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7.jpg" ContentType="image/jpe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6" r:id="rId5"/>
    <p:sldId id="323" r:id="rId6"/>
    <p:sldId id="308" r:id="rId7"/>
    <p:sldId id="3432" r:id="rId8"/>
    <p:sldId id="314" r:id="rId9"/>
    <p:sldId id="3433" r:id="rId10"/>
    <p:sldId id="328" r:id="rId11"/>
    <p:sldId id="321" r:id="rId12"/>
    <p:sldId id="334" r:id="rId13"/>
    <p:sldId id="335" r:id="rId14"/>
    <p:sldId id="336" r:id="rId15"/>
    <p:sldId id="337" r:id="rId16"/>
    <p:sldId id="326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FF4B4B"/>
    <a:srgbClr val="FF7575"/>
    <a:srgbClr val="92D050"/>
    <a:srgbClr val="FF4A4A"/>
    <a:srgbClr val="FF5757"/>
    <a:srgbClr val="00B050"/>
    <a:srgbClr val="00BF63"/>
    <a:srgbClr val="007427"/>
    <a:srgbClr val="005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87" autoAdjust="0"/>
    <p:restoredTop sz="97269" autoAdjust="0"/>
  </p:normalViewPr>
  <p:slideViewPr>
    <p:cSldViewPr snapToGrid="0">
      <p:cViewPr varScale="1">
        <p:scale>
          <a:sx n="118" d="100"/>
          <a:sy n="118" d="100"/>
        </p:scale>
        <p:origin x="13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OneDrive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OneDrive\Desktop\New%20Microsoft%20Excel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200" dirty="0"/>
              <a:t>ΚΑΤΑΝΟΜΗ ΕΤΑΙΡΩΝ </a:t>
            </a:r>
            <a:br>
              <a:rPr lang="el-GR" sz="1200" dirty="0"/>
            </a:br>
            <a:r>
              <a:rPr lang="el-GR" sz="1200" dirty="0"/>
              <a:t>ΑΝΑ ΧΩΡΑ</a:t>
            </a:r>
            <a:endParaRPr lang="en-GB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72C-40E0-AF35-873B7ABC6B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2C-40E0-AF35-873B7ABC6B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2C-40E0-AF35-873B7ABC6B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72C-40E0-AF35-873B7ABC6B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72C-40E0-AF35-873B7ABC6B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72C-40E0-AF35-873B7ABC6BE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72C-40E0-AF35-873B7ABC6BE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72C-40E0-AF35-873B7ABC6BE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51D78C-5847-438A-9643-8860E44F2CC1}" type="CELLRANGE">
                      <a:rPr lang="en-US"/>
                      <a:pPr>
                        <a:defRPr sz="9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72C-40E0-AF35-873B7ABC6BE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0D124F-803F-4CDC-84BD-EF671239419C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72C-40E0-AF35-873B7ABC6BE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FD311E-A4CE-448C-83E4-BA7C418B3E7A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72C-40E0-AF35-873B7ABC6BE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23434C-5403-455E-A9B6-0F8BDC228AFE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72C-40E0-AF35-873B7ABC6BEA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24263C-0F02-4C2C-8686-DAAE822F95D5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972C-40E0-AF35-873B7ABC6BEA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CC70AC-483A-4A9F-8EA0-7E49161F68C8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972C-40E0-AF35-873B7ABC6BEA}"/>
                </c:ext>
              </c:extLst>
            </c:dLbl>
            <c:dLbl>
              <c:idx val="6"/>
              <c:layout>
                <c:manualLayout>
                  <c:x val="0"/>
                  <c:y val="1.85185185185185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BE6D43-BA94-4706-876D-3295646853A1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972C-40E0-AF35-873B7ABC6BEA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5EDE5D-EF2C-45AA-9B8A-8F55FA78FCD8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972C-40E0-AF35-873B7ABC6B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Φύλλο1!$A$2:$A$9</c:f>
              <c:strCache>
                <c:ptCount val="8"/>
                <c:pt idx="0">
                  <c:v>Greece</c:v>
                </c:pt>
                <c:pt idx="1">
                  <c:v>UK</c:v>
                </c:pt>
                <c:pt idx="2">
                  <c:v>Italy</c:v>
                </c:pt>
                <c:pt idx="3">
                  <c:v>Germany</c:v>
                </c:pt>
                <c:pt idx="4">
                  <c:v>Spain</c:v>
                </c:pt>
                <c:pt idx="5">
                  <c:v>Portugal</c:v>
                </c:pt>
                <c:pt idx="6">
                  <c:v>Cyprus</c:v>
                </c:pt>
                <c:pt idx="7">
                  <c:v>Belgium</c:v>
                </c:pt>
              </c:strCache>
            </c:strRef>
          </c:cat>
          <c:val>
            <c:numRef>
              <c:f>Φύλλο1!$B$2:$B$9</c:f>
              <c:numCache>
                <c:formatCode>General</c:formatCode>
                <c:ptCount val="8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Φύλλο1!$A$2:$A$9</c15:f>
                <c15:dlblRangeCache>
                  <c:ptCount val="8"/>
                  <c:pt idx="0">
                    <c:v>Greece</c:v>
                  </c:pt>
                  <c:pt idx="1">
                    <c:v>UK</c:v>
                  </c:pt>
                  <c:pt idx="2">
                    <c:v>Italy</c:v>
                  </c:pt>
                  <c:pt idx="3">
                    <c:v>Germany</c:v>
                  </c:pt>
                  <c:pt idx="4">
                    <c:v>Spain</c:v>
                  </c:pt>
                  <c:pt idx="5">
                    <c:v>Portugal</c:v>
                  </c:pt>
                  <c:pt idx="6">
                    <c:v>Cyprus</c:v>
                  </c:pt>
                  <c:pt idx="7">
                    <c:v>Belgium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972C-40E0-AF35-873B7ABC6BE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200" b="1" cap="all" baseline="0" dirty="0"/>
              <a:t>ΤΥΠΟΙ ΕΤΑΙΡΩΝ</a:t>
            </a:r>
            <a:endParaRPr lang="en-GB" sz="1200" b="1" cap="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>
        <c:manualLayout>
          <c:layoutTarget val="inner"/>
          <c:xMode val="edge"/>
          <c:yMode val="edge"/>
          <c:x val="7.7345435987168254E-2"/>
          <c:y val="0.28773894300167013"/>
          <c:w val="0.85321011956838733"/>
          <c:h val="0.5779813573233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Φύλλο1!$N$1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Φύλλο1!$M$2:$M$7</c:f>
              <c:strCache>
                <c:ptCount val="6"/>
                <c:pt idx="0">
                  <c:v>UNI</c:v>
                </c:pt>
                <c:pt idx="1">
                  <c:v>LE</c:v>
                </c:pt>
                <c:pt idx="2">
                  <c:v>SME</c:v>
                </c:pt>
                <c:pt idx="3">
                  <c:v>NET</c:v>
                </c:pt>
                <c:pt idx="4">
                  <c:v>RI</c:v>
                </c:pt>
                <c:pt idx="5">
                  <c:v>REG</c:v>
                </c:pt>
              </c:strCache>
            </c:strRef>
          </c:cat>
          <c:val>
            <c:numRef>
              <c:f>Φύλλο1!$N$2:$N$7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D-47F4-BF3C-41B9DC711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6289872"/>
        <c:axId val="1296286512"/>
      </c:barChart>
      <c:catAx>
        <c:axId val="129628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286512"/>
        <c:crosses val="autoZero"/>
        <c:auto val="1"/>
        <c:lblAlgn val="ctr"/>
        <c:lblOffset val="100"/>
        <c:noMultiLvlLbl val="0"/>
      </c:catAx>
      <c:valAx>
        <c:axId val="129628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28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0.59479</cdr:x>
      <cdr:y>0.36057</cdr:y>
    </cdr:from>
    <cdr:to>
      <cdr:x>0.67812</cdr:x>
      <cdr:y>0.4536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7F6EA32-6074-4BB5-59A3-FAAF9AF62897}"/>
            </a:ext>
          </a:extLst>
        </cdr:cNvPr>
        <cdr:cNvSpPr txBox="1"/>
      </cdr:nvSpPr>
      <cdr:spPr>
        <a:xfrm xmlns:a="http://schemas.openxmlformats.org/drawingml/2006/main">
          <a:off x="2041646" y="989123"/>
          <a:ext cx="286046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6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0.61685</cdr:x>
      <cdr:y>0.61164</cdr:y>
    </cdr:from>
    <cdr:to>
      <cdr:x>0.70018</cdr:x>
      <cdr:y>0.70467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8BDC9B-637E-3323-746C-692F18CAD8AB}"/>
            </a:ext>
          </a:extLst>
        </cdr:cNvPr>
        <cdr:cNvSpPr txBox="1"/>
      </cdr:nvSpPr>
      <cdr:spPr>
        <a:xfrm xmlns:a="http://schemas.openxmlformats.org/drawingml/2006/main">
          <a:off x="2117352" y="1677859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1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0.5436</cdr:x>
      <cdr:y>0.72246</cdr:y>
    </cdr:from>
    <cdr:to>
      <cdr:x>0.62694</cdr:x>
      <cdr:y>0.81548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620E3D2-8794-5F71-7E0C-B2BDD719BCF2}"/>
            </a:ext>
          </a:extLst>
        </cdr:cNvPr>
        <cdr:cNvSpPr txBox="1"/>
      </cdr:nvSpPr>
      <cdr:spPr>
        <a:xfrm xmlns:a="http://schemas.openxmlformats.org/drawingml/2006/main">
          <a:off x="1865947" y="1981840"/>
          <a:ext cx="286046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3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0.35955</cdr:x>
      <cdr:y>0.70467</cdr:y>
    </cdr:from>
    <cdr:to>
      <cdr:x>0.44288</cdr:x>
      <cdr:y>0.79769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3FC76E1-E789-1D74-FAA0-BEC454B2E27E}"/>
            </a:ext>
          </a:extLst>
        </cdr:cNvPr>
        <cdr:cNvSpPr txBox="1"/>
      </cdr:nvSpPr>
      <cdr:spPr>
        <a:xfrm xmlns:a="http://schemas.openxmlformats.org/drawingml/2006/main">
          <a:off x="1234174" y="1933040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6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0.27622</cdr:x>
      <cdr:y>0.48322</cdr:y>
    </cdr:from>
    <cdr:to>
      <cdr:x>0.35955</cdr:x>
      <cdr:y>0.57624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6184E612-12F3-AC9D-2B2D-2DFEA0DBA327}"/>
            </a:ext>
          </a:extLst>
        </cdr:cNvPr>
        <cdr:cNvSpPr txBox="1"/>
      </cdr:nvSpPr>
      <cdr:spPr>
        <a:xfrm xmlns:a="http://schemas.openxmlformats.org/drawingml/2006/main">
          <a:off x="948129" y="1325563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1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0.3122</cdr:x>
      <cdr:y>0.39019</cdr:y>
    </cdr:from>
    <cdr:to>
      <cdr:x>0.39554</cdr:x>
      <cdr:y>0.48322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D6681D1-E785-A4EE-5AA1-E67FA724C421}"/>
            </a:ext>
          </a:extLst>
        </cdr:cNvPr>
        <cdr:cNvSpPr txBox="1"/>
      </cdr:nvSpPr>
      <cdr:spPr>
        <a:xfrm xmlns:a="http://schemas.openxmlformats.org/drawingml/2006/main">
          <a:off x="1071656" y="1070382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2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0.36837</cdr:x>
      <cdr:y>0.29847</cdr:y>
    </cdr:from>
    <cdr:to>
      <cdr:x>0.4517</cdr:x>
      <cdr:y>0.3915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19BA546-A0AA-B356-7784-3E072A2FDD52}"/>
            </a:ext>
          </a:extLst>
        </cdr:cNvPr>
        <cdr:cNvSpPr txBox="1"/>
      </cdr:nvSpPr>
      <cdr:spPr>
        <a:xfrm xmlns:a="http://schemas.openxmlformats.org/drawingml/2006/main">
          <a:off x="1264431" y="818774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1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0.43092</cdr:x>
      <cdr:y>0.28346</cdr:y>
    </cdr:from>
    <cdr:to>
      <cdr:x>0.51425</cdr:x>
      <cdr:y>0.37649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9891AC53-4F95-A57A-12A9-20709D7881FC}"/>
            </a:ext>
          </a:extLst>
        </cdr:cNvPr>
        <cdr:cNvSpPr txBox="1"/>
      </cdr:nvSpPr>
      <cdr:spPr>
        <a:xfrm xmlns:a="http://schemas.openxmlformats.org/drawingml/2006/main">
          <a:off x="1479156" y="777599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1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28C15-A4AB-4E5A-9856-68F916AF1F8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2FE85-389F-4D91-9873-D4EB6650A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9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DAC28-9EDB-3B8D-FBC4-5D55DAFDD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8A3F6-40B6-DE60-D14A-99EE28E98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38758B-C415-B219-8AB1-BBCCB99CB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9CB9D-5C87-9865-2592-F7313764C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2FE85-389F-4D91-9873-D4EB6650AF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06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systemic approach considers the city or the region as an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space (an ecosystem)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involving the existing circular economy market, its value chains with the technologies and actors and its entire external environment.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2FE85-389F-4D91-9873-D4EB6650AF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2FE85-389F-4D91-9873-D4EB6650AF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3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DF72-CF45-4453-910D-6F9B051905BA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B2BEBC51-90DD-4D2D-D29B-8EEE2B951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3696990" y="266700"/>
            <a:ext cx="2678419" cy="1422185"/>
          </a:xfrm>
          <a:prstGeom prst="rect">
            <a:avLst/>
          </a:prstGeom>
        </p:spPr>
      </p:pic>
      <p:pic>
        <p:nvPicPr>
          <p:cNvPr id="8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1389F73C-1DCC-46CF-1F52-DFCBC5FC5C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6465" y="693636"/>
            <a:ext cx="2464270" cy="10695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A59F50-E7D8-0341-4F3E-59E70F2E98C7}"/>
              </a:ext>
            </a:extLst>
          </p:cNvPr>
          <p:cNvSpPr txBox="1"/>
          <p:nvPr userDrawn="1"/>
        </p:nvSpPr>
        <p:spPr>
          <a:xfrm>
            <a:off x="4165275" y="1992405"/>
            <a:ext cx="330398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Boosting Circular Systemic Solutions through Virtual Regional Circular Economy Space</a:t>
            </a:r>
            <a:endParaRPr lang="en-US" sz="1400" dirty="0">
              <a:solidFill>
                <a:srgbClr val="000000"/>
              </a:solidFill>
              <a:latin typeface="Francois On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4295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9691-309D-43D4-BD0C-4193A4DD0501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91FC3DDD-D96F-D240-C9DF-2CB3DE068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9267210" y="0"/>
            <a:ext cx="1865610" cy="990600"/>
          </a:xfrm>
          <a:prstGeom prst="rect">
            <a:avLst/>
          </a:prstGeom>
        </p:spPr>
      </p:pic>
      <p:pic>
        <p:nvPicPr>
          <p:cNvPr id="8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627D1381-F71E-3782-68B4-4790E69F3D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5576" y="753050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1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715C-E168-4B17-9EFD-9695CEAD087D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23C6FA2-57E3-0249-2DF6-CF25ED31B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 rot="5400000">
            <a:off x="10689947" y="483225"/>
            <a:ext cx="1865610" cy="990600"/>
          </a:xfrm>
          <a:prstGeom prst="rect">
            <a:avLst/>
          </a:prstGeom>
        </p:spPr>
      </p:pic>
      <p:pic>
        <p:nvPicPr>
          <p:cNvPr id="8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AB31750-95F8-BCA1-8FFF-9DB53FFEE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0134291" y="1759823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5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IRCULAR ECONOMY: A SOLUTION FOR SUSTAINABLE DEVELOPMENT – Mega Story">
            <a:extLst>
              <a:ext uri="{FF2B5EF4-FFF2-40B4-BE49-F238E27FC236}">
                <a16:creationId xmlns:a16="http://schemas.microsoft.com/office/drawing/2014/main" id="{8C71CE3A-853C-9140-52BB-662B5E1420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" y="1051151"/>
            <a:ext cx="12192000" cy="5305425"/>
          </a:xfrm>
          <a:prstGeom prst="rect">
            <a:avLst/>
          </a:prstGeom>
          <a:noFill/>
          <a:effectLst>
            <a:glow rad="127000">
              <a:schemeClr val="accent6">
                <a:lumMod val="20000"/>
                <a:lumOff val="80000"/>
                <a:alpha val="36000"/>
              </a:schemeClr>
            </a:glow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6CB70E-3B9D-4B85-98F9-8035682628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9713" y="256873"/>
            <a:ext cx="8779962" cy="391189"/>
          </a:xfrm>
          <a:prstGeom prst="rect">
            <a:avLst/>
          </a:prstGeom>
        </p:spPr>
        <p:txBody>
          <a:bodyPr anchor="b"/>
          <a:lstStyle>
            <a:lvl1pPr algn="ctr">
              <a:defRPr sz="2400" b="1">
                <a:solidFill>
                  <a:srgbClr val="235B9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HERE TO EDIT 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61669F-8731-4770-93CA-40BA3127FB0D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1999713" y="700755"/>
            <a:ext cx="8779962" cy="3911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2B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  <a:endParaRPr lang="en-GB" dirty="0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59F883ED-81D6-425B-A364-30CD62A00E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19783" y="6520362"/>
            <a:ext cx="4849090" cy="273039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j-lt"/>
              </a:defRPr>
            </a:lvl1pPr>
          </a:lstStyle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 dirty="0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327E1E28-A883-4723-9E86-E50E6A5E3E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9272" y="6515998"/>
            <a:ext cx="602737" cy="273039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FDD3-919C-43BA-B51B-D2FEB939FDED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746AA59D-6517-0BEF-9DCD-E5C905D846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9267210" y="0"/>
            <a:ext cx="1865610" cy="990600"/>
          </a:xfrm>
          <a:prstGeom prst="rect">
            <a:avLst/>
          </a:prstGeom>
        </p:spPr>
      </p:pic>
      <p:pic>
        <p:nvPicPr>
          <p:cNvPr id="8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C16601D-A30E-2273-6D54-1BE3010D56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5576" y="753050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B849-3C6E-45A3-A829-D95330D31B84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FA6AC3C-6643-B72B-E6C2-25F76AEDA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3696990" y="266700"/>
            <a:ext cx="2678419" cy="1422185"/>
          </a:xfrm>
          <a:prstGeom prst="rect">
            <a:avLst/>
          </a:prstGeom>
        </p:spPr>
      </p:pic>
      <p:pic>
        <p:nvPicPr>
          <p:cNvPr id="10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A1C0CB1-72DE-10B5-ECEE-A7934DDC4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6465" y="693636"/>
            <a:ext cx="2464270" cy="106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6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297B-D9E7-43DF-A308-A1F2605A19AA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73CC2490-DFF7-8516-F393-1F74A76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9267210" y="0"/>
            <a:ext cx="1865610" cy="990600"/>
          </a:xfrm>
          <a:prstGeom prst="rect">
            <a:avLst/>
          </a:prstGeom>
        </p:spPr>
      </p:pic>
      <p:pic>
        <p:nvPicPr>
          <p:cNvPr id="9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CADE6D6-4C08-7220-8854-CDB1339A5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5576" y="753050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2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CD1-1255-4007-867B-96FA00B5E2E7}" type="datetime1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FF7C0688-7CAE-569F-7256-BEC1093CD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9267210" y="0"/>
            <a:ext cx="1865610" cy="990600"/>
          </a:xfrm>
          <a:prstGeom prst="rect">
            <a:avLst/>
          </a:prstGeom>
        </p:spPr>
      </p:pic>
      <p:pic>
        <p:nvPicPr>
          <p:cNvPr id="11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529F3389-17D5-52BC-1F54-D2AEA64DED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5576" y="753050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4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A5D0-EEDA-481E-9749-A9E0C0498F3D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4191F3DF-D05D-A00B-C7FD-36ED0F16E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9267210" y="0"/>
            <a:ext cx="1865610" cy="990600"/>
          </a:xfrm>
          <a:prstGeom prst="rect">
            <a:avLst/>
          </a:prstGeom>
        </p:spPr>
      </p:pic>
      <p:pic>
        <p:nvPicPr>
          <p:cNvPr id="7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D6151109-935A-8687-BD04-25B9CD04B9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5576" y="753050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2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75EF-974D-43A5-A72E-32FE397D202D}" type="datetime1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8780CEC4-071D-8C30-98BF-A0313A879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9267210" y="0"/>
            <a:ext cx="1865610" cy="990600"/>
          </a:xfrm>
          <a:prstGeom prst="rect">
            <a:avLst/>
          </a:prstGeom>
        </p:spPr>
      </p:pic>
      <p:pic>
        <p:nvPicPr>
          <p:cNvPr id="6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B525428-EF9D-34AE-4B4C-6AF56FD5D8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5576" y="753050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1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BA6D-9C5A-44DC-8516-D8B2F84BDAA3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8A32B906-6A31-52A9-CE01-233189E833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9267210" y="0"/>
            <a:ext cx="1865610" cy="990600"/>
          </a:xfrm>
          <a:prstGeom prst="rect">
            <a:avLst/>
          </a:prstGeom>
        </p:spPr>
      </p:pic>
      <p:pic>
        <p:nvPicPr>
          <p:cNvPr id="9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6E9D7878-E33C-0578-3253-361C9F406A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5576" y="753050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5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6991-F68C-4CE5-845A-EF97EC257442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7527F81D-C2E6-7948-E610-FAF8F3C490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26005" r="4451" b="26671"/>
          <a:stretch/>
        </p:blipFill>
        <p:spPr>
          <a:xfrm>
            <a:off x="9267210" y="0"/>
            <a:ext cx="1865610" cy="990600"/>
          </a:xfrm>
          <a:prstGeom prst="rect">
            <a:avLst/>
          </a:prstGeom>
        </p:spPr>
      </p:pic>
      <p:pic>
        <p:nvPicPr>
          <p:cNvPr id="9" name="Εικόνα 2" descr="Εικόνα που περιέχει γραμματοσειρά, γραφικά, κύκλο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6AE95F-F217-4763-09A2-DAD1AEB102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5576" y="753050"/>
            <a:ext cx="1716448" cy="7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8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5D3B-FE34-4A43-A272-3FBA5454506F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04BEF7-28F5-8BB4-81A4-5FB3AFA9D070}"/>
              </a:ext>
            </a:extLst>
          </p:cNvPr>
          <p:cNvGrpSpPr/>
          <p:nvPr userDrawn="1"/>
        </p:nvGrpSpPr>
        <p:grpSpPr>
          <a:xfrm>
            <a:off x="2" y="5899211"/>
            <a:ext cx="1384918" cy="958790"/>
            <a:chOff x="2" y="5899211"/>
            <a:chExt cx="1384918" cy="958790"/>
          </a:xfrm>
        </p:grpSpPr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32696A87-61A3-8A4B-EDED-77CCC0F0B6FA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B29924FE-4D3E-276E-AAD7-4F24817C03CE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79A85D-39A0-9E5B-36A1-9205F1F8C149}"/>
              </a:ext>
            </a:extLst>
          </p:cNvPr>
          <p:cNvGrpSpPr/>
          <p:nvPr userDrawn="1"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2CB4FA93-C45F-5892-EDB0-A3B57DA36EAA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0C5362B9-5866-8991-FEB4-F515E04D9B27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80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hyperlink" Target="https://cssboost-project.e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hyperlink" Target="https://www.linkedin.com/company/cssboost/" TargetMode="Externa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-cities-and-regions.ec.europa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9.jpeg"/><Relationship Id="rId9" Type="http://schemas.microsoft.com/office/2007/relationships/hdphoto" Target="../media/hdphoto2.wdp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ircular-cities-and-regions.ec.europa.eu/ccri-ma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92C73-0F29-67EB-5170-0D93E858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54E75-2914-C7D1-4838-7AA746E7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FD86408-BD87-A1F4-CA59-750BAC8A1123}"/>
              </a:ext>
            </a:extLst>
          </p:cNvPr>
          <p:cNvSpPr txBox="1"/>
          <p:nvPr/>
        </p:nvSpPr>
        <p:spPr>
          <a:xfrm>
            <a:off x="4835119" y="4520139"/>
            <a:ext cx="1964295" cy="210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36"/>
              </a:lnSpc>
            </a:pPr>
            <a:r>
              <a:rPr lang="en-US" sz="1400" spc="569" dirty="0">
                <a:solidFill>
                  <a:srgbClr val="000000"/>
                </a:solidFill>
                <a:latin typeface="+mj-lt"/>
              </a:rPr>
              <a:t>24 </a:t>
            </a:r>
            <a:r>
              <a:rPr lang="el-GR" sz="1400" spc="569" dirty="0">
                <a:solidFill>
                  <a:srgbClr val="000000"/>
                </a:solidFill>
                <a:latin typeface="+mj-lt"/>
              </a:rPr>
              <a:t>Οκτ</a:t>
            </a:r>
            <a:r>
              <a:rPr lang="en-US" sz="1400" spc="569" dirty="0">
                <a:solidFill>
                  <a:srgbClr val="000000"/>
                </a:solidFill>
                <a:latin typeface="+mj-lt"/>
              </a:rPr>
              <a:t> 2025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7F844B82-1BCC-1D11-56F3-C290FF1C022A}"/>
              </a:ext>
            </a:extLst>
          </p:cNvPr>
          <p:cNvSpPr txBox="1"/>
          <p:nvPr/>
        </p:nvSpPr>
        <p:spPr>
          <a:xfrm>
            <a:off x="1286635" y="2569729"/>
            <a:ext cx="9061266" cy="1001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l-GR" sz="6000" dirty="0">
                <a:solidFill>
                  <a:srgbClr val="00BF63"/>
                </a:solidFill>
                <a:latin typeface="+mj-lt"/>
              </a:rPr>
              <a:t>Πιλοτική Δράση #</a:t>
            </a:r>
            <a:r>
              <a:rPr lang="en-US" sz="6000" dirty="0">
                <a:solidFill>
                  <a:srgbClr val="00BF63"/>
                </a:solidFill>
                <a:latin typeface="+mj-lt"/>
              </a:rPr>
              <a:t>1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429EB95-5D33-E774-5263-BC10F01AB8A3}"/>
              </a:ext>
            </a:extLst>
          </p:cNvPr>
          <p:cNvSpPr txBox="1"/>
          <p:nvPr/>
        </p:nvSpPr>
        <p:spPr>
          <a:xfrm>
            <a:off x="1040355" y="3256393"/>
            <a:ext cx="9553826" cy="827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11"/>
              </a:lnSpc>
            </a:pPr>
            <a:r>
              <a:rPr lang="en-US" sz="4000" dirty="0">
                <a:solidFill>
                  <a:srgbClr val="FF5757"/>
                </a:solidFill>
                <a:latin typeface="+mj-lt"/>
              </a:rPr>
              <a:t>1</a:t>
            </a:r>
            <a:r>
              <a:rPr lang="el-GR" sz="4000" baseline="30000" dirty="0">
                <a:solidFill>
                  <a:srgbClr val="FF5757"/>
                </a:solidFill>
                <a:latin typeface="+mj-lt"/>
              </a:rPr>
              <a:t>η</a:t>
            </a:r>
            <a:r>
              <a:rPr lang="el-GR" sz="4000" dirty="0">
                <a:solidFill>
                  <a:srgbClr val="FF5757"/>
                </a:solidFill>
                <a:latin typeface="+mj-lt"/>
              </a:rPr>
              <a:t> Συνάντηση Ενδιαφερόμενων Μερών</a:t>
            </a:r>
            <a:endParaRPr lang="en-US" sz="4000" dirty="0">
              <a:solidFill>
                <a:srgbClr val="FF5757"/>
              </a:solidFill>
              <a:latin typeface="+mj-lt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105064C9-E066-3FFE-731E-B23B5A01B6CB}"/>
              </a:ext>
            </a:extLst>
          </p:cNvPr>
          <p:cNvSpPr txBox="1"/>
          <p:nvPr/>
        </p:nvSpPr>
        <p:spPr>
          <a:xfrm>
            <a:off x="3352471" y="5100468"/>
            <a:ext cx="4961970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l-GR" dirty="0">
                <a:solidFill>
                  <a:srgbClr val="000000"/>
                </a:solidFill>
                <a:latin typeface="+mj-lt"/>
              </a:rPr>
              <a:t>Γιώργος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l-GR" dirty="0">
                <a:solidFill>
                  <a:srgbClr val="000000"/>
                </a:solidFill>
                <a:latin typeface="+mj-lt"/>
              </a:rPr>
              <a:t>Αραμπατζής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| </a:t>
            </a:r>
            <a:r>
              <a:rPr lang="el-GR" dirty="0">
                <a:solidFill>
                  <a:srgbClr val="000000"/>
                </a:solidFill>
                <a:latin typeface="+mj-lt"/>
              </a:rPr>
              <a:t>Πολυτεχνείο Κρήτης</a:t>
            </a:r>
            <a:endParaRPr lang="en-US" dirty="0">
              <a:solidFill>
                <a:srgbClr val="000000"/>
              </a:solidFill>
              <a:latin typeface="Francois One" panose="020B060402020202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390A9C-A49D-BFC6-6DB5-3F028B8C3D7E}"/>
              </a:ext>
            </a:extLst>
          </p:cNvPr>
          <p:cNvCxnSpPr/>
          <p:nvPr/>
        </p:nvCxnSpPr>
        <p:spPr>
          <a:xfrm flipV="1">
            <a:off x="3444536" y="4281723"/>
            <a:ext cx="4749553" cy="926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53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FC3E5-8AA0-C10B-B534-C9B411580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germany with green and white text&#10;&#10;Description automatically generated">
            <a:extLst>
              <a:ext uri="{FF2B5EF4-FFF2-40B4-BE49-F238E27FC236}">
                <a16:creationId xmlns:a16="http://schemas.microsoft.com/office/drawing/2014/main" id="{CBF4BFD1-03B2-B049-999F-EF2ED367B9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384" y="1063894"/>
            <a:ext cx="4296689" cy="535051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3A840-CFF5-1490-6714-D60C736A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CSS #3 – </a:t>
            </a:r>
            <a:r>
              <a:rPr lang="en-GB" dirty="0"/>
              <a:t>North Black Forest</a:t>
            </a:r>
            <a:r>
              <a:rPr lang="en-US" dirty="0"/>
              <a:t>, DE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5000A48-294B-1994-4541-B5DA830B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61FF2D-7A70-9589-5A19-44DB32135993}"/>
              </a:ext>
            </a:extLst>
          </p:cNvPr>
          <p:cNvSpPr txBox="1"/>
          <p:nvPr/>
        </p:nvSpPr>
        <p:spPr>
          <a:xfrm>
            <a:off x="870609" y="1604063"/>
            <a:ext cx="99140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50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GB" b="1" dirty="0"/>
              <a:t>Conventional Plastics &amp; Bioplastics Recycling CSS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D5F1E-DB4D-D789-5B59-163E31D9512D}"/>
              </a:ext>
            </a:extLst>
          </p:cNvPr>
          <p:cNvSpPr txBox="1"/>
          <p:nvPr/>
        </p:nvSpPr>
        <p:spPr>
          <a:xfrm>
            <a:off x="1034964" y="2195058"/>
            <a:ext cx="6477771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latin typeface="Aptos" panose="020B0004020202020204" pitchFamily="34" charset="0"/>
              </a:rPr>
              <a:t>2 Value Chains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Supporting a plastics-oriented value chain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Establishing a digital product passport for eco-friendly products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A3AE8F-3D13-23DA-41F5-4B6319CC125F}"/>
              </a:ext>
            </a:extLst>
          </p:cNvPr>
          <p:cNvGrpSpPr/>
          <p:nvPr/>
        </p:nvGrpSpPr>
        <p:grpSpPr>
          <a:xfrm>
            <a:off x="1612524" y="4598556"/>
            <a:ext cx="1527464" cy="1929823"/>
            <a:chOff x="779318" y="4220924"/>
            <a:chExt cx="1527464" cy="1929823"/>
          </a:xfrm>
        </p:grpSpPr>
        <p:sp>
          <p:nvSpPr>
            <p:cNvPr id="19" name="Flowchart: Document 18">
              <a:extLst>
                <a:ext uri="{FF2B5EF4-FFF2-40B4-BE49-F238E27FC236}">
                  <a16:creationId xmlns:a16="http://schemas.microsoft.com/office/drawing/2014/main" id="{6DACA448-A170-7B42-B467-437DB6122300}"/>
                </a:ext>
              </a:extLst>
            </p:cNvPr>
            <p:cNvSpPr/>
            <p:nvPr/>
          </p:nvSpPr>
          <p:spPr>
            <a:xfrm>
              <a:off x="779318" y="4220924"/>
              <a:ext cx="1527464" cy="1929823"/>
            </a:xfrm>
            <a:prstGeom prst="flowChartDocumen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853D3C-A29F-0C4C-CD80-F35B26C09B6A}"/>
                </a:ext>
              </a:extLst>
            </p:cNvPr>
            <p:cNvSpPr txBox="1"/>
            <p:nvPr/>
          </p:nvSpPr>
          <p:spPr>
            <a:xfrm>
              <a:off x="779318" y="4220924"/>
              <a:ext cx="1527464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6 Partners </a:t>
              </a:r>
            </a:p>
            <a:p>
              <a:r>
                <a:rPr lang="en-GB" sz="1800" dirty="0">
                  <a:solidFill>
                    <a:schemeClr val="bg1"/>
                  </a:solidFill>
                  <a:latin typeface="Aptos" panose="020B0004020202020204" pitchFamily="34" charset="0"/>
                </a:rPr>
                <a:t>CAS, MAG, TZHORB, WFG, BWCOM, KRUM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64C3D-6904-5F06-8AC5-E89AD9E9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8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CF657-DC1A-1E94-42BA-F843C300F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lisbon with a network map&#10;&#10;Description automatically generated">
            <a:extLst>
              <a:ext uri="{FF2B5EF4-FFF2-40B4-BE49-F238E27FC236}">
                <a16:creationId xmlns:a16="http://schemas.microsoft.com/office/drawing/2014/main" id="{BE7E71E9-C90E-12F9-715B-11D667CF1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1" y="1453169"/>
            <a:ext cx="6709835" cy="496523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7D6765-277A-C917-55A4-F867A2F9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CSS #4 – </a:t>
            </a:r>
            <a:r>
              <a:rPr lang="en-GB" dirty="0"/>
              <a:t>Region of Lisbon, PT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9EBA561-F2E4-F118-5903-E18DC4D0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D42AA1-CF3A-CEB6-5245-2C7D97BC5586}"/>
              </a:ext>
            </a:extLst>
          </p:cNvPr>
          <p:cNvSpPr txBox="1"/>
          <p:nvPr/>
        </p:nvSpPr>
        <p:spPr>
          <a:xfrm>
            <a:off x="634042" y="1673255"/>
            <a:ext cx="99140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50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GB" b="1" dirty="0"/>
              <a:t>Public Transport Vehicle Recycling and Valorisation CSS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C81416-33EB-A0D2-FD6C-EB6867E05E45}"/>
              </a:ext>
            </a:extLst>
          </p:cNvPr>
          <p:cNvSpPr txBox="1"/>
          <p:nvPr/>
        </p:nvSpPr>
        <p:spPr>
          <a:xfrm>
            <a:off x="838200" y="2214852"/>
            <a:ext cx="4421957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latin typeface="Aptos" panose="020B0004020202020204" pitchFamily="34" charset="0"/>
              </a:rPr>
              <a:t>2 Value Chains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Use of recyclable materials from public transport vehicles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Material recovery at vehicle end-of-life disposal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36E810-7D9B-0129-0474-027A17F2BCC1}"/>
              </a:ext>
            </a:extLst>
          </p:cNvPr>
          <p:cNvGrpSpPr/>
          <p:nvPr/>
        </p:nvGrpSpPr>
        <p:grpSpPr>
          <a:xfrm>
            <a:off x="1665687" y="4564053"/>
            <a:ext cx="1527464" cy="1662573"/>
            <a:chOff x="779318" y="4220924"/>
            <a:chExt cx="1527464" cy="1662573"/>
          </a:xfrm>
        </p:grpSpPr>
        <p:sp>
          <p:nvSpPr>
            <p:cNvPr id="19" name="Flowchart: Document 18">
              <a:extLst>
                <a:ext uri="{FF2B5EF4-FFF2-40B4-BE49-F238E27FC236}">
                  <a16:creationId xmlns:a16="http://schemas.microsoft.com/office/drawing/2014/main" id="{47C47AE3-90DF-6F66-F5CA-C9875D2E0CFA}"/>
                </a:ext>
              </a:extLst>
            </p:cNvPr>
            <p:cNvSpPr/>
            <p:nvPr/>
          </p:nvSpPr>
          <p:spPr>
            <a:xfrm>
              <a:off x="779318" y="4220924"/>
              <a:ext cx="1527464" cy="1662573"/>
            </a:xfrm>
            <a:prstGeom prst="flowChartDocumen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BA73C3-8B08-1EB3-EC58-BF150E0E76A2}"/>
                </a:ext>
              </a:extLst>
            </p:cNvPr>
            <p:cNvSpPr txBox="1"/>
            <p:nvPr/>
          </p:nvSpPr>
          <p:spPr>
            <a:xfrm>
              <a:off x="779318" y="4220924"/>
              <a:ext cx="1527464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3 Partners </a:t>
              </a:r>
            </a:p>
            <a:p>
              <a:r>
                <a:rPr lang="en-GB" sz="1800" dirty="0">
                  <a:solidFill>
                    <a:schemeClr val="bg1"/>
                  </a:solidFill>
                  <a:latin typeface="Aptos" panose="020B0004020202020204" pitchFamily="34" charset="0"/>
                </a:rPr>
                <a:t>PARTICLE, CARRIS, MOTON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B98AA-48A8-5A88-FD2D-1034E1DF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0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BE1C9-B5E9-C6F8-BA12-ADA88C2B1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D14251-4B6C-B146-23EE-A0E42FDD9C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4513393" y="0"/>
            <a:ext cx="767860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6D5CC0-838C-3DF2-15FC-451770C8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CSS#5 – </a:t>
            </a:r>
            <a:r>
              <a:rPr lang="en-GB" dirty="0"/>
              <a:t>Interregional, EU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28444E4-4DFE-10FE-9557-C74A0D2F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081262-3EFF-CB01-030A-10C065859B8F}"/>
              </a:ext>
            </a:extLst>
          </p:cNvPr>
          <p:cNvSpPr txBox="1"/>
          <p:nvPr/>
        </p:nvSpPr>
        <p:spPr>
          <a:xfrm>
            <a:off x="690602" y="1627487"/>
            <a:ext cx="99140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50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GB" b="1" dirty="0"/>
              <a:t>Interregional Multi-National Value Chain CSS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3127B9-5A22-41AC-4E19-39A5173E1E91}"/>
              </a:ext>
            </a:extLst>
          </p:cNvPr>
          <p:cNvSpPr txBox="1"/>
          <p:nvPr/>
        </p:nvSpPr>
        <p:spPr>
          <a:xfrm>
            <a:off x="838200" y="2241066"/>
            <a:ext cx="7195997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latin typeface="Aptos" panose="020B0004020202020204" pitchFamily="34" charset="0"/>
              </a:rPr>
              <a:t>1-4 In Concert Value Chains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Vehicles and batteries,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Agriculture/</a:t>
            </a:r>
            <a:r>
              <a:rPr lang="en-GB" sz="2200" dirty="0" err="1">
                <a:latin typeface="Aptos" panose="020B0004020202020204" pitchFamily="34" charset="0"/>
              </a:rPr>
              <a:t>agro</a:t>
            </a:r>
            <a:r>
              <a:rPr lang="en-GB" sz="2200" dirty="0">
                <a:latin typeface="Aptos" panose="020B0004020202020204" pitchFamily="34" charset="0"/>
              </a:rPr>
              <a:t>-food/livestock,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Wastewater, and,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Plastics/bioplastics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4BF638-B848-F084-937C-02220FD889BA}"/>
              </a:ext>
            </a:extLst>
          </p:cNvPr>
          <p:cNvGrpSpPr/>
          <p:nvPr/>
        </p:nvGrpSpPr>
        <p:grpSpPr>
          <a:xfrm>
            <a:off x="1658774" y="4864303"/>
            <a:ext cx="1527464" cy="1662573"/>
            <a:chOff x="779318" y="4220924"/>
            <a:chExt cx="1527464" cy="1662573"/>
          </a:xfrm>
        </p:grpSpPr>
        <p:sp>
          <p:nvSpPr>
            <p:cNvPr id="19" name="Flowchart: Document 18">
              <a:extLst>
                <a:ext uri="{FF2B5EF4-FFF2-40B4-BE49-F238E27FC236}">
                  <a16:creationId xmlns:a16="http://schemas.microsoft.com/office/drawing/2014/main" id="{6E0164A4-F88D-09DA-7E7E-2E20D5D059B3}"/>
                </a:ext>
              </a:extLst>
            </p:cNvPr>
            <p:cNvSpPr/>
            <p:nvPr/>
          </p:nvSpPr>
          <p:spPr>
            <a:xfrm>
              <a:off x="779318" y="4220924"/>
              <a:ext cx="1527464" cy="1662573"/>
            </a:xfrm>
            <a:prstGeom prst="flowChartDocumen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DD9982-28B1-22F2-71D5-B15487AF86A6}"/>
                </a:ext>
              </a:extLst>
            </p:cNvPr>
            <p:cNvSpPr txBox="1"/>
            <p:nvPr/>
          </p:nvSpPr>
          <p:spPr>
            <a:xfrm>
              <a:off x="779318" y="4220924"/>
              <a:ext cx="1527464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5 Partners </a:t>
              </a:r>
            </a:p>
            <a:p>
              <a:r>
                <a:rPr lang="en-GB" sz="1800" dirty="0">
                  <a:solidFill>
                    <a:schemeClr val="bg1"/>
                  </a:solidFill>
                  <a:latin typeface="Aptos" panose="020B0004020202020204" pitchFamily="34" charset="0"/>
                </a:rPr>
                <a:t>UVIC + 4 Pilot Leaders: GR, IT, DE, PT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B6F61-C592-F9C5-EA3F-44A0A60A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1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4366-95D7-7CAB-8D17-437FEC64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</a:t>
            </a:r>
            <a:r>
              <a:rPr lang="el-GR" dirty="0"/>
              <a:t>και</a:t>
            </a:r>
            <a:r>
              <a:rPr lang="en-US" dirty="0"/>
              <a:t> Social Media Channels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3EBD4-9909-0DF9-140A-2B244726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44228-0564-7008-45E6-17C7C428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A screenshot of a websit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0A12D16-875C-E123-4519-5DE4F397D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/>
          <a:stretch/>
        </p:blipFill>
        <p:spPr>
          <a:xfrm>
            <a:off x="1448752" y="1740718"/>
            <a:ext cx="5030309" cy="2723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272D1-66A1-35CD-FCED-67468B6D57E9}"/>
              </a:ext>
            </a:extLst>
          </p:cNvPr>
          <p:cNvSpPr txBox="1"/>
          <p:nvPr/>
        </p:nvSpPr>
        <p:spPr>
          <a:xfrm>
            <a:off x="1448752" y="4583034"/>
            <a:ext cx="55311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Επισκεφτείτε το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 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μας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l-GR" altLang="el-GR" sz="16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cssboost-project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hlinkClick r:id="rId2"/>
              </a:rPr>
              <a:t>.eu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92347A4-F726-2453-3956-B055ED428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56" y="5027151"/>
            <a:ext cx="1409700" cy="1409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332935-3948-0923-D03A-B8CD5B79F0BA}"/>
              </a:ext>
            </a:extLst>
          </p:cNvPr>
          <p:cNvSpPr txBox="1"/>
          <p:nvPr/>
        </p:nvSpPr>
        <p:spPr>
          <a:xfrm>
            <a:off x="8610600" y="2855399"/>
            <a:ext cx="178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5"/>
              </a:rPr>
              <a:t>CSSBoost</a:t>
            </a:r>
            <a:endParaRPr 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9A0CFBF-859F-9467-F40A-D4EC1C80C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4" y="3599437"/>
            <a:ext cx="560105" cy="56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5125FB-5C6B-11F8-82E4-051E0A5F3349}"/>
              </a:ext>
            </a:extLst>
          </p:cNvPr>
          <p:cNvSpPr txBox="1"/>
          <p:nvPr/>
        </p:nvSpPr>
        <p:spPr>
          <a:xfrm>
            <a:off x="8554720" y="366369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@Css-BoostProject</a:t>
            </a:r>
          </a:p>
          <a:p>
            <a:endParaRPr lang="el-GR" dirty="0"/>
          </a:p>
        </p:txBody>
      </p:sp>
      <p:pic>
        <p:nvPicPr>
          <p:cNvPr id="11" name="Picture 6">
            <a:hlinkClick r:id="rId5"/>
            <a:extLst>
              <a:ext uri="{FF2B5EF4-FFF2-40B4-BE49-F238E27FC236}">
                <a16:creationId xmlns:a16="http://schemas.microsoft.com/office/drawing/2014/main" id="{D57370C8-FA82-A3FD-1F49-2B934442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234" y="2577930"/>
            <a:ext cx="892366" cy="89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4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73CA3-2117-753E-DACC-627AEA79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F20C2-7888-6EF8-BD29-51E1E41F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3C5A0D7-941A-7399-DA08-D543D7E664F8}"/>
              </a:ext>
            </a:extLst>
          </p:cNvPr>
          <p:cNvSpPr txBox="1"/>
          <p:nvPr/>
        </p:nvSpPr>
        <p:spPr>
          <a:xfrm>
            <a:off x="3747007" y="2766910"/>
            <a:ext cx="4700702" cy="102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6000" b="1" dirty="0">
                <a:solidFill>
                  <a:srgbClr val="00B050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9589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6991-ECB9-0510-BAF0-5890A574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GB" dirty="0"/>
              <a:t>CSSBoost </a:t>
            </a:r>
            <a:r>
              <a:rPr lang="el-GR" dirty="0"/>
              <a:t>με μια ματιά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B536E-0BA2-E3A4-B2D3-0C4916D4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4C6BE-D75E-5E4E-E247-9B940C04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6FC1B-8167-9EAD-1B38-AD1926B527D3}"/>
              </a:ext>
            </a:extLst>
          </p:cNvPr>
          <p:cNvSpPr txBox="1"/>
          <p:nvPr/>
        </p:nvSpPr>
        <p:spPr>
          <a:xfrm>
            <a:off x="313267" y="1507507"/>
            <a:ext cx="112144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defRPr sz="2400" i="1">
                <a:solidFill>
                  <a:schemeClr val="accent5"/>
                </a:solidFill>
              </a:defRPr>
            </a:lvl1pPr>
          </a:lstStyle>
          <a:p>
            <a:pPr algn="ctr"/>
            <a:r>
              <a:rPr lang="en-US" sz="2000" b="1" dirty="0">
                <a:solidFill>
                  <a:srgbClr val="00B050"/>
                </a:solidFill>
              </a:rPr>
              <a:t>Boosting Circular Systemic Solutions through </a:t>
            </a:r>
            <a:br>
              <a:rPr lang="en-US" sz="2000" b="1" dirty="0">
                <a:solidFill>
                  <a:srgbClr val="00B050"/>
                </a:solidFill>
              </a:rPr>
            </a:br>
            <a:r>
              <a:rPr lang="en-US" sz="2000" b="1" dirty="0">
                <a:solidFill>
                  <a:srgbClr val="00B050"/>
                </a:solidFill>
              </a:rPr>
              <a:t>Virtual Regional Circular Economy Spaces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93139-2BD4-4C93-BFDC-5196C864D3A5}"/>
              </a:ext>
            </a:extLst>
          </p:cNvPr>
          <p:cNvSpPr txBox="1"/>
          <p:nvPr/>
        </p:nvSpPr>
        <p:spPr>
          <a:xfrm>
            <a:off x="484469" y="5186582"/>
            <a:ext cx="1921164" cy="392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21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Εταίροι</a:t>
            </a:r>
            <a:endParaRPr lang="en-GB" sz="2000" dirty="0">
              <a:solidFill>
                <a:schemeClr val="accent6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43B51761-70ED-FB6B-FB3D-97B1248FC5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26" y="3876312"/>
            <a:ext cx="1314450" cy="1314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62B3B8-2021-327D-0BAD-BE2637216DD9}"/>
              </a:ext>
            </a:extLst>
          </p:cNvPr>
          <p:cNvSpPr txBox="1"/>
          <p:nvPr/>
        </p:nvSpPr>
        <p:spPr>
          <a:xfrm>
            <a:off x="9668549" y="5186582"/>
            <a:ext cx="1859202" cy="392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3.5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Χ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ρόνια</a:t>
            </a:r>
            <a:endParaRPr lang="en-GB" sz="2000" dirty="0">
              <a:solidFill>
                <a:schemeClr val="accent6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0" descr="Icon&#10;&#10;Description automatically generated">
            <a:extLst>
              <a:ext uri="{FF2B5EF4-FFF2-40B4-BE49-F238E27FC236}">
                <a16:creationId xmlns:a16="http://schemas.microsoft.com/office/drawing/2014/main" id="{34BFCD1C-0B92-2A58-A70A-60EE234E83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19" y="3794794"/>
            <a:ext cx="1377662" cy="13776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5AC863-2BB8-A766-F87C-195DDFF1AE2A}"/>
              </a:ext>
            </a:extLst>
          </p:cNvPr>
          <p:cNvSpPr txBox="1"/>
          <p:nvPr/>
        </p:nvSpPr>
        <p:spPr>
          <a:xfrm>
            <a:off x="7151216" y="5186582"/>
            <a:ext cx="2517334" cy="72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11,876,438€</a:t>
            </a:r>
            <a:br>
              <a: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190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319€ EU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50823-1612-56E0-B423-EFBA87BF60D9}"/>
              </a:ext>
            </a:extLst>
          </p:cNvPr>
          <p:cNvSpPr txBox="1"/>
          <p:nvPr/>
        </p:nvSpPr>
        <p:spPr>
          <a:xfrm>
            <a:off x="7882871" y="3372256"/>
            <a:ext cx="1054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0" b="1" dirty="0">
                <a:solidFill>
                  <a:schemeClr val="accent6">
                    <a:lumMod val="75000"/>
                  </a:schemeClr>
                </a:solidFill>
              </a:rPr>
              <a:t>€</a:t>
            </a:r>
            <a:endParaRPr lang="en-GB" sz="1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F064B7-35DD-311B-30FA-B1AFDB5F70A2}"/>
              </a:ext>
            </a:extLst>
          </p:cNvPr>
          <p:cNvSpPr txBox="1"/>
          <p:nvPr/>
        </p:nvSpPr>
        <p:spPr>
          <a:xfrm>
            <a:off x="4984929" y="5186582"/>
            <a:ext cx="2166287" cy="72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Πιλοτικές Εφαρμογές</a:t>
            </a:r>
            <a:endParaRPr lang="en-GB" sz="2000" dirty="0">
              <a:solidFill>
                <a:schemeClr val="accent6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3" descr="Icon&#10;&#10;Description automatically generated">
            <a:extLst>
              <a:ext uri="{FF2B5EF4-FFF2-40B4-BE49-F238E27FC236}">
                <a16:creationId xmlns:a16="http://schemas.microsoft.com/office/drawing/2014/main" id="{696198D0-9FCC-701C-87D7-BB2CD6D9B8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52" y="3762216"/>
            <a:ext cx="1410240" cy="14102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B4BE57-07EC-9776-DF64-A77CEDB4FEF2}"/>
              </a:ext>
            </a:extLst>
          </p:cNvPr>
          <p:cNvSpPr txBox="1"/>
          <p:nvPr/>
        </p:nvSpPr>
        <p:spPr>
          <a:xfrm>
            <a:off x="2734699" y="5186582"/>
            <a:ext cx="1921164" cy="392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8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Χώρες</a:t>
            </a:r>
            <a:endParaRPr lang="en-GB" sz="2000" dirty="0">
              <a:solidFill>
                <a:schemeClr val="accent6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F20C125-967D-9D3B-E0A9-6FAD230F11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10" y="3732296"/>
            <a:ext cx="1523343" cy="15233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14B460-9517-0DE4-CFD2-92AA7A940A84}"/>
              </a:ext>
            </a:extLst>
          </p:cNvPr>
          <p:cNvSpPr txBox="1"/>
          <p:nvPr/>
        </p:nvSpPr>
        <p:spPr>
          <a:xfrm>
            <a:off x="9730513" y="5662224"/>
            <a:ext cx="1623288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</a:pP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Αρχή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br>
              <a:rPr lang="el-GR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l-GR" i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Ιούν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2024</a:t>
            </a:r>
            <a:endParaRPr lang="en-GB" i="1" dirty="0">
              <a:solidFill>
                <a:schemeClr val="accent6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0D6721-7002-2E7E-CDA1-C1E729C225EC}"/>
              </a:ext>
            </a:extLst>
          </p:cNvPr>
          <p:cNvSpPr txBox="1"/>
          <p:nvPr/>
        </p:nvSpPr>
        <p:spPr>
          <a:xfrm>
            <a:off x="12019" y="2463731"/>
            <a:ext cx="11784389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450"/>
              </a:spcAft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</a:rPr>
              <a:t>Topic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</a:rPr>
              <a:t>CL6-2023-CircBio-02-1 –  Circular Cities and Regions Initiative (CCRI)’s circular systemic solutions</a:t>
            </a:r>
          </a:p>
          <a:p>
            <a:pPr algn="ctr" fontAlgn="base">
              <a:spcAft>
                <a:spcPts val="450"/>
              </a:spcAft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</a:rPr>
              <a:t>Destination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</a:rPr>
              <a:t>Circular economy and bioeconomy sectors</a:t>
            </a:r>
          </a:p>
          <a:p>
            <a:pPr algn="ctr">
              <a:spcAft>
                <a:spcPts val="450"/>
              </a:spcAft>
            </a:pPr>
            <a:r>
              <a:rPr lang="el-GR" sz="1500" b="1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Συντονισμός από το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</a:t>
            </a:r>
            <a:r>
              <a:rPr lang="el-GR" sz="1500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Πολυτεχνείο Κρήτης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, </a:t>
            </a:r>
            <a:r>
              <a:rPr lang="el-GR" sz="1500" dirty="0" err="1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Αναπλ</a:t>
            </a:r>
            <a:r>
              <a:rPr lang="el-GR" sz="1500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. </a:t>
            </a:r>
            <a:r>
              <a:rPr lang="el-GR" sz="1500" dirty="0" err="1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Καθ</a:t>
            </a:r>
            <a:r>
              <a:rPr lang="el-GR" sz="1500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. Γιώργος Αραμπατζής</a:t>
            </a:r>
          </a:p>
        </p:txBody>
      </p:sp>
    </p:spTree>
    <p:extLst>
      <p:ext uri="{BB962C8B-B14F-4D97-AF65-F5344CB8AC3E}">
        <p14:creationId xmlns:p14="http://schemas.microsoft.com/office/powerpoint/2010/main" val="1991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F864-0EC7-71B9-35A6-D84458FE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Κοινοπραξία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39BB6-334F-AF66-754B-45FF75DD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78D02-18D0-F40F-96CB-B79EE7DD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A6BFD17-D6D2-4F77-94C1-6E2B3B6312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291095"/>
              </p:ext>
            </p:extLst>
          </p:nvPr>
        </p:nvGraphicFramePr>
        <p:xfrm>
          <a:off x="8659503" y="1681518"/>
          <a:ext cx="34325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C9D476F-BC8F-6228-42C8-A2B7872149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059285"/>
              </p:ext>
            </p:extLst>
          </p:nvPr>
        </p:nvGraphicFramePr>
        <p:xfrm>
          <a:off x="9004175" y="4455152"/>
          <a:ext cx="2743200" cy="174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19B22E-DD4D-FAEB-C78A-FB70F0D99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502626"/>
              </p:ext>
            </p:extLst>
          </p:nvPr>
        </p:nvGraphicFramePr>
        <p:xfrm>
          <a:off x="836924" y="1392522"/>
          <a:ext cx="7093200" cy="48048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169">
                  <a:extLst>
                    <a:ext uri="{9D8B030D-6E8A-4147-A177-3AD203B41FA5}">
                      <a16:colId xmlns:a16="http://schemas.microsoft.com/office/drawing/2014/main" val="90831946"/>
                    </a:ext>
                  </a:extLst>
                </a:gridCol>
                <a:gridCol w="5303545">
                  <a:extLst>
                    <a:ext uri="{9D8B030D-6E8A-4147-A177-3AD203B41FA5}">
                      <a16:colId xmlns:a16="http://schemas.microsoft.com/office/drawing/2014/main" val="3259802799"/>
                    </a:ext>
                  </a:extLst>
                </a:gridCol>
                <a:gridCol w="552377">
                  <a:extLst>
                    <a:ext uri="{9D8B030D-6E8A-4147-A177-3AD203B41FA5}">
                      <a16:colId xmlns:a16="http://schemas.microsoft.com/office/drawing/2014/main" val="3414567727"/>
                    </a:ext>
                  </a:extLst>
                </a:gridCol>
                <a:gridCol w="816109">
                  <a:extLst>
                    <a:ext uri="{9D8B030D-6E8A-4147-A177-3AD203B41FA5}">
                      <a16:colId xmlns:a16="http://schemas.microsoft.com/office/drawing/2014/main" val="2880014365"/>
                    </a:ext>
                  </a:extLst>
                </a:gridCol>
              </a:tblGrid>
              <a:tr h="31896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Ονομασία Εταίρου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ptos" panose="020B0004020202020204" pitchFamily="34" charset="0"/>
                        </a:rPr>
                        <a:t>Τύπος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ptos" panose="020B0004020202020204" pitchFamily="34" charset="0"/>
                        </a:rPr>
                        <a:t>Χώρα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71755" marT="0" marB="0" anchor="ctr"/>
                </a:tc>
                <a:extLst>
                  <a:ext uri="{0D108BD9-81ED-4DB2-BD59-A6C34878D82A}">
                    <a16:rowId xmlns:a16="http://schemas.microsoft.com/office/drawing/2014/main" val="4042498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Technical University of Crete (</a:t>
                      </a:r>
                      <a:r>
                        <a:rPr lang="en-GB" sz="1200" i="1" dirty="0">
                          <a:effectLst/>
                          <a:latin typeface="Aptos" panose="020B0004020202020204" pitchFamily="34" charset="0"/>
                        </a:rPr>
                        <a:t>Coordinator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2228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Maggioli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Spa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Italy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976484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CAS Software AG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14031845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Krumedia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GmbH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913918340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ptos" panose="020B0004020202020204" pitchFamily="34" charset="0"/>
                        </a:rPr>
                        <a:t>Technologiezentrum Horb GmbH &amp; Co. KG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NET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578914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Bwcon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Research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gGmbH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RI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802705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Wirtschaftsforderung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Zukunftsregio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GmbH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REG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785428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Universita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Politecnica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Delle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Mache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Italy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348908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ptos" panose="020B0004020202020204" pitchFamily="34" charset="0"/>
                        </a:rPr>
                        <a:t>Cicli Integrati Impianti Primari S.p.A.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Italy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455690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Fundació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Universitària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Balmes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Spain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2510165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ptos" panose="020B0004020202020204" pitchFamily="34" charset="0"/>
                        </a:rPr>
                        <a:t>Hellenic Mediterranean University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31306193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12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Mediterranean Agrofood Competence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Center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NET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646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13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Regional Development Company of Crete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REG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659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Particle Summary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Portugal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57871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Companhia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Carris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de Ferro de Lisboa, E.M., S.A.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Portugal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8371711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Adrestia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Research and Development Private Company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5690415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Motonious P.C.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052170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18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Acceligence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LTD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Cyprus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537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Social CRM Research Center e.V.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RI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582279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Association of Cities and Regions for sustainable Resource Management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NET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Belgium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5548139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21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Imperial College London (</a:t>
                      </a:r>
                      <a:r>
                        <a:rPr lang="en-GB" sz="1200" i="1" dirty="0">
                          <a:effectLst/>
                          <a:latin typeface="Aptos" panose="020B0004020202020204" pitchFamily="34" charset="0"/>
                        </a:rPr>
                        <a:t>Associate Partner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UK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3451203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29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299C1-4E91-1AF2-BA1B-180ED99F3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FACB18-F46E-EA0F-EABD-68A62C84A1C8}"/>
              </a:ext>
            </a:extLst>
          </p:cNvPr>
          <p:cNvSpPr txBox="1">
            <a:spLocks/>
          </p:cNvSpPr>
          <p:nvPr/>
        </p:nvSpPr>
        <p:spPr>
          <a:xfrm>
            <a:off x="519380" y="1422803"/>
            <a:ext cx="10639158" cy="436345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Πρόγραμμα συνεργασίας και υποστήριξης 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</a:rPr>
              <a:t>της ΕΕ, που ξεκίνησε στο πλαίσιο του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Circular Economy Action Plan (C</a:t>
            </a:r>
            <a:r>
              <a:rPr lang="el-GR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EAP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l-GR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2020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</a:rPr>
              <a:t>Στόχος είναι η υποστήριξη της εφαρμογής </a:t>
            </a:r>
            <a:r>
              <a:rPr lang="el-GR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Κυκλικών Συστημικών Λύσεων (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Circular Systemic Solutions – </a:t>
            </a:r>
            <a:r>
              <a:rPr lang="el-GR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CSS)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</a:rPr>
              <a:t> σε πόλεις και περιφέρειες της ΕΕ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</a:rPr>
              <a:t>Η έννοια των CSS (έργα που εφαρμόζουν καινοτόμα κυκλικά μοντέλα με τη συμμετοχή διαφορετικών φορέων και περιλαμβάνοντας πολλαπλές αλυσίδες αξίας και επίπεδα διαχείρισης και διακυβέρνησης)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</a:rPr>
              <a:t>Υποστηρίζει </a:t>
            </a:r>
            <a:r>
              <a:rPr lang="el-GR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Έργα Επίδειξης –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Demonstration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projects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</a:rPr>
              <a:t> (που χρηματοδοτούνται στο πλαίσιο του προγράμματος «Ορίζοντας») και έργα </a:t>
            </a:r>
            <a:r>
              <a:rPr lang="el-GR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Βοήθειας για την Ανάπτυξη Έργων –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Project Development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Assistance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</a:rPr>
              <a:t> (που χρηματοδοτούνται από την Ευρωπαϊκή Τράπεζα Επενδύσεων)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</a:rPr>
              <a:t>Η πρωτοβουλία συντονίζεται από το </a:t>
            </a:r>
            <a:r>
              <a:rPr lang="el-GR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Γραφείο Συντονισμού και Υποστήριξης του CCRI (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CCRI Coordination and Support Office</a:t>
            </a:r>
            <a:r>
              <a:rPr lang="el-GR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CCRI-CSO)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Θεματικές Ομάδες Εργασίας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</a:rPr>
              <a:t>: Κυκλική κατασκευή και Κτίρια, Διαχείριση Πόρων, </a:t>
            </a:r>
            <a:r>
              <a:rPr lang="el-GR" sz="18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Βιοοικονομία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</a:rPr>
              <a:t>, Βιομηχανική συμβίωση και ΚΟ στις Βιομηχανίες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086F8F-7EF5-1695-F6B2-67A13AD5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7678"/>
          </a:xfrm>
        </p:spPr>
        <p:txBody>
          <a:bodyPr>
            <a:normAutofit/>
          </a:bodyPr>
          <a:lstStyle/>
          <a:p>
            <a:r>
              <a:rPr lang="en-US" sz="3600" dirty="0"/>
              <a:t>CCRI – 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Κυκλικές Πόλεις και Περιφέρειες</a:t>
            </a:r>
            <a:endParaRPr lang="en-GB" sz="36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8F4BD48-ED07-EAA4-9BBB-AF9535E7C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BF36FB-F88C-1BE3-3D69-67CB5AF72860}"/>
              </a:ext>
            </a:extLst>
          </p:cNvPr>
          <p:cNvSpPr txBox="1">
            <a:spLocks/>
          </p:cNvSpPr>
          <p:nvPr/>
        </p:nvSpPr>
        <p:spPr>
          <a:xfrm>
            <a:off x="227512" y="330000"/>
            <a:ext cx="10515600" cy="933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2DB47E6-9CB0-52B4-D0D2-772E6F80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F597FC-67DD-7A29-09E3-0C3C96186B97}"/>
              </a:ext>
            </a:extLst>
          </p:cNvPr>
          <p:cNvSpPr txBox="1"/>
          <p:nvPr/>
        </p:nvSpPr>
        <p:spPr>
          <a:xfrm>
            <a:off x="6236493" y="5744488"/>
            <a:ext cx="49220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https://circular-cities-and-regions.ec.europa.eu/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769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876E-9F7F-07F8-C1E1-32E4CA6D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CE/CSS Ecosystem and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089374-89CC-C8C0-B364-08CD484E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7D42-7101-218F-9469-E9A1C4E4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BE4BE2-0ADE-6E75-BE0E-B4D528B3927A}"/>
              </a:ext>
            </a:extLst>
          </p:cNvPr>
          <p:cNvGrpSpPr/>
          <p:nvPr/>
        </p:nvGrpSpPr>
        <p:grpSpPr>
          <a:xfrm>
            <a:off x="1027706" y="1411288"/>
            <a:ext cx="10394674" cy="4757004"/>
            <a:chOff x="306436" y="-1"/>
            <a:chExt cx="13663270" cy="5924551"/>
          </a:xfrm>
        </p:grpSpPr>
        <p:sp>
          <p:nvSpPr>
            <p:cNvPr id="6" name="Οβάλ 3">
              <a:extLst>
                <a:ext uri="{FF2B5EF4-FFF2-40B4-BE49-F238E27FC236}">
                  <a16:creationId xmlns:a16="http://schemas.microsoft.com/office/drawing/2014/main" id="{18AB7103-EF15-FB5B-73C0-71447AC413E2}"/>
                </a:ext>
              </a:extLst>
            </p:cNvPr>
            <p:cNvSpPr/>
            <p:nvPr/>
          </p:nvSpPr>
          <p:spPr>
            <a:xfrm>
              <a:off x="306436" y="530521"/>
              <a:ext cx="8883650" cy="5394029"/>
            </a:xfrm>
            <a:prstGeom prst="ellipse">
              <a:avLst/>
            </a:prstGeom>
            <a:noFill/>
            <a:ln w="28575">
              <a:solidFill>
                <a:srgbClr val="9856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sp>
          <p:nvSpPr>
            <p:cNvPr id="7" name="Οβάλ 2">
              <a:extLst>
                <a:ext uri="{FF2B5EF4-FFF2-40B4-BE49-F238E27FC236}">
                  <a16:creationId xmlns:a16="http://schemas.microsoft.com/office/drawing/2014/main" id="{7EF09CAB-9F17-D19A-2F91-29D6A219EA4D}"/>
                </a:ext>
              </a:extLst>
            </p:cNvPr>
            <p:cNvSpPr/>
            <p:nvPr/>
          </p:nvSpPr>
          <p:spPr>
            <a:xfrm>
              <a:off x="1004936" y="685472"/>
              <a:ext cx="7423150" cy="4162753"/>
            </a:xfrm>
            <a:prstGeom prst="ellipse">
              <a:avLst/>
            </a:prstGeom>
            <a:noFill/>
            <a:ln w="28575">
              <a:solidFill>
                <a:srgbClr val="737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sp>
          <p:nvSpPr>
            <p:cNvPr id="8" name="Οβάλ 1">
              <a:extLst>
                <a:ext uri="{FF2B5EF4-FFF2-40B4-BE49-F238E27FC236}">
                  <a16:creationId xmlns:a16="http://schemas.microsoft.com/office/drawing/2014/main" id="{484DD4BD-C257-6F9D-A02B-F8FC8BF1C05E}"/>
                </a:ext>
              </a:extLst>
            </p:cNvPr>
            <p:cNvSpPr/>
            <p:nvPr/>
          </p:nvSpPr>
          <p:spPr>
            <a:xfrm>
              <a:off x="1608362" y="1022349"/>
              <a:ext cx="6248224" cy="2701748"/>
            </a:xfrm>
            <a:prstGeom prst="ellipse">
              <a:avLst/>
            </a:prstGeom>
            <a:noFill/>
            <a:ln w="28575">
              <a:solidFill>
                <a:srgbClr val="324D1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3953AC-7A6A-4738-E7D3-C413DBAD0595}"/>
                </a:ext>
              </a:extLst>
            </p:cNvPr>
            <p:cNvSpPr txBox="1"/>
            <p:nvPr/>
          </p:nvSpPr>
          <p:spPr>
            <a:xfrm>
              <a:off x="6195485" y="4176448"/>
              <a:ext cx="1729316" cy="718718"/>
            </a:xfrm>
            <a:prstGeom prst="rect">
              <a:avLst/>
            </a:prstGeom>
            <a:solidFill>
              <a:srgbClr val="737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5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Περιφερειακό Εξωτερικό Περιβάλλον</a:t>
              </a:r>
              <a:endParaRPr lang="en-GB" sz="1050" dirty="0">
                <a:solidFill>
                  <a:schemeClr val="bg1"/>
                </a:solidFill>
                <a:latin typeface="Bierstadt" panose="020B00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96165F-B32E-F35D-9398-76DCD9B3B270}"/>
                </a:ext>
              </a:extLst>
            </p:cNvPr>
            <p:cNvSpPr txBox="1"/>
            <p:nvPr/>
          </p:nvSpPr>
          <p:spPr>
            <a:xfrm>
              <a:off x="6195485" y="5309709"/>
              <a:ext cx="1729316" cy="517477"/>
            </a:xfrm>
            <a:prstGeom prst="rect">
              <a:avLst/>
            </a:prstGeom>
            <a:solidFill>
              <a:srgbClr val="9856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50" dirty="0" err="1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Εξωπεριφεριακό</a:t>
              </a:r>
              <a:r>
                <a:rPr lang="el-GR" sz="105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 Περιβάλλον</a:t>
              </a:r>
              <a:endParaRPr lang="en-GB" sz="1050" dirty="0">
                <a:solidFill>
                  <a:schemeClr val="bg1"/>
                </a:solidFill>
                <a:latin typeface="Bierstadt" panose="020B00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Οβάλ 61">
              <a:extLst>
                <a:ext uri="{FF2B5EF4-FFF2-40B4-BE49-F238E27FC236}">
                  <a16:creationId xmlns:a16="http://schemas.microsoft.com/office/drawing/2014/main" id="{28BC6A9E-E4F5-50D5-206E-2990BC77890D}"/>
                </a:ext>
              </a:extLst>
            </p:cNvPr>
            <p:cNvSpPr/>
            <p:nvPr/>
          </p:nvSpPr>
          <p:spPr>
            <a:xfrm>
              <a:off x="1828391" y="2140921"/>
              <a:ext cx="334838" cy="3313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sp>
          <p:nvSpPr>
            <p:cNvPr id="12" name="Ορθογώνιο 72">
              <a:extLst>
                <a:ext uri="{FF2B5EF4-FFF2-40B4-BE49-F238E27FC236}">
                  <a16:creationId xmlns:a16="http://schemas.microsoft.com/office/drawing/2014/main" id="{CEB5C4E6-805A-CC45-9A5D-1C3FC141408F}"/>
                </a:ext>
              </a:extLst>
            </p:cNvPr>
            <p:cNvSpPr/>
            <p:nvPr/>
          </p:nvSpPr>
          <p:spPr>
            <a:xfrm>
              <a:off x="2020936" y="2110571"/>
              <a:ext cx="2093026" cy="462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pic>
          <p:nvPicPr>
            <p:cNvPr id="13" name="Εικόνα 6">
              <a:extLst>
                <a:ext uri="{FF2B5EF4-FFF2-40B4-BE49-F238E27FC236}">
                  <a16:creationId xmlns:a16="http://schemas.microsoft.com/office/drawing/2014/main" id="{488CAB10-A4E7-D719-2EFA-557A608B8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98" t="22657" r="10443" b="11683"/>
            <a:stretch/>
          </p:blipFill>
          <p:spPr>
            <a:xfrm>
              <a:off x="1863126" y="-1"/>
              <a:ext cx="5419726" cy="257704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5DE5F1-6473-5E39-2B13-E0547BD455BF}"/>
                </a:ext>
              </a:extLst>
            </p:cNvPr>
            <p:cNvSpPr txBox="1"/>
            <p:nvPr/>
          </p:nvSpPr>
          <p:spPr>
            <a:xfrm>
              <a:off x="6199281" y="3067581"/>
              <a:ext cx="1725519" cy="517477"/>
            </a:xfrm>
            <a:prstGeom prst="rect">
              <a:avLst/>
            </a:prstGeom>
            <a:solidFill>
              <a:srgbClr val="324D1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5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Περιφερειακή Αγορά ΚΟ</a:t>
              </a:r>
              <a:endParaRPr lang="el-GR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5" name="Εικόνα 8" descr="Εικόνα που περιέχει πράσινο, σχεδίαση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DB9F10A6-681B-5204-E43D-2D61770FA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923" y="2644722"/>
              <a:ext cx="641985" cy="427990"/>
            </a:xfrm>
            <a:prstGeom prst="rect">
              <a:avLst/>
            </a:prstGeom>
          </p:spPr>
        </p:pic>
        <p:pic>
          <p:nvPicPr>
            <p:cNvPr id="16" name="Εικόνα 10" descr="Εικόνα που περιέχει γραμματοσειρά, clipart, γραφικά, ζωγραφιά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0F5FC2BB-06AA-B739-D904-025EC009E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219" y="2912672"/>
              <a:ext cx="495066" cy="495066"/>
            </a:xfrm>
            <a:prstGeom prst="rect">
              <a:avLst/>
            </a:prstGeom>
          </p:spPr>
        </p:pic>
        <p:pic>
          <p:nvPicPr>
            <p:cNvPr id="17" name="Εικόνα 12" descr="Εικόνα που περιέχει φιάλη, Μήλο, φρού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5244C7E2-F4D1-898A-8B45-81E29C6EB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54"/>
            <a:stretch/>
          </p:blipFill>
          <p:spPr>
            <a:xfrm>
              <a:off x="3405254" y="3095430"/>
              <a:ext cx="489794" cy="460982"/>
            </a:xfrm>
            <a:prstGeom prst="rect">
              <a:avLst/>
            </a:prstGeom>
          </p:spPr>
        </p:pic>
        <p:pic>
          <p:nvPicPr>
            <p:cNvPr id="18" name="Εικόνα 14" descr="Εικόνα που περιέχει clipart, στιγμιότυπο οθόνης, σχεδίαση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72507E0B-0EF3-B133-ED45-62CD498DF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68" y="3179459"/>
              <a:ext cx="460982" cy="460982"/>
            </a:xfrm>
            <a:prstGeom prst="rect">
              <a:avLst/>
            </a:prstGeom>
          </p:spPr>
        </p:pic>
        <p:pic>
          <p:nvPicPr>
            <p:cNvPr id="19" name="Εικόνα 16">
              <a:extLst>
                <a:ext uri="{FF2B5EF4-FFF2-40B4-BE49-F238E27FC236}">
                  <a16:creationId xmlns:a16="http://schemas.microsoft.com/office/drawing/2014/main" id="{0D80755A-83E6-E6FC-CF18-6AAF43AE5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84158" y="3148600"/>
              <a:ext cx="620644" cy="537325"/>
            </a:xfrm>
            <a:prstGeom prst="rect">
              <a:avLst/>
            </a:prstGeom>
          </p:spPr>
        </p:pic>
        <p:pic>
          <p:nvPicPr>
            <p:cNvPr id="20" name="Εικόνα 18" descr="Εικόνα που περιέχει σύμβολο, καρτούν, κύκλος, στιγμιότυπο οθόνη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DAB8E4DB-7D7A-0FC3-484B-88EAD3FEA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294" y="2552185"/>
              <a:ext cx="489794" cy="489794"/>
            </a:xfrm>
            <a:prstGeom prst="rect">
              <a:avLst/>
            </a:prstGeom>
          </p:spPr>
        </p:pic>
        <p:pic>
          <p:nvPicPr>
            <p:cNvPr id="21" name="Εικόνα 20" descr="Εικόνα που περιέχει γραφικά, γραμματοσειρά, σύμβολο, λογότυπ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B7DA8004-0370-136A-7DC0-B8B112AC9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026" y="2573412"/>
              <a:ext cx="460982" cy="460982"/>
            </a:xfrm>
            <a:prstGeom prst="rect">
              <a:avLst/>
            </a:prstGeom>
          </p:spPr>
        </p:pic>
        <p:pic>
          <p:nvPicPr>
            <p:cNvPr id="22" name="Εικόνα 22" descr="Εικόνα που περιέχει clipart, γραφικά, Κινούμενα σχέδια, γραφιστική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8DEDC184-82F3-ADBB-6F1B-AD2B84EAE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61" y="2573412"/>
              <a:ext cx="460982" cy="460982"/>
            </a:xfrm>
            <a:prstGeom prst="rect">
              <a:avLst/>
            </a:prstGeom>
          </p:spPr>
        </p:pic>
        <p:pic>
          <p:nvPicPr>
            <p:cNvPr id="23" name="Εικόνα 24" descr="Εικόνα που περιέχει clipart, καρτούν, Κινούμενα σχέδια, emoticon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95047D68-E4ED-D143-1236-22CE289B9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162" y="3133780"/>
              <a:ext cx="432269" cy="432269"/>
            </a:xfrm>
            <a:prstGeom prst="rect">
              <a:avLst/>
            </a:prstGeom>
          </p:spPr>
        </p:pic>
        <p:pic>
          <p:nvPicPr>
            <p:cNvPr id="24" name="Εικόνα 26" descr="Εικόνα που περιέχει γραφικά, clipart, γραφιστική, σύμβολ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2CB4C5ED-DA3E-416F-3749-7D20E0CBA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556" y="2010573"/>
              <a:ext cx="363720" cy="363720"/>
            </a:xfrm>
            <a:prstGeom prst="rect">
              <a:avLst/>
            </a:prstGeom>
          </p:spPr>
        </p:pic>
        <p:pic>
          <p:nvPicPr>
            <p:cNvPr id="25" name="Εικόνα 27" descr="Εικόνα που περιέχει γραφικά, clipart, γραφιστική, σύμβολ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09D480E9-2BC3-E0EA-6825-D8C8CF7D7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571" y="2699824"/>
              <a:ext cx="363720" cy="363720"/>
            </a:xfrm>
            <a:prstGeom prst="rect">
              <a:avLst/>
            </a:prstGeom>
          </p:spPr>
        </p:pic>
        <p:pic>
          <p:nvPicPr>
            <p:cNvPr id="26" name="Εικόνα 28" descr="Εικόνα που περιέχει γραφικά, clipart, γραφιστική, σύμβολ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F5F7732-5192-0423-B138-50E3AF285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965" y="2010573"/>
              <a:ext cx="363720" cy="363720"/>
            </a:xfrm>
            <a:prstGeom prst="rect">
              <a:avLst/>
            </a:prstGeom>
          </p:spPr>
        </p:pic>
        <p:pic>
          <p:nvPicPr>
            <p:cNvPr id="27" name="Εικόνα 29" descr="Εικόνα που περιέχει γραφικά, clipart, γραφιστική, σύμβολ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3C80C6EC-1316-7096-7180-156E4CA71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965" y="2693964"/>
              <a:ext cx="363720" cy="363720"/>
            </a:xfrm>
            <a:prstGeom prst="rect">
              <a:avLst/>
            </a:prstGeom>
          </p:spPr>
        </p:pic>
        <p:cxnSp>
          <p:nvCxnSpPr>
            <p:cNvPr id="28" name="Ευθύγραμμο βέλος σύνδεσης 34">
              <a:extLst>
                <a:ext uri="{FF2B5EF4-FFF2-40B4-BE49-F238E27FC236}">
                  <a16:creationId xmlns:a16="http://schemas.microsoft.com/office/drawing/2014/main" id="{50AC0042-FC82-1EAC-A33A-AF5C2B9F43ED}"/>
                </a:ext>
              </a:extLst>
            </p:cNvPr>
            <p:cNvCxnSpPr>
              <a:cxnSpLocks/>
              <a:stCxn id="24" idx="3"/>
              <a:endCxn id="26" idx="1"/>
            </p:cNvCxnSpPr>
            <p:nvPr/>
          </p:nvCxnSpPr>
          <p:spPr>
            <a:xfrm>
              <a:off x="6356276" y="2192433"/>
              <a:ext cx="416689" cy="0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ύγραμμο βέλος σύνδεσης 36">
              <a:extLst>
                <a:ext uri="{FF2B5EF4-FFF2-40B4-BE49-F238E27FC236}">
                  <a16:creationId xmlns:a16="http://schemas.microsoft.com/office/drawing/2014/main" id="{C70A7D4C-5373-18C2-D50B-743123E282C2}"/>
                </a:ext>
              </a:extLst>
            </p:cNvPr>
            <p:cNvCxnSpPr>
              <a:cxnSpLocks/>
              <a:stCxn id="25" idx="3"/>
              <a:endCxn id="27" idx="1"/>
            </p:cNvCxnSpPr>
            <p:nvPr/>
          </p:nvCxnSpPr>
          <p:spPr>
            <a:xfrm flipV="1">
              <a:off x="6358291" y="2875824"/>
              <a:ext cx="414674" cy="5860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40">
              <a:extLst>
                <a:ext uri="{FF2B5EF4-FFF2-40B4-BE49-F238E27FC236}">
                  <a16:creationId xmlns:a16="http://schemas.microsoft.com/office/drawing/2014/main" id="{4BC87C9C-8D6A-81DD-EDB3-39A9BD1BCF68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>
              <a:off x="6954825" y="2374293"/>
              <a:ext cx="0" cy="319671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ύγραμμο βέλος σύνδεσης 45">
              <a:extLst>
                <a:ext uri="{FF2B5EF4-FFF2-40B4-BE49-F238E27FC236}">
                  <a16:creationId xmlns:a16="http://schemas.microsoft.com/office/drawing/2014/main" id="{E8E454F6-85B7-E6C3-6A81-5AB44C342588}"/>
                </a:ext>
              </a:extLst>
            </p:cNvPr>
            <p:cNvCxnSpPr>
              <a:cxnSpLocks/>
              <a:stCxn id="24" idx="2"/>
              <a:endCxn id="25" idx="0"/>
            </p:cNvCxnSpPr>
            <p:nvPr/>
          </p:nvCxnSpPr>
          <p:spPr>
            <a:xfrm>
              <a:off x="6174416" y="2374293"/>
              <a:ext cx="2015" cy="325531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50">
              <a:extLst>
                <a:ext uri="{FF2B5EF4-FFF2-40B4-BE49-F238E27FC236}">
                  <a16:creationId xmlns:a16="http://schemas.microsoft.com/office/drawing/2014/main" id="{2AF100CF-87F0-5607-41B1-CE9361807B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0646" y="2306593"/>
              <a:ext cx="523473" cy="452312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54">
              <a:extLst>
                <a:ext uri="{FF2B5EF4-FFF2-40B4-BE49-F238E27FC236}">
                  <a16:creationId xmlns:a16="http://schemas.microsoft.com/office/drawing/2014/main" id="{0CA42F87-2870-C7C6-ED33-5862697101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74645" y="2296408"/>
              <a:ext cx="555402" cy="435588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Εικόνα 63" descr="Εικόνα που περιέχει clipart, γραφικά, εικονογράφηση, Κινούμενα σχέδι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DD5CBCF9-8F6B-CBED-0E3F-989E6CF53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rgbClr val="737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633" y="3407738"/>
              <a:ext cx="678126" cy="678126"/>
            </a:xfrm>
            <a:prstGeom prst="rect">
              <a:avLst/>
            </a:prstGeom>
          </p:spPr>
        </p:pic>
        <p:pic>
          <p:nvPicPr>
            <p:cNvPr id="35" name="Εικόνα 73">
              <a:extLst>
                <a:ext uri="{FF2B5EF4-FFF2-40B4-BE49-F238E27FC236}">
                  <a16:creationId xmlns:a16="http://schemas.microsoft.com/office/drawing/2014/main" id="{A890C186-90E2-EE5F-3E47-239ED942D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rgbClr val="737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892719" y="3783066"/>
              <a:ext cx="771595" cy="771595"/>
            </a:xfrm>
            <a:prstGeom prst="rect">
              <a:avLst/>
            </a:prstGeom>
          </p:spPr>
        </p:pic>
        <p:pic>
          <p:nvPicPr>
            <p:cNvPr id="36" name="Εικόνα 78" descr="Εικόνα που περιέχει στιγμιότυπο οθόνης, clipart, γραφικά, καρτούν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1009D4F1-2369-0813-88FA-FB2B2081A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rgbClr val="737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438" y="3940714"/>
              <a:ext cx="771594" cy="771594"/>
            </a:xfrm>
            <a:prstGeom prst="rect">
              <a:avLst/>
            </a:prstGeom>
          </p:spPr>
        </p:pic>
        <p:pic>
          <p:nvPicPr>
            <p:cNvPr id="37" name="Εικόνα 80" descr="Εικόνα που περιέχει αξεσουάρ, αποσκευές και τσάντες, θήκη, τσάντ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681D3100-0C75-DBD8-068A-F266E09DE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prstClr val="black"/>
                <a:srgbClr val="737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158" y="4044480"/>
              <a:ext cx="1018322" cy="1020362"/>
            </a:xfrm>
            <a:prstGeom prst="rect">
              <a:avLst/>
            </a:prstGeom>
          </p:spPr>
        </p:pic>
        <p:pic>
          <p:nvPicPr>
            <p:cNvPr id="38" name="Εικόνα 82" descr="Εικόνα που περιέχει διάγραμμα, ζωγραφιά, γραφικά, κύκλο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0484D5D6-CE3B-A06B-8B0B-C312BC311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prstClr val="black"/>
                <a:srgbClr val="737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529" y="3890419"/>
              <a:ext cx="1014984" cy="821889"/>
            </a:xfrm>
            <a:prstGeom prst="rect">
              <a:avLst/>
            </a:prstGeom>
          </p:spPr>
        </p:pic>
        <p:pic>
          <p:nvPicPr>
            <p:cNvPr id="39" name="Εικόνα 83" descr="Εικόνα που περιέχει γραφικά, στιγμιότυπο οθόνης, γραφιστική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CDFF17F4-6638-5D6D-F737-87B732DA5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357" y="4552187"/>
              <a:ext cx="1020362" cy="1020362"/>
            </a:xfrm>
            <a:prstGeom prst="rect">
              <a:avLst/>
            </a:prstGeom>
          </p:spPr>
        </p:pic>
        <p:pic>
          <p:nvPicPr>
            <p:cNvPr id="40" name="Εικόνα 84" descr="Εικόνα που περιέχει γραφικά, γραφιστική, κύκλος, clipart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90FD8AF0-D731-B4CE-74A9-CA49B1404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198" y="4903008"/>
              <a:ext cx="1196471" cy="871277"/>
            </a:xfrm>
            <a:prstGeom prst="rect">
              <a:avLst/>
            </a:prstGeom>
          </p:spPr>
        </p:pic>
        <p:pic>
          <p:nvPicPr>
            <p:cNvPr id="41" name="Εικόνα 86" descr="Εικόνα που περιέχει γραφικά, στιγμιότυπο οθόνης, γραφιστική, clipart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B606825-3974-5A47-2F04-13E79B15A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261" y="4875677"/>
              <a:ext cx="1006139" cy="1006139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5464284-E9BB-4327-15EE-BA8311D824BC}"/>
                </a:ext>
              </a:extLst>
            </p:cNvPr>
            <p:cNvCxnSpPr>
              <a:cxnSpLocks/>
            </p:cNvCxnSpPr>
            <p:nvPr/>
          </p:nvCxnSpPr>
          <p:spPr>
            <a:xfrm>
              <a:off x="9169239" y="2747333"/>
              <a:ext cx="168441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14F8F0C-3279-3A5F-5452-E44BF87F6AF4}"/>
                </a:ext>
              </a:extLst>
            </p:cNvPr>
            <p:cNvSpPr/>
            <p:nvPr/>
          </p:nvSpPr>
          <p:spPr>
            <a:xfrm>
              <a:off x="9336614" y="2665078"/>
              <a:ext cx="164509" cy="1645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A769689-3CC5-2271-7E60-34C89F8FFDF7}"/>
                </a:ext>
              </a:extLst>
            </p:cNvPr>
            <p:cNvSpPr/>
            <p:nvPr/>
          </p:nvSpPr>
          <p:spPr>
            <a:xfrm>
              <a:off x="9410115" y="2836594"/>
              <a:ext cx="3909400" cy="812426"/>
            </a:xfrm>
            <a:prstGeom prst="roundRect">
              <a:avLst>
                <a:gd name="adj" fmla="val 14102"/>
              </a:avLst>
            </a:prstGeom>
            <a:solidFill>
              <a:srgbClr val="507F31"/>
            </a:solidFill>
            <a:ln w="28575">
              <a:noFill/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Waste sources &amp; streams, Feedstock,</a:t>
              </a:r>
            </a:p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Technologies, Solutions, Products, Demand, Substructures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EF2440-996A-506D-50D9-FEE9BF3966B1}"/>
                </a:ext>
              </a:extLst>
            </p:cNvPr>
            <p:cNvSpPr txBox="1"/>
            <p:nvPr/>
          </p:nvSpPr>
          <p:spPr>
            <a:xfrm>
              <a:off x="9525188" y="2561207"/>
              <a:ext cx="1387509" cy="33875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defPPr>
                <a:defRPr lang="el-GR"/>
              </a:defPPr>
              <a:lvl1pPr>
                <a:defRPr sz="1400">
                  <a:solidFill>
                    <a:srgbClr val="324D1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n-US" sz="1000" dirty="0"/>
                <a:t>RESOURCES</a:t>
              </a:r>
              <a:endParaRPr lang="en-GB" sz="1000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51D32DA-F95C-072A-A848-974B626ABA15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9124950" y="3865321"/>
              <a:ext cx="21359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E397D2E-1BC2-A7C7-293C-98D422266B38}"/>
                </a:ext>
              </a:extLst>
            </p:cNvPr>
            <p:cNvSpPr/>
            <p:nvPr/>
          </p:nvSpPr>
          <p:spPr>
            <a:xfrm>
              <a:off x="9338545" y="3783066"/>
              <a:ext cx="164509" cy="1645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A5B75B9-DBDC-8BF5-C564-20E52851A8AE}"/>
                </a:ext>
              </a:extLst>
            </p:cNvPr>
            <p:cNvSpPr txBox="1"/>
            <p:nvPr/>
          </p:nvSpPr>
          <p:spPr>
            <a:xfrm>
              <a:off x="9525188" y="3720669"/>
              <a:ext cx="1480949" cy="33875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defPPr>
                <a:defRPr lang="el-GR"/>
              </a:defPPr>
              <a:lvl1pPr>
                <a:defRPr sz="1400">
                  <a:solidFill>
                    <a:srgbClr val="324D1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n-US" sz="1000" dirty="0"/>
                <a:t>CONDITIONS</a:t>
              </a:r>
              <a:endParaRPr lang="en-GB" sz="1000" dirty="0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2CD5DF1-A0A1-7AC8-3225-0DC2D306DDEB}"/>
                </a:ext>
              </a:extLst>
            </p:cNvPr>
            <p:cNvSpPr/>
            <p:nvPr/>
          </p:nvSpPr>
          <p:spPr>
            <a:xfrm>
              <a:off x="9410114" y="4001770"/>
              <a:ext cx="3909400" cy="681177"/>
            </a:xfrm>
            <a:prstGeom prst="roundRect">
              <a:avLst>
                <a:gd name="adj" fmla="val 14102"/>
              </a:avLst>
            </a:prstGeom>
            <a:solidFill>
              <a:srgbClr val="6178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Market conditions, Promotion, Awareness &amp; Attitudes, Regulations, Climate conditions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2FF263F4-DCBF-7FCE-BEB6-B4241D6DF645}"/>
                </a:ext>
              </a:extLst>
            </p:cNvPr>
            <p:cNvSpPr/>
            <p:nvPr/>
          </p:nvSpPr>
          <p:spPr>
            <a:xfrm>
              <a:off x="9421138" y="5035697"/>
              <a:ext cx="3909400" cy="681178"/>
            </a:xfrm>
            <a:prstGeom prst="roundRect">
              <a:avLst>
                <a:gd name="adj" fmla="val 14102"/>
              </a:avLst>
            </a:prstGeom>
            <a:solidFill>
              <a:srgbClr val="737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Industrial development, Regional economy, Governance, Regional society,  Education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7D99C34-EA5C-2178-5B03-45811268BDD3}"/>
                </a:ext>
              </a:extLst>
            </p:cNvPr>
            <p:cNvCxnSpPr>
              <a:cxnSpLocks/>
              <a:endCxn id="52" idx="2"/>
            </p:cNvCxnSpPr>
            <p:nvPr/>
          </p:nvCxnSpPr>
          <p:spPr>
            <a:xfrm>
              <a:off x="8200079" y="1407870"/>
              <a:ext cx="1142892" cy="10458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B774594-B5A2-25E1-5046-BBE8B4C4EC7E}"/>
                </a:ext>
              </a:extLst>
            </p:cNvPr>
            <p:cNvSpPr/>
            <p:nvPr/>
          </p:nvSpPr>
          <p:spPr>
            <a:xfrm>
              <a:off x="9342971" y="1336073"/>
              <a:ext cx="164509" cy="1645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67B04815-2FED-22E4-5548-9D9346A30A6A}"/>
                </a:ext>
              </a:extLst>
            </p:cNvPr>
            <p:cNvSpPr/>
            <p:nvPr/>
          </p:nvSpPr>
          <p:spPr>
            <a:xfrm>
              <a:off x="9410114" y="1528118"/>
              <a:ext cx="3909401" cy="906788"/>
            </a:xfrm>
            <a:prstGeom prst="roundRect">
              <a:avLst>
                <a:gd name="adj" fmla="val 14102"/>
              </a:avLst>
            </a:prstGeom>
            <a:solidFill>
              <a:srgbClr val="324D1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Utilities, R&amp;D, SMEs, Consultants,  Processors, Producers, Distributors, Customers, Regulators, Administrators, Investors, Env. agencies, Citizens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F1CD670-EF61-0BC5-F82A-884F5A0700A0}"/>
                </a:ext>
              </a:extLst>
            </p:cNvPr>
            <p:cNvSpPr txBox="1"/>
            <p:nvPr/>
          </p:nvSpPr>
          <p:spPr>
            <a:xfrm>
              <a:off x="9525188" y="1246166"/>
              <a:ext cx="2351400" cy="33875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sz="1000" dirty="0">
                  <a:solidFill>
                    <a:srgbClr val="324D1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STAKEHOLDERS &amp; ACTORS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711554F-246B-F954-3283-7AC138B021F8}"/>
                </a:ext>
              </a:extLst>
            </p:cNvPr>
            <p:cNvCxnSpPr>
              <a:cxnSpLocks/>
              <a:endCxn id="56" idx="2"/>
            </p:cNvCxnSpPr>
            <p:nvPr/>
          </p:nvCxnSpPr>
          <p:spPr>
            <a:xfrm>
              <a:off x="8343900" y="4903421"/>
              <a:ext cx="99464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9BC2FE4-DB73-B329-8F2D-69B5F93DD94D}"/>
                </a:ext>
              </a:extLst>
            </p:cNvPr>
            <p:cNvSpPr/>
            <p:nvPr/>
          </p:nvSpPr>
          <p:spPr>
            <a:xfrm>
              <a:off x="9338545" y="4821166"/>
              <a:ext cx="164509" cy="1645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320B432-D9EF-7BC9-DA11-B18E99E85A20}"/>
                </a:ext>
              </a:extLst>
            </p:cNvPr>
            <p:cNvSpPr txBox="1"/>
            <p:nvPr/>
          </p:nvSpPr>
          <p:spPr>
            <a:xfrm>
              <a:off x="9525188" y="4732684"/>
              <a:ext cx="1218398" cy="33875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defPPr>
                <a:defRPr lang="el-GR"/>
              </a:defPPr>
              <a:lvl1pPr>
                <a:defRPr sz="1400">
                  <a:solidFill>
                    <a:srgbClr val="324D1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n-US" sz="1000" dirty="0"/>
                <a:t>SECTORS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A42C06F5-8149-0BCC-1598-1A1D840C1660}"/>
                </a:ext>
              </a:extLst>
            </p:cNvPr>
            <p:cNvSpPr/>
            <p:nvPr/>
          </p:nvSpPr>
          <p:spPr>
            <a:xfrm>
              <a:off x="9410114" y="2841358"/>
              <a:ext cx="4559592" cy="812426"/>
            </a:xfrm>
            <a:prstGeom prst="roundRect">
              <a:avLst>
                <a:gd name="adj" fmla="val 14102"/>
              </a:avLst>
            </a:prstGeom>
            <a:solidFill>
              <a:srgbClr val="507F31"/>
            </a:solidFill>
            <a:ln w="28575">
              <a:noFill/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Πηγές και ροές αποβλήτων, Πρώτες ύλες, Τεχνολογίες Λύσεις, Προϊόντα, Ζήτηση, Υποδομές</a:t>
              </a:r>
              <a:endParaRPr lang="en-GB" sz="1050" dirty="0">
                <a:latin typeface="Bierstadt" panose="020B00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EA48A27-88A9-D87E-717A-6B3DC0D65D5C}"/>
                </a:ext>
              </a:extLst>
            </p:cNvPr>
            <p:cNvSpPr/>
            <p:nvPr/>
          </p:nvSpPr>
          <p:spPr>
            <a:xfrm>
              <a:off x="9410113" y="4006534"/>
              <a:ext cx="4559591" cy="681177"/>
            </a:xfrm>
            <a:prstGeom prst="roundRect">
              <a:avLst>
                <a:gd name="adj" fmla="val 14102"/>
              </a:avLst>
            </a:prstGeom>
            <a:solidFill>
              <a:srgbClr val="6178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Συνθήκες αγοράς, Προώθηση, Ευαισθητοποίηση, Κανονισμοί, Κλιματολογικές Συνθήκες</a:t>
              </a:r>
              <a:endParaRPr lang="en-GB" sz="1050" dirty="0">
                <a:latin typeface="Bierstadt" panose="020B00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49488C56-F66B-0F97-5A5A-A74B0DBA900E}"/>
                </a:ext>
              </a:extLst>
            </p:cNvPr>
            <p:cNvSpPr/>
            <p:nvPr/>
          </p:nvSpPr>
          <p:spPr>
            <a:xfrm>
              <a:off x="9421138" y="5040461"/>
              <a:ext cx="4548566" cy="681178"/>
            </a:xfrm>
            <a:prstGeom prst="roundRect">
              <a:avLst>
                <a:gd name="adj" fmla="val 14102"/>
              </a:avLst>
            </a:prstGeom>
            <a:solidFill>
              <a:srgbClr val="737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Βιομηχανική ανάπτυξη, Περιφερειακή οικονομία, Διακυβέρνηση, Περιφερειακή κοινωνία, Εκπαίδευση</a:t>
              </a:r>
              <a:endParaRPr lang="en-GB" sz="1050" dirty="0">
                <a:latin typeface="Bierstadt" panose="020B00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D080852-2961-EFE2-8670-C3FF1A991E79}"/>
                </a:ext>
              </a:extLst>
            </p:cNvPr>
            <p:cNvSpPr/>
            <p:nvPr/>
          </p:nvSpPr>
          <p:spPr>
            <a:xfrm>
              <a:off x="9410112" y="1532882"/>
              <a:ext cx="4559594" cy="906788"/>
            </a:xfrm>
            <a:prstGeom prst="roundRect">
              <a:avLst>
                <a:gd name="adj" fmla="val 14102"/>
              </a:avLst>
            </a:prstGeom>
            <a:solidFill>
              <a:srgbClr val="324D1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Υπηρεσίες κοινής ωφελείας,</a:t>
              </a:r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 R&amp;D, </a:t>
              </a:r>
              <a:r>
                <a:rPr lang="el-GR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ΜΜΕ</a:t>
              </a:r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, </a:t>
              </a:r>
              <a:r>
                <a:rPr lang="el-GR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Σύμβουλοι</a:t>
              </a:r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,  </a:t>
              </a:r>
              <a:r>
                <a:rPr lang="el-GR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Παραγωγοί</a:t>
              </a:r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, </a:t>
              </a:r>
              <a:r>
                <a:rPr lang="el-GR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Διανομείς</a:t>
              </a:r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, </a:t>
              </a:r>
              <a:r>
                <a:rPr lang="el-GR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Πελάτες</a:t>
              </a:r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, </a:t>
              </a:r>
              <a:r>
                <a:rPr lang="el-GR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Ρυθμιστικές αρχές</a:t>
              </a:r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, </a:t>
              </a:r>
              <a:r>
                <a:rPr lang="el-GR" sz="1050" dirty="0" err="1">
                  <a:latin typeface="Bierstadt" panose="020B0004020202020204" pitchFamily="34" charset="0"/>
                  <a:cs typeface="Segoe UI" panose="020B0502040204020203" pitchFamily="34" charset="0"/>
                </a:rPr>
                <a:t>Διοικ</a:t>
              </a:r>
              <a:r>
                <a:rPr lang="el-GR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. υπηρεσίες</a:t>
              </a:r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, </a:t>
              </a:r>
              <a:r>
                <a:rPr lang="el-GR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Επενδυτές</a:t>
              </a:r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, </a:t>
              </a:r>
              <a:r>
                <a:rPr lang="el-GR" sz="1050" dirty="0" err="1">
                  <a:latin typeface="Bierstadt" panose="020B0004020202020204" pitchFamily="34" charset="0"/>
                  <a:cs typeface="Segoe UI" panose="020B0502040204020203" pitchFamily="34" charset="0"/>
                </a:rPr>
                <a:t>Περιβ</a:t>
              </a:r>
              <a:r>
                <a:rPr lang="el-GR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. υπηρεσίες, Πολίτες</a:t>
              </a:r>
              <a:endParaRPr lang="en-GB" sz="1050" dirty="0">
                <a:latin typeface="Bierstadt" panose="020B00040202020202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03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F49D-B4E5-19BE-1999-48685CB3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Demonstration Areas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842DEC4A-A776-73A2-4899-D974AB95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 dirty="0"/>
          </a:p>
        </p:txBody>
      </p:sp>
      <p:pic>
        <p:nvPicPr>
          <p:cNvPr id="5" name="Content Placeholder 6" descr="A map of europe with white borders&#10;&#10;Description automatically generated">
            <a:extLst>
              <a:ext uri="{FF2B5EF4-FFF2-40B4-BE49-F238E27FC236}">
                <a16:creationId xmlns:a16="http://schemas.microsoft.com/office/drawing/2014/main" id="{686DF1E2-14DF-F078-220F-20BBD01995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8" r="10246" b="1"/>
          <a:stretch/>
        </p:blipFill>
        <p:spPr>
          <a:xfrm>
            <a:off x="760502" y="957316"/>
            <a:ext cx="9619120" cy="543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EBC2E2-4998-A998-9C3B-9F83EA91EA1A}"/>
              </a:ext>
            </a:extLst>
          </p:cNvPr>
          <p:cNvSpPr txBox="1"/>
          <p:nvPr/>
        </p:nvSpPr>
        <p:spPr>
          <a:xfrm>
            <a:off x="8236061" y="5830054"/>
            <a:ext cx="1900658" cy="52322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defRPr>
            </a:lvl1pPr>
          </a:lstStyle>
          <a:p>
            <a:pPr algn="ctr"/>
            <a:r>
              <a:rPr lang="el-GR" dirty="0"/>
              <a:t>Περιφέρεια Κρήτης</a:t>
            </a:r>
            <a:r>
              <a:rPr lang="en-US" dirty="0"/>
              <a:t>, Greece</a:t>
            </a:r>
            <a:endParaRPr lang="en-GB" dirty="0"/>
          </a:p>
        </p:txBody>
      </p:sp>
      <p:pic>
        <p:nvPicPr>
          <p:cNvPr id="8" name="Picture 7" descr="A map of land with water and land&#10;&#10;Description automatically generated">
            <a:extLst>
              <a:ext uri="{FF2B5EF4-FFF2-40B4-BE49-F238E27FC236}">
                <a16:creationId xmlns:a16="http://schemas.microsoft.com/office/drawing/2014/main" id="{60274EF0-FC71-E374-95AB-A3EEDC97AFC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7"/>
          <a:stretch/>
        </p:blipFill>
        <p:spPr>
          <a:xfrm>
            <a:off x="6704474" y="3930277"/>
            <a:ext cx="1049788" cy="952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038FD0-F4A8-8AA0-F8F6-BED586667996}"/>
              </a:ext>
            </a:extLst>
          </p:cNvPr>
          <p:cNvSpPr txBox="1"/>
          <p:nvPr/>
        </p:nvSpPr>
        <p:spPr>
          <a:xfrm>
            <a:off x="6206301" y="3508436"/>
            <a:ext cx="186857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defRPr>
            </a:lvl1pPr>
          </a:lstStyle>
          <a:p>
            <a:pPr algn="ctr"/>
            <a:r>
              <a:rPr lang="el-GR" dirty="0"/>
              <a:t>Περιφέρεια</a:t>
            </a:r>
            <a:r>
              <a:rPr lang="en-US" dirty="0"/>
              <a:t> Marche, </a:t>
            </a:r>
            <a:r>
              <a:rPr lang="el-GR" dirty="0"/>
              <a:t>Ιταλίας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12EDB-B794-9F8B-C617-E1A27DA3F8A2}"/>
              </a:ext>
            </a:extLst>
          </p:cNvPr>
          <p:cNvSpPr txBox="1"/>
          <p:nvPr/>
        </p:nvSpPr>
        <p:spPr>
          <a:xfrm>
            <a:off x="4258358" y="1714822"/>
            <a:ext cx="286813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Περιφέρεια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North Black Forest, 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Γερμανία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pic>
        <p:nvPicPr>
          <p:cNvPr id="11" name="Picture 10" descr="A map of germany with green and white text&#10;&#10;Description automatically generated">
            <a:extLst>
              <a:ext uri="{FF2B5EF4-FFF2-40B4-BE49-F238E27FC236}">
                <a16:creationId xmlns:a16="http://schemas.microsoft.com/office/drawing/2014/main" id="{9DBE9DE9-949C-AE10-732A-13755E95C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75" y="2341297"/>
            <a:ext cx="1020755" cy="939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F8611D-88F5-4F8A-FCAF-FBF0D40EA1B4}"/>
              </a:ext>
            </a:extLst>
          </p:cNvPr>
          <p:cNvSpPr txBox="1"/>
          <p:nvPr/>
        </p:nvSpPr>
        <p:spPr>
          <a:xfrm>
            <a:off x="2312166" y="3804001"/>
            <a:ext cx="158939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defRPr>
            </a:lvl1pPr>
          </a:lstStyle>
          <a:p>
            <a:pPr algn="ctr"/>
            <a:r>
              <a:rPr lang="el-GR" dirty="0"/>
              <a:t>Πόλη</a:t>
            </a:r>
            <a:r>
              <a:rPr lang="en-US" dirty="0"/>
              <a:t> Lisbon, </a:t>
            </a:r>
            <a:r>
              <a:rPr lang="el-GR" dirty="0"/>
              <a:t>Πορτογαλία</a:t>
            </a:r>
            <a:endParaRPr lang="en-GB" dirty="0"/>
          </a:p>
        </p:txBody>
      </p:sp>
      <p:pic>
        <p:nvPicPr>
          <p:cNvPr id="13" name="Picture 12" descr="A map of lisbon with a network map&#10;&#10;Description automatically generated">
            <a:extLst>
              <a:ext uri="{FF2B5EF4-FFF2-40B4-BE49-F238E27FC236}">
                <a16:creationId xmlns:a16="http://schemas.microsoft.com/office/drawing/2014/main" id="{E75D7C14-7252-2A48-41CF-2002803431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77" y="4107196"/>
            <a:ext cx="956173" cy="776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F827CF7-DC50-11E4-D3E3-37FE27EE6113}"/>
              </a:ext>
            </a:extLst>
          </p:cNvPr>
          <p:cNvGrpSpPr/>
          <p:nvPr/>
        </p:nvGrpSpPr>
        <p:grpSpPr>
          <a:xfrm>
            <a:off x="838199" y="934738"/>
            <a:ext cx="9414439" cy="5537446"/>
            <a:chOff x="838199" y="934738"/>
            <a:chExt cx="9414439" cy="553744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74CEF0-B982-3D49-CEA0-9D1038414BB9}"/>
                </a:ext>
              </a:extLst>
            </p:cNvPr>
            <p:cNvSpPr txBox="1"/>
            <p:nvPr/>
          </p:nvSpPr>
          <p:spPr>
            <a:xfrm>
              <a:off x="3741879" y="6108015"/>
              <a:ext cx="3607078" cy="307777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0B0004020202020204" pitchFamily="34" charset="0"/>
                </a:defRPr>
              </a:lvl1pPr>
            </a:lstStyle>
            <a:p>
              <a:r>
                <a:rPr lang="el-GR" dirty="0"/>
                <a:t>Διαπεριφερειακή, Διεθνής</a:t>
              </a:r>
              <a:endParaRPr lang="en-GB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41B7787-6AE8-E83B-EC6D-5345049857DA}"/>
                </a:ext>
              </a:extLst>
            </p:cNvPr>
            <p:cNvSpPr/>
            <p:nvPr/>
          </p:nvSpPr>
          <p:spPr>
            <a:xfrm>
              <a:off x="838199" y="934738"/>
              <a:ext cx="9414439" cy="5537446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7" name="Picture 6" descr="A close-up of a plant&#10;&#10;Description automatically generated">
            <a:extLst>
              <a:ext uri="{FF2B5EF4-FFF2-40B4-BE49-F238E27FC236}">
                <a16:creationId xmlns:a16="http://schemas.microsoft.com/office/drawing/2014/main" id="{57F687CC-7F7B-E468-7BAC-94DDFF585D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888" y="4973073"/>
            <a:ext cx="948776" cy="948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564769D-5D96-89D2-126F-BA8179AA038A}"/>
              </a:ext>
            </a:extLst>
          </p:cNvPr>
          <p:cNvSpPr txBox="1">
            <a:spLocks/>
          </p:cNvSpPr>
          <p:nvPr/>
        </p:nvSpPr>
        <p:spPr>
          <a:xfrm>
            <a:off x="600330" y="255047"/>
            <a:ext cx="10515600" cy="69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Περιοχές Επίδειξης </a:t>
            </a:r>
            <a:r>
              <a:rPr lang="en-US" dirty="0"/>
              <a:t>CSS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220C170-76E0-7356-766B-6099ED84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B9DA-177D-C9DD-8AB0-29A459CB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CSS#1 – </a:t>
            </a:r>
            <a:r>
              <a:rPr lang="el-GR" dirty="0"/>
              <a:t>Περιφέρεια Κρήτης</a:t>
            </a:r>
            <a:r>
              <a:rPr lang="en-US" dirty="0"/>
              <a:t>, EL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F24010E-3A03-60F0-92BE-54E0A60F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3B65B-1D31-FCDA-D084-57D8952A31F0}"/>
              </a:ext>
            </a:extLst>
          </p:cNvPr>
          <p:cNvSpPr txBox="1"/>
          <p:nvPr/>
        </p:nvSpPr>
        <p:spPr>
          <a:xfrm>
            <a:off x="797816" y="1604392"/>
            <a:ext cx="1130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50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l-GR" sz="2400" b="1" dirty="0"/>
              <a:t>Αξιοποίηση παραπροϊόντων γεωργίας, κτηνοτροφίας και μεταποίησης τροφίμων</a:t>
            </a:r>
            <a:endParaRPr lang="en-GB" sz="24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3B9106-50F7-41DA-6182-5D0C84A6B8EB}"/>
              </a:ext>
            </a:extLst>
          </p:cNvPr>
          <p:cNvGrpSpPr/>
          <p:nvPr/>
        </p:nvGrpSpPr>
        <p:grpSpPr>
          <a:xfrm>
            <a:off x="1136702" y="2234656"/>
            <a:ext cx="10229756" cy="1976547"/>
            <a:chOff x="542694" y="1510018"/>
            <a:chExt cx="10229756" cy="19765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7E0602-0DF2-294A-85EE-1E28DC13FA63}"/>
                </a:ext>
              </a:extLst>
            </p:cNvPr>
            <p:cNvSpPr txBox="1"/>
            <p:nvPr/>
          </p:nvSpPr>
          <p:spPr>
            <a:xfrm>
              <a:off x="542694" y="1510018"/>
              <a:ext cx="10146629" cy="1738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200" b="1" dirty="0">
                  <a:latin typeface="Aptos" panose="020B0004020202020204" pitchFamily="34" charset="0"/>
                </a:rPr>
                <a:t>3 </a:t>
              </a:r>
              <a:r>
                <a:rPr lang="el-GR" sz="2200" b="1" dirty="0">
                  <a:latin typeface="Aptos" panose="020B0004020202020204" pitchFamily="34" charset="0"/>
                </a:rPr>
                <a:t>Αλυσίδες Αξίας</a:t>
              </a:r>
              <a:endParaRPr lang="en-US" sz="2200" b="1" dirty="0">
                <a:latin typeface="Aptos" panose="020B00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lang="el-GR" sz="2000" dirty="0" err="1">
                  <a:latin typeface="Aptos" panose="020B0004020202020204" pitchFamily="34" charset="0"/>
                </a:rPr>
                <a:t>Εδαφοβελτιωτικά</a:t>
              </a:r>
              <a:r>
                <a:rPr lang="el-GR" sz="2000" dirty="0">
                  <a:latin typeface="Aptos" panose="020B0004020202020204" pitchFamily="34" charset="0"/>
                </a:rPr>
                <a:t> από τη χρήση βιομάζας από την κτηνοτροφία</a:t>
              </a:r>
              <a:r>
                <a:rPr lang="en-US" sz="2000" dirty="0">
                  <a:latin typeface="Aptos" panose="020B0004020202020204" pitchFamily="34" charset="0"/>
                </a:rPr>
                <a:t>for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lang="el-GR" sz="2000" dirty="0">
                  <a:latin typeface="Aptos" panose="020B0004020202020204" pitchFamily="34" charset="0"/>
                </a:rPr>
                <a:t>Νέοι τύποι πράσινου λιπάσματος και </a:t>
              </a:r>
              <a:r>
                <a:rPr lang="el-GR" sz="2000" dirty="0" err="1">
                  <a:latin typeface="Aptos" panose="020B0004020202020204" pitchFamily="34" charset="0"/>
                </a:rPr>
                <a:t>βιοδιεγερτών</a:t>
              </a:r>
              <a:endParaRPr lang="el-GR" sz="2000" dirty="0">
                <a:latin typeface="Aptos" panose="020B0004020202020204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endParaRPr lang="en-US" sz="2000" b="1" dirty="0">
                <a:latin typeface="Aptos" panose="020B00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94FAB0-C845-26D8-6578-45E56C2EDB81}"/>
                </a:ext>
              </a:extLst>
            </p:cNvPr>
            <p:cNvSpPr txBox="1"/>
            <p:nvPr/>
          </p:nvSpPr>
          <p:spPr>
            <a:xfrm>
              <a:off x="542694" y="3086455"/>
              <a:ext cx="1022975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l-GR" sz="2000" dirty="0">
                  <a:latin typeface="Aptos" panose="020B0004020202020204" pitchFamily="34" charset="0"/>
                </a:rPr>
                <a:t>Πιο θρεπτικά (χαμηλού </a:t>
              </a:r>
              <a:r>
                <a:rPr lang="el-GR" sz="2000" dirty="0" err="1">
                  <a:latin typeface="Aptos" panose="020B0004020202020204" pitchFamily="34" charset="0"/>
                </a:rPr>
                <a:t>γλυκαιμικού</a:t>
              </a:r>
              <a:r>
                <a:rPr lang="el-GR" sz="2000" dirty="0">
                  <a:latin typeface="Aptos" panose="020B0004020202020204" pitchFamily="34" charset="0"/>
                </a:rPr>
                <a:t> δείκτη) αρτοσκευάσματα</a:t>
              </a:r>
              <a:endParaRPr lang="en-US" sz="200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4CFA93-8177-81B6-7109-DC82F1F6056C}"/>
              </a:ext>
            </a:extLst>
          </p:cNvPr>
          <p:cNvGrpSpPr/>
          <p:nvPr/>
        </p:nvGrpSpPr>
        <p:grpSpPr>
          <a:xfrm>
            <a:off x="1288366" y="4635705"/>
            <a:ext cx="1527464" cy="1929823"/>
            <a:chOff x="779318" y="4220924"/>
            <a:chExt cx="1527464" cy="1929823"/>
          </a:xfrm>
        </p:grpSpPr>
        <p:sp>
          <p:nvSpPr>
            <p:cNvPr id="19" name="Flowchart: Document 18">
              <a:extLst>
                <a:ext uri="{FF2B5EF4-FFF2-40B4-BE49-F238E27FC236}">
                  <a16:creationId xmlns:a16="http://schemas.microsoft.com/office/drawing/2014/main" id="{A9A41BA9-F3F0-E77D-6D57-4350723EBA30}"/>
                </a:ext>
              </a:extLst>
            </p:cNvPr>
            <p:cNvSpPr/>
            <p:nvPr/>
          </p:nvSpPr>
          <p:spPr>
            <a:xfrm>
              <a:off x="779318" y="4220924"/>
              <a:ext cx="1527464" cy="1929823"/>
            </a:xfrm>
            <a:prstGeom prst="flowChartDocumen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92220-9662-8E7B-B01E-F5283297C81A}"/>
                </a:ext>
              </a:extLst>
            </p:cNvPr>
            <p:cNvSpPr txBox="1"/>
            <p:nvPr/>
          </p:nvSpPr>
          <p:spPr>
            <a:xfrm>
              <a:off x="779318" y="4525865"/>
              <a:ext cx="1527464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4 </a:t>
              </a:r>
              <a:r>
                <a:rPr lang="el-GR" sz="2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Εταίροι</a:t>
              </a:r>
              <a:r>
                <a:rPr lang="en-US" sz="2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</a:p>
            <a:p>
              <a:r>
                <a:rPr lang="en-GB" sz="1800" dirty="0">
                  <a:solidFill>
                    <a:schemeClr val="bg1"/>
                  </a:solidFill>
                  <a:latin typeface="Aptos" panose="020B0004020202020204" pitchFamily="34" charset="0"/>
                </a:rPr>
                <a:t>MACC CRETE, HMU, TUC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757A2-2CC7-9CEF-7249-99FA0995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CCDF10-BF20-4DF2-CF42-217E3F8BA0E1}"/>
              </a:ext>
            </a:extLst>
          </p:cNvPr>
          <p:cNvSpPr/>
          <p:nvPr/>
        </p:nvSpPr>
        <p:spPr>
          <a:xfrm>
            <a:off x="1445103" y="3103885"/>
            <a:ext cx="5728200" cy="477054"/>
          </a:xfrm>
          <a:prstGeom prst="roundRect">
            <a:avLst/>
          </a:prstGeom>
          <a:solidFill>
            <a:srgbClr val="F4B183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2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80481-EDD3-9DCB-A1AF-90AB48F2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641"/>
          </a:xfrm>
        </p:spPr>
        <p:txBody>
          <a:bodyPr anchor="b">
            <a:noAutofit/>
          </a:bodyPr>
          <a:lstStyle/>
          <a:p>
            <a:r>
              <a:rPr lang="el-GR" sz="3600" dirty="0"/>
              <a:t>Το </a:t>
            </a:r>
            <a:r>
              <a:rPr lang="en-US" sz="3600" dirty="0"/>
              <a:t>CSSBoost </a:t>
            </a:r>
            <a:r>
              <a:rPr lang="el-GR" sz="3600" dirty="0"/>
              <a:t>εισάγει την Κρήτη στον Χάρτη του </a:t>
            </a:r>
            <a:r>
              <a:rPr lang="en-GB" sz="3600" dirty="0"/>
              <a:t>CCRI</a:t>
            </a:r>
            <a:endParaRPr lang="en-US" sz="36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E20C04F-EF7B-6B60-245E-E85BC21F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A9DFC-A27E-C547-B1CE-3E5A7E4CD0B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561013" y="2244725"/>
            <a:ext cx="6630987" cy="4010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B10992-AB9F-1611-C48D-07DA4969D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164366"/>
            <a:ext cx="6409124" cy="358579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EEC2F-A61C-4BE3-B6BF-2AD1B561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14D7C-A4E8-FC2A-17A7-AD1BD07228EA}"/>
              </a:ext>
            </a:extLst>
          </p:cNvPr>
          <p:cNvSpPr txBox="1"/>
          <p:nvPr/>
        </p:nvSpPr>
        <p:spPr>
          <a:xfrm>
            <a:off x="125015" y="5416635"/>
            <a:ext cx="51399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https://circular-cities-and-regions.ec.europa.eu/ccri-map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85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36BC6-202A-C23A-3BEC-4E8DEAF22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land with water and land&#10;&#10;Description automatically generated">
            <a:extLst>
              <a:ext uri="{FF2B5EF4-FFF2-40B4-BE49-F238E27FC236}">
                <a16:creationId xmlns:a16="http://schemas.microsoft.com/office/drawing/2014/main" id="{F308F997-ECE4-072B-6C6F-3D23A885BF28}"/>
              </a:ext>
            </a:extLst>
          </p:cNvPr>
          <p:cNvPicPr/>
          <p:nvPr/>
        </p:nvPicPr>
        <p:blipFill>
          <a:blip r:embed="rId2" cstate="print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17" y="1367877"/>
            <a:ext cx="7287402" cy="4988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945415-D224-E38E-63BA-29A235A8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CSS#2 – Region of Marche, IT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0325ED0-DAA8-C91E-EE51-B51690D8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CSSBoost </a:t>
            </a:r>
            <a:r>
              <a:rPr lang="el-GR"/>
              <a:t>Πιλοτική Δράση #1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F47F28-BB35-1F02-75F5-647CB880D36E}"/>
              </a:ext>
            </a:extLst>
          </p:cNvPr>
          <p:cNvSpPr txBox="1"/>
          <p:nvPr/>
        </p:nvSpPr>
        <p:spPr>
          <a:xfrm>
            <a:off x="718885" y="1623231"/>
            <a:ext cx="99140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50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GB" b="1" dirty="0"/>
              <a:t>Water Reuse and Nutrients Recovery CSS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01365-1EF8-4B9C-2697-089CB99F723F}"/>
              </a:ext>
            </a:extLst>
          </p:cNvPr>
          <p:cNvSpPr txBox="1"/>
          <p:nvPr/>
        </p:nvSpPr>
        <p:spPr>
          <a:xfrm>
            <a:off x="903370" y="2465410"/>
            <a:ext cx="1014662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latin typeface="Aptos" panose="020B0004020202020204" pitchFamily="34" charset="0"/>
              </a:rPr>
              <a:t>2 Value Chains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Water for irrigation and nature restoration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GB" sz="2200" dirty="0">
                <a:latin typeface="Aptos" panose="020B0004020202020204" pitchFamily="34" charset="0"/>
              </a:rPr>
              <a:t>Nutrients for agriculture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131084-F128-7E18-9038-60D39B9C4B72}"/>
              </a:ext>
            </a:extLst>
          </p:cNvPr>
          <p:cNvGrpSpPr/>
          <p:nvPr/>
        </p:nvGrpSpPr>
        <p:grpSpPr>
          <a:xfrm>
            <a:off x="1187565" y="4382680"/>
            <a:ext cx="1527464" cy="1929823"/>
            <a:chOff x="779318" y="4220924"/>
            <a:chExt cx="1527464" cy="1929823"/>
          </a:xfrm>
        </p:grpSpPr>
        <p:sp>
          <p:nvSpPr>
            <p:cNvPr id="19" name="Flowchart: Document 18">
              <a:extLst>
                <a:ext uri="{FF2B5EF4-FFF2-40B4-BE49-F238E27FC236}">
                  <a16:creationId xmlns:a16="http://schemas.microsoft.com/office/drawing/2014/main" id="{64A75EC7-60D8-FE04-E273-DA4E7588A815}"/>
                </a:ext>
              </a:extLst>
            </p:cNvPr>
            <p:cNvSpPr/>
            <p:nvPr/>
          </p:nvSpPr>
          <p:spPr>
            <a:xfrm>
              <a:off x="779318" y="4220924"/>
              <a:ext cx="1527464" cy="1929823"/>
            </a:xfrm>
            <a:prstGeom prst="flowChartDocumen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C8A78B-F220-5038-9C1F-FA64321DC87B}"/>
                </a:ext>
              </a:extLst>
            </p:cNvPr>
            <p:cNvSpPr txBox="1"/>
            <p:nvPr/>
          </p:nvSpPr>
          <p:spPr>
            <a:xfrm>
              <a:off x="779318" y="4525865"/>
              <a:ext cx="1527464" cy="984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3 Partners </a:t>
              </a:r>
            </a:p>
            <a:p>
              <a:r>
                <a:rPr lang="en-GB" sz="1800" dirty="0">
                  <a:solidFill>
                    <a:schemeClr val="bg1"/>
                  </a:solidFill>
                  <a:latin typeface="Aptos" panose="020B0004020202020204" pitchFamily="34" charset="0"/>
                </a:rPr>
                <a:t>UNIVPM, UVIC, CIIP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C7661-D753-EB17-65BA-5158B602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94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091E372728C74E8F37ED604EBAF92C" ma:contentTypeVersion="13" ma:contentTypeDescription="Create a new document." ma:contentTypeScope="" ma:versionID="7a54a759022a43a7f06dae2d5bbea931">
  <xsd:schema xmlns:xsd="http://www.w3.org/2001/XMLSchema" xmlns:xs="http://www.w3.org/2001/XMLSchema" xmlns:p="http://schemas.microsoft.com/office/2006/metadata/properties" xmlns:ns2="187cfff1-d374-48e8-bdb8-baed04d7d426" xmlns:ns3="940d7ba8-e809-400b-8af3-0ae85c1d09c0" targetNamespace="http://schemas.microsoft.com/office/2006/metadata/properties" ma:root="true" ma:fieldsID="911bdbf51d130bf9e0e74db878461274" ns2:_="" ns3:_="">
    <xsd:import namespace="187cfff1-d374-48e8-bdb8-baed04d7d426"/>
    <xsd:import namespace="940d7ba8-e809-400b-8af3-0ae85c1d0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cfff1-d374-48e8-bdb8-baed04d7d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72be1c2-5354-4253-9f9f-eddd6a225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d7ba8-e809-400b-8af3-0ae85c1d09c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d3b182d-4f9f-4cce-828f-b6704e4fc69c}" ma:internalName="TaxCatchAll" ma:showField="CatchAllData" ma:web="940d7ba8-e809-400b-8af3-0ae85c1d0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0d7ba8-e809-400b-8af3-0ae85c1d09c0" xsi:nil="true"/>
    <lcf76f155ced4ddcb4097134ff3c332f xmlns="187cfff1-d374-48e8-bdb8-baed04d7d42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C11F42-5D4C-4889-97BB-97E5D0ECC88B}"/>
</file>

<file path=customXml/itemProps2.xml><?xml version="1.0" encoding="utf-8"?>
<ds:datastoreItem xmlns:ds="http://schemas.openxmlformats.org/officeDocument/2006/customXml" ds:itemID="{63FDF23A-11D9-4652-BDAC-31E0802559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B710D9-6C7C-49AC-8F85-E39A8B80AC67}">
  <ds:schemaRefs>
    <ds:schemaRef ds:uri="03a111b8-484a-47ad-b61f-2920cf0de9bf"/>
    <ds:schemaRef ds:uri="ca087f72-bbe0-41ea-a4af-45f18749f34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1023</Words>
  <Application>Microsoft Office PowerPoint</Application>
  <PresentationFormat>Widescreen</PresentationFormat>
  <Paragraphs>234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Arial</vt:lpstr>
      <vt:lpstr>Arial Nova Light</vt:lpstr>
      <vt:lpstr>Bierstadt</vt:lpstr>
      <vt:lpstr>Calibri</vt:lpstr>
      <vt:lpstr>Francois One</vt:lpstr>
      <vt:lpstr>Segoe UI</vt:lpstr>
      <vt:lpstr>Segoe UI Semibold</vt:lpstr>
      <vt:lpstr>Verdana</vt:lpstr>
      <vt:lpstr>Wingdings</vt:lpstr>
      <vt:lpstr>Office Theme</vt:lpstr>
      <vt:lpstr>PowerPoint Presentation</vt:lpstr>
      <vt:lpstr>Το CSSBoost με μια ματιά</vt:lpstr>
      <vt:lpstr>Κοινοπραξία</vt:lpstr>
      <vt:lpstr>CCRI – Κυκλικές Πόλεις και Περιφέρειες</vt:lpstr>
      <vt:lpstr>CE/CSS Ecosystem and Market</vt:lpstr>
      <vt:lpstr>Demonstration Areas</vt:lpstr>
      <vt:lpstr>CSS#1 – Περιφέρεια Κρήτης, EL </vt:lpstr>
      <vt:lpstr>Το CSSBoost εισάγει την Κρήτη στον Χάρτη του CCRI</vt:lpstr>
      <vt:lpstr>CSS#2 – Region of Marche, IT </vt:lpstr>
      <vt:lpstr>CSS #3 – North Black Forest, DE</vt:lpstr>
      <vt:lpstr>CSS #4 – Region of Lisbon, PT</vt:lpstr>
      <vt:lpstr>CSS#5 – Interregional, EU</vt:lpstr>
      <vt:lpstr>Website και Social Media Channels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Markela</dc:creator>
  <cp:lastModifiedBy>George ARAMPATZIS</cp:lastModifiedBy>
  <cp:revision>59</cp:revision>
  <dcterms:created xsi:type="dcterms:W3CDTF">2024-02-07T12:33:09Z</dcterms:created>
  <dcterms:modified xsi:type="dcterms:W3CDTF">2025-10-24T06:28:34Z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0x010100F6091E372728C74E8F37ED604EBAF92C</vt:lpwstr>
  </property>
  <property fmtid="{D5CDD505-2E9C-101B-9397-08002B2CF9AE}" pid="3" name="MediaServiceImageTags">
    <vt:lpwstr/>
  </property>
</Properties>
</file>