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66" r:id="rId5"/>
    <p:sldId id="338" r:id="rId6"/>
    <p:sldId id="339" r:id="rId7"/>
    <p:sldId id="308" r:id="rId8"/>
    <p:sldId id="323" r:id="rId9"/>
    <p:sldId id="328" r:id="rId10"/>
    <p:sldId id="312" r:id="rId11"/>
    <p:sldId id="343" r:id="rId12"/>
    <p:sldId id="310" r:id="rId13"/>
    <p:sldId id="319" r:id="rId14"/>
    <p:sldId id="341" r:id="rId15"/>
    <p:sldId id="342" r:id="rId16"/>
    <p:sldId id="326"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B4B"/>
    <a:srgbClr val="FF7575"/>
    <a:srgbClr val="92D050"/>
    <a:srgbClr val="FF4A4A"/>
    <a:srgbClr val="FF5757"/>
    <a:srgbClr val="00B050"/>
    <a:srgbClr val="00BF63"/>
    <a:srgbClr val="007427"/>
    <a:srgbClr val="005C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0" autoAdjust="0"/>
    <p:restoredTop sz="69040" autoAdjust="0"/>
  </p:normalViewPr>
  <p:slideViewPr>
    <p:cSldViewPr snapToGrid="0">
      <p:cViewPr>
        <p:scale>
          <a:sx n="68" d="100"/>
          <a:sy n="68" d="100"/>
        </p:scale>
        <p:origin x="1253" y="3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90928C-B3FC-4893-8D4B-5832F24C8DFC}" type="doc">
      <dgm:prSet loTypeId="urn:microsoft.com/office/officeart/2005/8/layout/venn1" loCatId="relationship" qsTypeId="urn:microsoft.com/office/officeart/2005/8/quickstyle/simple5" qsCatId="simple" csTypeId="urn:microsoft.com/office/officeart/2005/8/colors/accent1_2" csCatId="accent1" phldr="1"/>
      <dgm:spPr/>
      <dgm:t>
        <a:bodyPr/>
        <a:lstStyle/>
        <a:p>
          <a:endParaRPr lang="en-GB"/>
        </a:p>
      </dgm:t>
    </dgm:pt>
    <dgm:pt modelId="{DC208F81-190A-4F66-8C3A-2832CE93FF68}">
      <dgm:prSet phldrT="[Text]" phldr="0" custT="1"/>
      <dgm:spPr/>
      <dgm:t>
        <a:bodyPr/>
        <a:lstStyle/>
        <a:p>
          <a:r>
            <a:rPr lang="en-GB" sz="3500" dirty="0">
              <a:solidFill>
                <a:schemeClr val="bg1"/>
              </a:solidFill>
              <a:latin typeface="Aptos" panose="020B0004020202020204" pitchFamily="34" charset="0"/>
            </a:rPr>
            <a:t>Digital</a:t>
          </a:r>
        </a:p>
      </dgm:t>
    </dgm:pt>
    <dgm:pt modelId="{8BECD714-F808-4989-9374-BBC251CA16D1}" type="parTrans" cxnId="{50B4A854-7A0A-498D-ABB9-A7058999AB21}">
      <dgm:prSet/>
      <dgm:spPr/>
      <dgm:t>
        <a:bodyPr/>
        <a:lstStyle/>
        <a:p>
          <a:endParaRPr lang="en-GB" sz="3500">
            <a:latin typeface="Aptos" panose="020B0004020202020204" pitchFamily="34" charset="0"/>
          </a:endParaRPr>
        </a:p>
      </dgm:t>
    </dgm:pt>
    <dgm:pt modelId="{EEEC6E98-4AB7-48CB-A164-5AEE05E9FB48}" type="sibTrans" cxnId="{50B4A854-7A0A-498D-ABB9-A7058999AB21}">
      <dgm:prSet/>
      <dgm:spPr/>
      <dgm:t>
        <a:bodyPr/>
        <a:lstStyle/>
        <a:p>
          <a:endParaRPr lang="en-GB" sz="3500">
            <a:latin typeface="Aptos" panose="020B0004020202020204" pitchFamily="34" charset="0"/>
          </a:endParaRPr>
        </a:p>
      </dgm:t>
    </dgm:pt>
    <dgm:pt modelId="{737C1E90-8D18-48C9-A263-4A60B67BAE4D}">
      <dgm:prSet phldrT="[Text]" phldr="0" custT="1"/>
      <dgm:spPr/>
      <dgm:t>
        <a:bodyPr/>
        <a:lstStyle/>
        <a:p>
          <a:r>
            <a:rPr lang="en-GB" sz="3500" dirty="0">
              <a:solidFill>
                <a:schemeClr val="bg1"/>
              </a:solidFill>
              <a:latin typeface="Aptos" panose="020B0004020202020204" pitchFamily="34" charset="0"/>
            </a:rPr>
            <a:t>Social</a:t>
          </a:r>
        </a:p>
      </dgm:t>
    </dgm:pt>
    <dgm:pt modelId="{B1D1AA2C-969E-4199-9021-7A02AD75AAE2}" type="parTrans" cxnId="{482FCF00-A45E-40F5-AF30-53AB13D69D9C}">
      <dgm:prSet/>
      <dgm:spPr/>
      <dgm:t>
        <a:bodyPr/>
        <a:lstStyle/>
        <a:p>
          <a:endParaRPr lang="en-GB" sz="3500">
            <a:latin typeface="Aptos" panose="020B0004020202020204" pitchFamily="34" charset="0"/>
          </a:endParaRPr>
        </a:p>
      </dgm:t>
    </dgm:pt>
    <dgm:pt modelId="{5F2E1984-1DF8-4558-B866-558415803015}" type="sibTrans" cxnId="{482FCF00-A45E-40F5-AF30-53AB13D69D9C}">
      <dgm:prSet/>
      <dgm:spPr/>
      <dgm:t>
        <a:bodyPr/>
        <a:lstStyle/>
        <a:p>
          <a:endParaRPr lang="en-GB" sz="3500">
            <a:latin typeface="Aptos" panose="020B0004020202020204" pitchFamily="34" charset="0"/>
          </a:endParaRPr>
        </a:p>
      </dgm:t>
    </dgm:pt>
    <dgm:pt modelId="{16363F5E-D53A-4D8E-B42E-0E48DCBCFADA}">
      <dgm:prSet phldrT="[Text]" phldr="0" custT="1"/>
      <dgm:spPr/>
      <dgm:t>
        <a:bodyPr/>
        <a:lstStyle/>
        <a:p>
          <a:r>
            <a:rPr lang="en-GB" sz="3500" dirty="0">
              <a:solidFill>
                <a:schemeClr val="bg1"/>
              </a:solidFill>
              <a:latin typeface="Aptos" panose="020B0004020202020204" pitchFamily="34" charset="0"/>
            </a:rPr>
            <a:t>Green</a:t>
          </a:r>
        </a:p>
      </dgm:t>
    </dgm:pt>
    <dgm:pt modelId="{A405E4D5-B2E0-4C85-BC95-9CCFFB588B23}" type="parTrans" cxnId="{610C0940-4CC8-4265-9BE5-39B8158CC507}">
      <dgm:prSet/>
      <dgm:spPr/>
      <dgm:t>
        <a:bodyPr/>
        <a:lstStyle/>
        <a:p>
          <a:endParaRPr lang="en-GB" sz="3500">
            <a:latin typeface="Aptos" panose="020B0004020202020204" pitchFamily="34" charset="0"/>
          </a:endParaRPr>
        </a:p>
      </dgm:t>
    </dgm:pt>
    <dgm:pt modelId="{DFF55C3C-393A-49B0-A28D-4C2B00723612}" type="sibTrans" cxnId="{610C0940-4CC8-4265-9BE5-39B8158CC507}">
      <dgm:prSet/>
      <dgm:spPr/>
      <dgm:t>
        <a:bodyPr/>
        <a:lstStyle/>
        <a:p>
          <a:endParaRPr lang="en-GB" sz="3500">
            <a:latin typeface="Aptos" panose="020B0004020202020204" pitchFamily="34" charset="0"/>
          </a:endParaRPr>
        </a:p>
      </dgm:t>
    </dgm:pt>
    <dgm:pt modelId="{B05EFEDC-9B37-4D92-94B1-D16DEF5CC5CE}" type="pres">
      <dgm:prSet presAssocID="{0890928C-B3FC-4893-8D4B-5832F24C8DFC}" presName="compositeShape" presStyleCnt="0">
        <dgm:presLayoutVars>
          <dgm:chMax val="7"/>
          <dgm:dir/>
          <dgm:resizeHandles val="exact"/>
        </dgm:presLayoutVars>
      </dgm:prSet>
      <dgm:spPr/>
    </dgm:pt>
    <dgm:pt modelId="{D6D975A1-4C86-4A12-B345-898A9C2F04FE}" type="pres">
      <dgm:prSet presAssocID="{DC208F81-190A-4F66-8C3A-2832CE93FF68}" presName="circ1" presStyleLbl="vennNode1" presStyleIdx="0" presStyleCnt="3"/>
      <dgm:spPr/>
    </dgm:pt>
    <dgm:pt modelId="{6799CB28-E84D-41AA-AD8F-5BDF10670991}" type="pres">
      <dgm:prSet presAssocID="{DC208F81-190A-4F66-8C3A-2832CE93FF68}" presName="circ1Tx" presStyleLbl="revTx" presStyleIdx="0" presStyleCnt="0">
        <dgm:presLayoutVars>
          <dgm:chMax val="0"/>
          <dgm:chPref val="0"/>
          <dgm:bulletEnabled val="1"/>
        </dgm:presLayoutVars>
      </dgm:prSet>
      <dgm:spPr/>
    </dgm:pt>
    <dgm:pt modelId="{74759400-269C-4468-A75E-ED9CE7C720AA}" type="pres">
      <dgm:prSet presAssocID="{737C1E90-8D18-48C9-A263-4A60B67BAE4D}" presName="circ2" presStyleLbl="vennNode1" presStyleIdx="1" presStyleCnt="3"/>
      <dgm:spPr/>
    </dgm:pt>
    <dgm:pt modelId="{C0D32A0F-683B-4D21-A79F-B717E6CD7E32}" type="pres">
      <dgm:prSet presAssocID="{737C1E90-8D18-48C9-A263-4A60B67BAE4D}" presName="circ2Tx" presStyleLbl="revTx" presStyleIdx="0" presStyleCnt="0">
        <dgm:presLayoutVars>
          <dgm:chMax val="0"/>
          <dgm:chPref val="0"/>
          <dgm:bulletEnabled val="1"/>
        </dgm:presLayoutVars>
      </dgm:prSet>
      <dgm:spPr/>
    </dgm:pt>
    <dgm:pt modelId="{FBA30327-55F2-4154-A3C0-E39065D1084B}" type="pres">
      <dgm:prSet presAssocID="{16363F5E-D53A-4D8E-B42E-0E48DCBCFADA}" presName="circ3" presStyleLbl="vennNode1" presStyleIdx="2" presStyleCnt="3"/>
      <dgm:spPr/>
    </dgm:pt>
    <dgm:pt modelId="{DCA9DB18-11DF-413C-BA8B-7E9A7AEF732E}" type="pres">
      <dgm:prSet presAssocID="{16363F5E-D53A-4D8E-B42E-0E48DCBCFADA}" presName="circ3Tx" presStyleLbl="revTx" presStyleIdx="0" presStyleCnt="0">
        <dgm:presLayoutVars>
          <dgm:chMax val="0"/>
          <dgm:chPref val="0"/>
          <dgm:bulletEnabled val="1"/>
        </dgm:presLayoutVars>
      </dgm:prSet>
      <dgm:spPr/>
    </dgm:pt>
  </dgm:ptLst>
  <dgm:cxnLst>
    <dgm:cxn modelId="{482FCF00-A45E-40F5-AF30-53AB13D69D9C}" srcId="{0890928C-B3FC-4893-8D4B-5832F24C8DFC}" destId="{737C1E90-8D18-48C9-A263-4A60B67BAE4D}" srcOrd="1" destOrd="0" parTransId="{B1D1AA2C-969E-4199-9021-7A02AD75AAE2}" sibTransId="{5F2E1984-1DF8-4558-B866-558415803015}"/>
    <dgm:cxn modelId="{31A9FC17-F7D6-4295-95C0-828126B3DA1D}" type="presOf" srcId="{DC208F81-190A-4F66-8C3A-2832CE93FF68}" destId="{6799CB28-E84D-41AA-AD8F-5BDF10670991}" srcOrd="1" destOrd="0" presId="urn:microsoft.com/office/officeart/2005/8/layout/venn1"/>
    <dgm:cxn modelId="{610C0940-4CC8-4265-9BE5-39B8158CC507}" srcId="{0890928C-B3FC-4893-8D4B-5832F24C8DFC}" destId="{16363F5E-D53A-4D8E-B42E-0E48DCBCFADA}" srcOrd="2" destOrd="0" parTransId="{A405E4D5-B2E0-4C85-BC95-9CCFFB588B23}" sibTransId="{DFF55C3C-393A-49B0-A28D-4C2B00723612}"/>
    <dgm:cxn modelId="{2385386C-1A9B-4693-BC4D-BA881A7174B2}" type="presOf" srcId="{16363F5E-D53A-4D8E-B42E-0E48DCBCFADA}" destId="{FBA30327-55F2-4154-A3C0-E39065D1084B}" srcOrd="0" destOrd="0" presId="urn:microsoft.com/office/officeart/2005/8/layout/venn1"/>
    <dgm:cxn modelId="{50B4A854-7A0A-498D-ABB9-A7058999AB21}" srcId="{0890928C-B3FC-4893-8D4B-5832F24C8DFC}" destId="{DC208F81-190A-4F66-8C3A-2832CE93FF68}" srcOrd="0" destOrd="0" parTransId="{8BECD714-F808-4989-9374-BBC251CA16D1}" sibTransId="{EEEC6E98-4AB7-48CB-A164-5AEE05E9FB48}"/>
    <dgm:cxn modelId="{FF7A797B-BA25-43D8-9D2B-65D77CD57DB8}" type="presOf" srcId="{0890928C-B3FC-4893-8D4B-5832F24C8DFC}" destId="{B05EFEDC-9B37-4D92-94B1-D16DEF5CC5CE}" srcOrd="0" destOrd="0" presId="urn:microsoft.com/office/officeart/2005/8/layout/venn1"/>
    <dgm:cxn modelId="{E1BD6D90-442B-4893-971D-8A1BB4ED0720}" type="presOf" srcId="{737C1E90-8D18-48C9-A263-4A60B67BAE4D}" destId="{74759400-269C-4468-A75E-ED9CE7C720AA}" srcOrd="0" destOrd="0" presId="urn:microsoft.com/office/officeart/2005/8/layout/venn1"/>
    <dgm:cxn modelId="{7F6EA393-2782-4CB3-9EC7-E7982E231391}" type="presOf" srcId="{16363F5E-D53A-4D8E-B42E-0E48DCBCFADA}" destId="{DCA9DB18-11DF-413C-BA8B-7E9A7AEF732E}" srcOrd="1" destOrd="0" presId="urn:microsoft.com/office/officeart/2005/8/layout/venn1"/>
    <dgm:cxn modelId="{E4CBC3C2-D7A0-4A95-BA7D-7BB66CED3D51}" type="presOf" srcId="{DC208F81-190A-4F66-8C3A-2832CE93FF68}" destId="{D6D975A1-4C86-4A12-B345-898A9C2F04FE}" srcOrd="0" destOrd="0" presId="urn:microsoft.com/office/officeart/2005/8/layout/venn1"/>
    <dgm:cxn modelId="{715EBFDC-B9EC-49A2-8E1A-56B83982B9EB}" type="presOf" srcId="{737C1E90-8D18-48C9-A263-4A60B67BAE4D}" destId="{C0D32A0F-683B-4D21-A79F-B717E6CD7E32}" srcOrd="1" destOrd="0" presId="urn:microsoft.com/office/officeart/2005/8/layout/venn1"/>
    <dgm:cxn modelId="{D1213C51-6C40-4233-93C5-037054105AA0}" type="presParOf" srcId="{B05EFEDC-9B37-4D92-94B1-D16DEF5CC5CE}" destId="{D6D975A1-4C86-4A12-B345-898A9C2F04FE}" srcOrd="0" destOrd="0" presId="urn:microsoft.com/office/officeart/2005/8/layout/venn1"/>
    <dgm:cxn modelId="{7D375DD1-9973-4C2B-8DBC-14273BA76232}" type="presParOf" srcId="{B05EFEDC-9B37-4D92-94B1-D16DEF5CC5CE}" destId="{6799CB28-E84D-41AA-AD8F-5BDF10670991}" srcOrd="1" destOrd="0" presId="urn:microsoft.com/office/officeart/2005/8/layout/venn1"/>
    <dgm:cxn modelId="{D5F02F04-D4C5-4C0B-AF0E-BCB9C56E648A}" type="presParOf" srcId="{B05EFEDC-9B37-4D92-94B1-D16DEF5CC5CE}" destId="{74759400-269C-4468-A75E-ED9CE7C720AA}" srcOrd="2" destOrd="0" presId="urn:microsoft.com/office/officeart/2005/8/layout/venn1"/>
    <dgm:cxn modelId="{DC92A4AB-2BD8-4BAB-BD53-582CDFCB711F}" type="presParOf" srcId="{B05EFEDC-9B37-4D92-94B1-D16DEF5CC5CE}" destId="{C0D32A0F-683B-4D21-A79F-B717E6CD7E32}" srcOrd="3" destOrd="0" presId="urn:microsoft.com/office/officeart/2005/8/layout/venn1"/>
    <dgm:cxn modelId="{7EFB05F0-C6CF-4776-AC8F-8B06289B73F9}" type="presParOf" srcId="{B05EFEDC-9B37-4D92-94B1-D16DEF5CC5CE}" destId="{FBA30327-55F2-4154-A3C0-E39065D1084B}" srcOrd="4" destOrd="0" presId="urn:microsoft.com/office/officeart/2005/8/layout/venn1"/>
    <dgm:cxn modelId="{FE70D130-DEA8-479D-A14F-D44FB594284D}" type="presParOf" srcId="{B05EFEDC-9B37-4D92-94B1-D16DEF5CC5CE}" destId="{DCA9DB18-11DF-413C-BA8B-7E9A7AEF732E}" srcOrd="5"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94C14E-6F50-45D4-9499-573CE2C478B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24F7ABC6-AEE1-4D61-A623-33085C89130B}">
      <dgm:prSet phldrT="[Text]" custT="1"/>
      <dgm:spPr>
        <a:gradFill flip="none" rotWithShape="0">
          <a:gsLst>
            <a:gs pos="0">
              <a:schemeClr val="accent6">
                <a:lumMod val="50000"/>
                <a:tint val="66000"/>
                <a:satMod val="160000"/>
              </a:schemeClr>
            </a:gs>
            <a:gs pos="50000">
              <a:schemeClr val="accent6">
                <a:lumMod val="50000"/>
                <a:tint val="44500"/>
                <a:satMod val="160000"/>
              </a:schemeClr>
            </a:gs>
            <a:gs pos="100000">
              <a:schemeClr val="accent6">
                <a:lumMod val="50000"/>
                <a:tint val="23500"/>
                <a:satMod val="160000"/>
              </a:schemeClr>
            </a:gs>
          </a:gsLst>
          <a:path path="circle">
            <a:fillToRect t="100000" r="100000"/>
          </a:path>
          <a:tileRect l="-100000" b="-100000"/>
        </a:gradFill>
      </dgm:spPr>
      <dgm:t>
        <a:bodyPr/>
        <a:lstStyle/>
        <a:p>
          <a:r>
            <a:rPr lang="en-GB" sz="2500" b="1" i="0" dirty="0" err="1">
              <a:solidFill>
                <a:schemeClr val="tx1"/>
              </a:solidFill>
              <a:effectLst/>
              <a:latin typeface="Aptos" panose="020B0004020202020204" pitchFamily="34" charset="0"/>
            </a:rPr>
            <a:t>CSSBoost</a:t>
          </a:r>
          <a:r>
            <a:rPr lang="en-GB" sz="2500" b="1" i="0" dirty="0">
              <a:solidFill>
                <a:schemeClr val="tx1"/>
              </a:solidFill>
              <a:effectLst/>
              <a:latin typeface="Aptos" panose="020B0004020202020204" pitchFamily="34" charset="0"/>
            </a:rPr>
            <a:t> Application Framework</a:t>
          </a:r>
          <a:endParaRPr lang="en-GB" sz="2500" dirty="0">
            <a:solidFill>
              <a:schemeClr val="tx1"/>
            </a:solidFill>
            <a:latin typeface="Aptos" panose="020B0004020202020204" pitchFamily="34" charset="0"/>
          </a:endParaRPr>
        </a:p>
      </dgm:t>
    </dgm:pt>
    <dgm:pt modelId="{4EBDE1AB-B281-4957-9E90-AB155A400A74}" type="parTrans" cxnId="{B70DA9A8-3DFE-4D48-A40A-8FD410B268FF}">
      <dgm:prSet/>
      <dgm:spPr/>
      <dgm:t>
        <a:bodyPr/>
        <a:lstStyle/>
        <a:p>
          <a:endParaRPr lang="en-GB" sz="2000">
            <a:latin typeface="Aptos" panose="020B0004020202020204" pitchFamily="34" charset="0"/>
          </a:endParaRPr>
        </a:p>
      </dgm:t>
    </dgm:pt>
    <dgm:pt modelId="{252C549C-1CF9-45D9-B64B-A83D6B01387A}" type="sibTrans" cxnId="{B70DA9A8-3DFE-4D48-A40A-8FD410B268FF}">
      <dgm:prSet/>
      <dgm:spPr/>
      <dgm:t>
        <a:bodyPr/>
        <a:lstStyle/>
        <a:p>
          <a:endParaRPr lang="en-GB" sz="2000">
            <a:latin typeface="Aptos" panose="020B0004020202020204" pitchFamily="34" charset="0"/>
          </a:endParaRPr>
        </a:p>
      </dgm:t>
    </dgm:pt>
    <dgm:pt modelId="{656C5E68-1306-4AF6-8294-D90749CD578D}">
      <dgm:prSet phldrT="[Text]" custT="1"/>
      <dgm:spPr>
        <a:gradFill flip="none" rotWithShape="0">
          <a:gsLst>
            <a:gs pos="0">
              <a:schemeClr val="accent6">
                <a:lumMod val="50000"/>
                <a:tint val="66000"/>
                <a:satMod val="160000"/>
              </a:schemeClr>
            </a:gs>
            <a:gs pos="50000">
              <a:schemeClr val="accent6">
                <a:lumMod val="50000"/>
                <a:tint val="44500"/>
                <a:satMod val="160000"/>
              </a:schemeClr>
            </a:gs>
            <a:gs pos="100000">
              <a:schemeClr val="accent6">
                <a:lumMod val="50000"/>
                <a:tint val="23500"/>
                <a:satMod val="160000"/>
              </a:schemeClr>
            </a:gs>
          </a:gsLst>
          <a:lin ang="5400000" scaled="1"/>
          <a:tileRect/>
        </a:gradFill>
      </dgm:spPr>
      <dgm:t>
        <a:bodyPr/>
        <a:lstStyle/>
        <a:p>
          <a:r>
            <a:rPr lang="en-GB" sz="2500" b="1" dirty="0">
              <a:solidFill>
                <a:schemeClr val="tx1"/>
              </a:solidFill>
              <a:latin typeface="Aptos" panose="020B0004020202020204" pitchFamily="34" charset="0"/>
            </a:rPr>
            <a:t>CSS Booster – Cyber-Physical System </a:t>
          </a:r>
        </a:p>
      </dgm:t>
    </dgm:pt>
    <dgm:pt modelId="{9281CDAF-03BF-42DD-AD0D-A78C9360359F}" type="parTrans" cxnId="{CF1AF38E-C70E-4F8B-B752-A9121EAF6F1B}">
      <dgm:prSet/>
      <dgm:spPr/>
      <dgm:t>
        <a:bodyPr/>
        <a:lstStyle/>
        <a:p>
          <a:endParaRPr lang="en-GB" sz="2000">
            <a:latin typeface="Aptos" panose="020B0004020202020204" pitchFamily="34" charset="0"/>
          </a:endParaRPr>
        </a:p>
      </dgm:t>
    </dgm:pt>
    <dgm:pt modelId="{7E5F0AF8-9648-463F-99CD-686FCDCC0D82}" type="sibTrans" cxnId="{CF1AF38E-C70E-4F8B-B752-A9121EAF6F1B}">
      <dgm:prSet/>
      <dgm:spPr/>
      <dgm:t>
        <a:bodyPr/>
        <a:lstStyle/>
        <a:p>
          <a:endParaRPr lang="en-GB" sz="2000">
            <a:latin typeface="Aptos" panose="020B0004020202020204" pitchFamily="34" charset="0"/>
          </a:endParaRPr>
        </a:p>
      </dgm:t>
    </dgm:pt>
    <dgm:pt modelId="{0EA70E88-C9EF-4935-90AC-11EE1AFDD158}">
      <dgm:prSet custT="1"/>
      <dgm:spPr>
        <a:gradFill flip="none" rotWithShape="0">
          <a:gsLst>
            <a:gs pos="0">
              <a:schemeClr val="accent6">
                <a:lumMod val="50000"/>
                <a:tint val="66000"/>
                <a:satMod val="160000"/>
              </a:schemeClr>
            </a:gs>
            <a:gs pos="50000">
              <a:schemeClr val="accent6">
                <a:lumMod val="50000"/>
                <a:tint val="44500"/>
                <a:satMod val="160000"/>
              </a:schemeClr>
            </a:gs>
            <a:gs pos="100000">
              <a:schemeClr val="accent6">
                <a:lumMod val="50000"/>
                <a:tint val="23500"/>
                <a:satMod val="160000"/>
              </a:schemeClr>
            </a:gs>
          </a:gsLst>
          <a:path path="circle">
            <a:fillToRect l="50000" t="50000" r="50000" b="50000"/>
          </a:path>
          <a:tileRect/>
        </a:gradFill>
      </dgm:spPr>
      <dgm:t>
        <a:bodyPr/>
        <a:lstStyle/>
        <a:p>
          <a:r>
            <a:rPr lang="en-GB" sz="2500" b="1" i="0" dirty="0" err="1">
              <a:solidFill>
                <a:schemeClr val="tx1"/>
              </a:solidFill>
              <a:effectLst/>
              <a:latin typeface="Aptos" panose="020B0004020202020204" pitchFamily="34" charset="0"/>
            </a:rPr>
            <a:t>CSSBoost</a:t>
          </a:r>
          <a:r>
            <a:rPr lang="en-GB" sz="2500" b="1" i="0" dirty="0">
              <a:solidFill>
                <a:schemeClr val="tx1"/>
              </a:solidFill>
              <a:effectLst/>
              <a:latin typeface="Aptos" panose="020B0004020202020204" pitchFamily="34" charset="0"/>
            </a:rPr>
            <a:t> Integrated Solution </a:t>
          </a:r>
          <a:endParaRPr lang="en-GB" sz="2500" dirty="0">
            <a:solidFill>
              <a:schemeClr val="tx1"/>
            </a:solidFill>
            <a:latin typeface="Aptos" panose="020B0004020202020204" pitchFamily="34" charset="0"/>
          </a:endParaRPr>
        </a:p>
      </dgm:t>
    </dgm:pt>
    <dgm:pt modelId="{7C136938-F369-4D81-BA52-6E410F2CF4FE}" type="parTrans" cxnId="{EB083987-7CA6-497B-9145-72833D91C9C2}">
      <dgm:prSet/>
      <dgm:spPr/>
      <dgm:t>
        <a:bodyPr/>
        <a:lstStyle/>
        <a:p>
          <a:endParaRPr lang="en-GB" sz="2000">
            <a:latin typeface="Aptos" panose="020B0004020202020204" pitchFamily="34" charset="0"/>
          </a:endParaRPr>
        </a:p>
      </dgm:t>
    </dgm:pt>
    <dgm:pt modelId="{2EB7B558-3153-4AE4-8390-86CCED5BC01F}" type="sibTrans" cxnId="{EB083987-7CA6-497B-9145-72833D91C9C2}">
      <dgm:prSet/>
      <dgm:spPr/>
      <dgm:t>
        <a:bodyPr/>
        <a:lstStyle/>
        <a:p>
          <a:endParaRPr lang="en-GB" sz="2000">
            <a:latin typeface="Aptos" panose="020B0004020202020204" pitchFamily="34" charset="0"/>
          </a:endParaRPr>
        </a:p>
      </dgm:t>
    </dgm:pt>
    <dgm:pt modelId="{CA03EC1E-33CA-401B-AB64-F168FCD51F55}" type="pres">
      <dgm:prSet presAssocID="{7494C14E-6F50-45D4-9499-573CE2C478BD}" presName="linear" presStyleCnt="0">
        <dgm:presLayoutVars>
          <dgm:animLvl val="lvl"/>
          <dgm:resizeHandles val="exact"/>
        </dgm:presLayoutVars>
      </dgm:prSet>
      <dgm:spPr/>
    </dgm:pt>
    <dgm:pt modelId="{ABF7B317-21B2-497D-9C3C-1F6590D34788}" type="pres">
      <dgm:prSet presAssocID="{24F7ABC6-AEE1-4D61-A623-33085C89130B}" presName="parentText" presStyleLbl="node1" presStyleIdx="0" presStyleCnt="3" custScaleY="84409" custLinFactY="-12643" custLinFactNeighborX="312" custLinFactNeighborY="-100000">
        <dgm:presLayoutVars>
          <dgm:chMax val="0"/>
          <dgm:bulletEnabled val="1"/>
        </dgm:presLayoutVars>
      </dgm:prSet>
      <dgm:spPr/>
    </dgm:pt>
    <dgm:pt modelId="{DFEAABA0-C9AC-4F9F-995E-269FD100805C}" type="pres">
      <dgm:prSet presAssocID="{252C549C-1CF9-45D9-B64B-A83D6B01387A}" presName="spacer" presStyleCnt="0"/>
      <dgm:spPr/>
    </dgm:pt>
    <dgm:pt modelId="{B1AB771B-90D2-41E4-B1AD-9BA26B91D54D}" type="pres">
      <dgm:prSet presAssocID="{656C5E68-1306-4AF6-8294-D90749CD578D}" presName="parentText" presStyleLbl="node1" presStyleIdx="1" presStyleCnt="3" custScaleY="90625" custLinFactNeighborX="104" custLinFactNeighborY="-5513">
        <dgm:presLayoutVars>
          <dgm:chMax val="0"/>
          <dgm:bulletEnabled val="1"/>
        </dgm:presLayoutVars>
      </dgm:prSet>
      <dgm:spPr/>
    </dgm:pt>
    <dgm:pt modelId="{F89217D2-C385-42CD-9711-FD9D7F548CFA}" type="pres">
      <dgm:prSet presAssocID="{7E5F0AF8-9648-463F-99CD-686FCDCC0D82}" presName="spacer" presStyleCnt="0"/>
      <dgm:spPr/>
    </dgm:pt>
    <dgm:pt modelId="{ABF065D8-04DE-4646-9661-7378CC08A786}" type="pres">
      <dgm:prSet presAssocID="{0EA70E88-C9EF-4935-90AC-11EE1AFDD158}" presName="parentText" presStyleLbl="node1" presStyleIdx="2" presStyleCnt="3" custScaleY="78354" custLinFactY="14085" custLinFactNeighborX="-208" custLinFactNeighborY="100000">
        <dgm:presLayoutVars>
          <dgm:chMax val="0"/>
          <dgm:bulletEnabled val="1"/>
        </dgm:presLayoutVars>
      </dgm:prSet>
      <dgm:spPr/>
    </dgm:pt>
  </dgm:ptLst>
  <dgm:cxnLst>
    <dgm:cxn modelId="{A59EA809-7777-4CB3-B692-2F67810A14D0}" type="presOf" srcId="{24F7ABC6-AEE1-4D61-A623-33085C89130B}" destId="{ABF7B317-21B2-497D-9C3C-1F6590D34788}" srcOrd="0" destOrd="0" presId="urn:microsoft.com/office/officeart/2005/8/layout/vList2"/>
    <dgm:cxn modelId="{23E9E511-470B-487D-A785-2DD7182DA7C6}" type="presOf" srcId="{7494C14E-6F50-45D4-9499-573CE2C478BD}" destId="{CA03EC1E-33CA-401B-AB64-F168FCD51F55}" srcOrd="0" destOrd="0" presId="urn:microsoft.com/office/officeart/2005/8/layout/vList2"/>
    <dgm:cxn modelId="{9850A82C-EC01-4FF5-875A-E839A4C4752E}" type="presOf" srcId="{0EA70E88-C9EF-4935-90AC-11EE1AFDD158}" destId="{ABF065D8-04DE-4646-9661-7378CC08A786}" srcOrd="0" destOrd="0" presId="urn:microsoft.com/office/officeart/2005/8/layout/vList2"/>
    <dgm:cxn modelId="{A366016A-3CB8-4A97-98FB-DB704522315E}" type="presOf" srcId="{656C5E68-1306-4AF6-8294-D90749CD578D}" destId="{B1AB771B-90D2-41E4-B1AD-9BA26B91D54D}" srcOrd="0" destOrd="0" presId="urn:microsoft.com/office/officeart/2005/8/layout/vList2"/>
    <dgm:cxn modelId="{EB083987-7CA6-497B-9145-72833D91C9C2}" srcId="{7494C14E-6F50-45D4-9499-573CE2C478BD}" destId="{0EA70E88-C9EF-4935-90AC-11EE1AFDD158}" srcOrd="2" destOrd="0" parTransId="{7C136938-F369-4D81-BA52-6E410F2CF4FE}" sibTransId="{2EB7B558-3153-4AE4-8390-86CCED5BC01F}"/>
    <dgm:cxn modelId="{CF1AF38E-C70E-4F8B-B752-A9121EAF6F1B}" srcId="{7494C14E-6F50-45D4-9499-573CE2C478BD}" destId="{656C5E68-1306-4AF6-8294-D90749CD578D}" srcOrd="1" destOrd="0" parTransId="{9281CDAF-03BF-42DD-AD0D-A78C9360359F}" sibTransId="{7E5F0AF8-9648-463F-99CD-686FCDCC0D82}"/>
    <dgm:cxn modelId="{B70DA9A8-3DFE-4D48-A40A-8FD410B268FF}" srcId="{7494C14E-6F50-45D4-9499-573CE2C478BD}" destId="{24F7ABC6-AEE1-4D61-A623-33085C89130B}" srcOrd="0" destOrd="0" parTransId="{4EBDE1AB-B281-4957-9E90-AB155A400A74}" sibTransId="{252C549C-1CF9-45D9-B64B-A83D6B01387A}"/>
    <dgm:cxn modelId="{24141021-AA95-41C9-826B-8BCDC61FF433}" type="presParOf" srcId="{CA03EC1E-33CA-401B-AB64-F168FCD51F55}" destId="{ABF7B317-21B2-497D-9C3C-1F6590D34788}" srcOrd="0" destOrd="0" presId="urn:microsoft.com/office/officeart/2005/8/layout/vList2"/>
    <dgm:cxn modelId="{70B25165-F3B2-489F-99DB-0C4695EB3A15}" type="presParOf" srcId="{CA03EC1E-33CA-401B-AB64-F168FCD51F55}" destId="{DFEAABA0-C9AC-4F9F-995E-269FD100805C}" srcOrd="1" destOrd="0" presId="urn:microsoft.com/office/officeart/2005/8/layout/vList2"/>
    <dgm:cxn modelId="{DAF7260F-73C9-44FF-97EF-958BE62950D2}" type="presParOf" srcId="{CA03EC1E-33CA-401B-AB64-F168FCD51F55}" destId="{B1AB771B-90D2-41E4-B1AD-9BA26B91D54D}" srcOrd="2" destOrd="0" presId="urn:microsoft.com/office/officeart/2005/8/layout/vList2"/>
    <dgm:cxn modelId="{E5B08A63-54B6-4656-AB05-8847B33D6872}" type="presParOf" srcId="{CA03EC1E-33CA-401B-AB64-F168FCD51F55}" destId="{F89217D2-C385-42CD-9711-FD9D7F548CFA}" srcOrd="3" destOrd="0" presId="urn:microsoft.com/office/officeart/2005/8/layout/vList2"/>
    <dgm:cxn modelId="{C0477EAC-F832-4590-B0F5-A114A7AC0AD0}" type="presParOf" srcId="{CA03EC1E-33CA-401B-AB64-F168FCD51F55}" destId="{ABF065D8-04DE-4646-9661-7378CC08A78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975A1-4C86-4A12-B345-898A9C2F04FE}">
      <dsp:nvSpPr>
        <dsp:cNvPr id="0" name=""/>
        <dsp:cNvSpPr/>
      </dsp:nvSpPr>
      <dsp:spPr>
        <a:xfrm>
          <a:off x="2625669" y="62739"/>
          <a:ext cx="3011509" cy="3011509"/>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GB" sz="3500" kern="1200" dirty="0">
              <a:solidFill>
                <a:schemeClr val="bg1"/>
              </a:solidFill>
              <a:latin typeface="Aptos" panose="020B0004020202020204" pitchFamily="34" charset="0"/>
            </a:rPr>
            <a:t>Digital</a:t>
          </a:r>
        </a:p>
      </dsp:txBody>
      <dsp:txXfrm>
        <a:off x="3027204" y="589753"/>
        <a:ext cx="2208440" cy="1355179"/>
      </dsp:txXfrm>
    </dsp:sp>
    <dsp:sp modelId="{74759400-269C-4468-A75E-ED9CE7C720AA}">
      <dsp:nvSpPr>
        <dsp:cNvPr id="0" name=""/>
        <dsp:cNvSpPr/>
      </dsp:nvSpPr>
      <dsp:spPr>
        <a:xfrm>
          <a:off x="3712322" y="1944933"/>
          <a:ext cx="3011509" cy="3011509"/>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GB" sz="3500" kern="1200" dirty="0">
              <a:solidFill>
                <a:schemeClr val="bg1"/>
              </a:solidFill>
              <a:latin typeface="Aptos" panose="020B0004020202020204" pitchFamily="34" charset="0"/>
            </a:rPr>
            <a:t>Social</a:t>
          </a:r>
        </a:p>
      </dsp:txBody>
      <dsp:txXfrm>
        <a:off x="4633342" y="2722906"/>
        <a:ext cx="1806905" cy="1656330"/>
      </dsp:txXfrm>
    </dsp:sp>
    <dsp:sp modelId="{FBA30327-55F2-4154-A3C0-E39065D1084B}">
      <dsp:nvSpPr>
        <dsp:cNvPr id="0" name=""/>
        <dsp:cNvSpPr/>
      </dsp:nvSpPr>
      <dsp:spPr>
        <a:xfrm>
          <a:off x="1539016" y="1944933"/>
          <a:ext cx="3011509" cy="3011509"/>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GB" sz="3500" kern="1200" dirty="0">
              <a:solidFill>
                <a:schemeClr val="bg1"/>
              </a:solidFill>
              <a:latin typeface="Aptos" panose="020B0004020202020204" pitchFamily="34" charset="0"/>
            </a:rPr>
            <a:t>Green</a:t>
          </a:r>
        </a:p>
      </dsp:txBody>
      <dsp:txXfrm>
        <a:off x="1822600" y="2722906"/>
        <a:ext cx="1806905" cy="1656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7B317-21B2-497D-9C3C-1F6590D34788}">
      <dsp:nvSpPr>
        <dsp:cNvPr id="0" name=""/>
        <dsp:cNvSpPr/>
      </dsp:nvSpPr>
      <dsp:spPr>
        <a:xfrm>
          <a:off x="0" y="32371"/>
          <a:ext cx="8624892" cy="1027088"/>
        </a:xfrm>
        <a:prstGeom prst="roundRect">
          <a:avLst/>
        </a:prstGeom>
        <a:gradFill flip="none" rotWithShape="0">
          <a:gsLst>
            <a:gs pos="0">
              <a:schemeClr val="accent6">
                <a:lumMod val="50000"/>
                <a:tint val="66000"/>
                <a:satMod val="160000"/>
              </a:schemeClr>
            </a:gs>
            <a:gs pos="50000">
              <a:schemeClr val="accent6">
                <a:lumMod val="50000"/>
                <a:tint val="44500"/>
                <a:satMod val="160000"/>
              </a:schemeClr>
            </a:gs>
            <a:gs pos="100000">
              <a:schemeClr val="accent6">
                <a:lumMod val="50000"/>
                <a:tint val="23500"/>
                <a:satMod val="160000"/>
              </a:schemeClr>
            </a:gs>
          </a:gsLst>
          <a:path path="circle">
            <a:fillToRect t="100000" r="100000"/>
          </a:path>
          <a:tileRect l="-100000" b="-10000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i="0" kern="1200" dirty="0" err="1">
              <a:solidFill>
                <a:schemeClr val="tx1"/>
              </a:solidFill>
              <a:effectLst/>
              <a:latin typeface="Aptos" panose="020B0004020202020204" pitchFamily="34" charset="0"/>
            </a:rPr>
            <a:t>CSSBoost</a:t>
          </a:r>
          <a:r>
            <a:rPr lang="en-GB" sz="2500" b="1" i="0" kern="1200" dirty="0">
              <a:solidFill>
                <a:schemeClr val="tx1"/>
              </a:solidFill>
              <a:effectLst/>
              <a:latin typeface="Aptos" panose="020B0004020202020204" pitchFamily="34" charset="0"/>
            </a:rPr>
            <a:t> Application Framework</a:t>
          </a:r>
          <a:endParaRPr lang="en-GB" sz="2500" kern="1200" dirty="0">
            <a:solidFill>
              <a:schemeClr val="tx1"/>
            </a:solidFill>
            <a:latin typeface="Aptos" panose="020B0004020202020204" pitchFamily="34" charset="0"/>
          </a:endParaRPr>
        </a:p>
      </dsp:txBody>
      <dsp:txXfrm>
        <a:off x="50138" y="82509"/>
        <a:ext cx="8524616" cy="926812"/>
      </dsp:txXfrm>
    </dsp:sp>
    <dsp:sp modelId="{B1AB771B-90D2-41E4-B1AD-9BA26B91D54D}">
      <dsp:nvSpPr>
        <dsp:cNvPr id="0" name=""/>
        <dsp:cNvSpPr/>
      </dsp:nvSpPr>
      <dsp:spPr>
        <a:xfrm>
          <a:off x="0" y="1577379"/>
          <a:ext cx="8624892" cy="1102725"/>
        </a:xfrm>
        <a:prstGeom prst="roundRect">
          <a:avLst/>
        </a:prstGeom>
        <a:gradFill flip="none" rotWithShape="0">
          <a:gsLst>
            <a:gs pos="0">
              <a:schemeClr val="accent6">
                <a:lumMod val="50000"/>
                <a:tint val="66000"/>
                <a:satMod val="160000"/>
              </a:schemeClr>
            </a:gs>
            <a:gs pos="50000">
              <a:schemeClr val="accent6">
                <a:lumMod val="50000"/>
                <a:tint val="44500"/>
                <a:satMod val="160000"/>
              </a:schemeClr>
            </a:gs>
            <a:gs pos="100000">
              <a:schemeClr val="accent6">
                <a:lumMod val="50000"/>
                <a:tint val="23500"/>
                <a:satMod val="160000"/>
              </a:scheme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solidFill>
                <a:schemeClr val="tx1"/>
              </a:solidFill>
              <a:latin typeface="Aptos" panose="020B0004020202020204" pitchFamily="34" charset="0"/>
            </a:rPr>
            <a:t>CSS Booster – Cyber-Physical System </a:t>
          </a:r>
        </a:p>
      </dsp:txBody>
      <dsp:txXfrm>
        <a:off x="53831" y="1631210"/>
        <a:ext cx="8517230" cy="995063"/>
      </dsp:txXfrm>
    </dsp:sp>
    <dsp:sp modelId="{ABF065D8-04DE-4646-9661-7378CC08A786}">
      <dsp:nvSpPr>
        <dsp:cNvPr id="0" name=""/>
        <dsp:cNvSpPr/>
      </dsp:nvSpPr>
      <dsp:spPr>
        <a:xfrm>
          <a:off x="0" y="3236211"/>
          <a:ext cx="8624892" cy="953411"/>
        </a:xfrm>
        <a:prstGeom prst="roundRect">
          <a:avLst/>
        </a:prstGeom>
        <a:gradFill flip="none" rotWithShape="0">
          <a:gsLst>
            <a:gs pos="0">
              <a:schemeClr val="accent6">
                <a:lumMod val="50000"/>
                <a:tint val="66000"/>
                <a:satMod val="160000"/>
              </a:schemeClr>
            </a:gs>
            <a:gs pos="50000">
              <a:schemeClr val="accent6">
                <a:lumMod val="50000"/>
                <a:tint val="44500"/>
                <a:satMod val="160000"/>
              </a:schemeClr>
            </a:gs>
            <a:gs pos="100000">
              <a:schemeClr val="accent6">
                <a:lumMod val="50000"/>
                <a:tint val="23500"/>
                <a:satMod val="160000"/>
              </a:schemeClr>
            </a:gs>
          </a:gsLst>
          <a:path path="circle">
            <a:fillToRect l="50000" t="50000" r="50000" b="50000"/>
          </a:path>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i="0" kern="1200" dirty="0" err="1">
              <a:solidFill>
                <a:schemeClr val="tx1"/>
              </a:solidFill>
              <a:effectLst/>
              <a:latin typeface="Aptos" panose="020B0004020202020204" pitchFamily="34" charset="0"/>
            </a:rPr>
            <a:t>CSSBoost</a:t>
          </a:r>
          <a:r>
            <a:rPr lang="en-GB" sz="2500" b="1" i="0" kern="1200" dirty="0">
              <a:solidFill>
                <a:schemeClr val="tx1"/>
              </a:solidFill>
              <a:effectLst/>
              <a:latin typeface="Aptos" panose="020B0004020202020204" pitchFamily="34" charset="0"/>
            </a:rPr>
            <a:t> Integrated Solution </a:t>
          </a:r>
          <a:endParaRPr lang="en-GB" sz="2500" kern="1200" dirty="0">
            <a:solidFill>
              <a:schemeClr val="tx1"/>
            </a:solidFill>
            <a:latin typeface="Aptos" panose="020B0004020202020204" pitchFamily="34" charset="0"/>
          </a:endParaRPr>
        </a:p>
      </dsp:txBody>
      <dsp:txXfrm>
        <a:off x="46542" y="3282753"/>
        <a:ext cx="8531808" cy="86032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28C15-A4AB-4E5A-9856-68F916AF1F87}"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2FE85-389F-4D91-9873-D4EB6650AF49}" type="slidenum">
              <a:rPr lang="en-US" smtClean="0"/>
              <a:t>‹#›</a:t>
            </a:fld>
            <a:endParaRPr lang="en-US"/>
          </a:p>
        </p:txBody>
      </p:sp>
    </p:spTree>
    <p:extLst>
      <p:ext uri="{BB962C8B-B14F-4D97-AF65-F5344CB8AC3E}">
        <p14:creationId xmlns:p14="http://schemas.microsoft.com/office/powerpoint/2010/main" val="2628194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420E3-9FE1-D406-6354-63E6B4B78E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A67DDE-D739-9F21-92AD-9B6B9192FA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2D9A1E-B7F4-CCC7-F19E-74C29B91A463}"/>
              </a:ext>
            </a:extLst>
          </p:cNvPr>
          <p:cNvSpPr>
            <a:spLocks noGrp="1"/>
          </p:cNvSpPr>
          <p:nvPr>
            <p:ph type="body" idx="1"/>
          </p:nvPr>
        </p:nvSpPr>
        <p:spPr/>
        <p:txBody>
          <a:bodyPr/>
          <a:lstStyle/>
          <a:p>
            <a:r>
              <a:rPr lang="en-GB" sz="1200" b="1" i="0" kern="1200" dirty="0">
                <a:solidFill>
                  <a:schemeClr val="tx1"/>
                </a:solidFill>
                <a:effectLst/>
                <a:latin typeface="+mn-lt"/>
                <a:ea typeface="+mn-ea"/>
                <a:cs typeface="+mn-cs"/>
              </a:rPr>
              <a:t>WATER AS A STRATEGIC RESOURCE AND SECTOR IN EUROPE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European Commission has formally recognised water as a strategic resource together with energy and transport, fundamentally impacting food security, industrial capacity, and climate adaptation across the continent.</a:t>
            </a:r>
          </a:p>
          <a:p>
            <a:endParaRPr lang="en-GB" sz="1200" b="0" i="0" kern="1200" dirty="0">
              <a:solidFill>
                <a:schemeClr val="tx1"/>
              </a:solidFill>
              <a:effectLst/>
              <a:latin typeface="+mn-lt"/>
              <a:ea typeface="+mn-ea"/>
              <a:cs typeface="+mn-cs"/>
            </a:endParaRPr>
          </a:p>
          <a:p>
            <a:r>
              <a:rPr lang="en-US" dirty="0"/>
              <a:t>The EU WRS was adopted by the European Commission on </a:t>
            </a:r>
            <a:r>
              <a:rPr lang="en-US" b="1" dirty="0"/>
              <a:t>4 June 2025</a:t>
            </a:r>
            <a:r>
              <a:rPr lang="en-US" dirty="0"/>
              <a:t>, aiming to protect the water cycle by </a:t>
            </a:r>
            <a:r>
              <a:rPr lang="en-US" sz="1200" b="1" i="0" kern="1200" dirty="0">
                <a:solidFill>
                  <a:schemeClr val="tx1"/>
                </a:solidFill>
                <a:effectLst/>
                <a:latin typeface="+mn-lt"/>
                <a:ea typeface="+mn-ea"/>
                <a:cs typeface="+mn-cs"/>
              </a:rPr>
              <a:t>adopting water-smart practices</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green infrastructure</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7589C16-E3DA-B9BA-8A7A-0190973A8A3F}"/>
              </a:ext>
            </a:extLst>
          </p:cNvPr>
          <p:cNvSpPr>
            <a:spLocks noGrp="1"/>
          </p:cNvSpPr>
          <p:nvPr>
            <p:ph type="sldNum" sz="quarter" idx="5"/>
          </p:nvPr>
        </p:nvSpPr>
        <p:spPr/>
        <p:txBody>
          <a:bodyPr/>
          <a:lstStyle/>
          <a:p>
            <a:fld id="{C4D2FE85-389F-4D91-9873-D4EB6650AF49}" type="slidenum">
              <a:rPr lang="en-US" smtClean="0"/>
              <a:t>2</a:t>
            </a:fld>
            <a:endParaRPr lang="en-US"/>
          </a:p>
        </p:txBody>
      </p:sp>
    </p:spTree>
    <p:extLst>
      <p:ext uri="{BB962C8B-B14F-4D97-AF65-F5344CB8AC3E}">
        <p14:creationId xmlns:p14="http://schemas.microsoft.com/office/powerpoint/2010/main" val="137854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CF2C7-7E7E-A555-7C53-3124C460C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C97851-A67B-BEE1-FCC8-3770D46089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71EBE2-9595-1836-8125-AC11DFFA2FE1}"/>
              </a:ext>
            </a:extLst>
          </p:cNvPr>
          <p:cNvSpPr>
            <a:spLocks noGrp="1"/>
          </p:cNvSpPr>
          <p:nvPr>
            <p:ph type="body" idx="1"/>
          </p:nvPr>
        </p:nvSpPr>
        <p:spPr/>
        <p:txBody>
          <a:bodyPr/>
          <a:lstStyle/>
          <a:p>
            <a:r>
              <a:rPr lang="en-GB" sz="1200" b="1" i="0" kern="1200" dirty="0">
                <a:solidFill>
                  <a:schemeClr val="tx1"/>
                </a:solidFill>
                <a:effectLst/>
                <a:latin typeface="+mn-lt"/>
                <a:ea typeface="+mn-ea"/>
                <a:cs typeface="+mn-cs"/>
              </a:rPr>
              <a:t>CIRCULARILTY IN WATER RESILIENCE STRATEGY</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Water Resilience Strategy explicitly states that in a Water-Smart Economy, "water and resource loops are largely closed to foster a circular economy" and "circularity becomes the norm".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paradigm shift is supported by five key enablers, including robust governance, strategic investments, and, critically, the acceleration of digitalisation and innovation. </a:t>
            </a:r>
          </a:p>
          <a:p>
            <a:endParaRPr lang="en-GB" sz="1200" b="0" i="0" kern="1200" dirty="0">
              <a:solidFill>
                <a:schemeClr val="tx1"/>
              </a:solidFill>
              <a:effectLst/>
              <a:latin typeface="+mn-lt"/>
              <a:ea typeface="+mn-ea"/>
              <a:cs typeface="+mn-cs"/>
            </a:endParaRPr>
          </a:p>
          <a:p>
            <a:r>
              <a:rPr lang="en-GB" sz="1200" b="0" i="0" strike="sngStrike" kern="1200" dirty="0">
                <a:solidFill>
                  <a:schemeClr val="tx1"/>
                </a:solidFill>
                <a:effectLst/>
                <a:latin typeface="+mn-lt"/>
                <a:ea typeface="+mn-ea"/>
                <a:cs typeface="+mn-cs"/>
              </a:rPr>
              <a:t>The consensus among European policymakers is clear: Europe's future competitiveness is inevitably linked to its water resilience.</a:t>
            </a:r>
            <a:r>
              <a:rPr lang="en-GB" strike="sngStrike" dirty="0">
                <a:effectLst/>
              </a:rPr>
              <a:t> </a:t>
            </a:r>
            <a:endParaRPr lang="en-GB" sz="1200" b="0" i="0" strike="sngStrike"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01482EF-121B-4E40-2C2F-D526FE113FDB}"/>
              </a:ext>
            </a:extLst>
          </p:cNvPr>
          <p:cNvSpPr>
            <a:spLocks noGrp="1"/>
          </p:cNvSpPr>
          <p:nvPr>
            <p:ph type="sldNum" sz="quarter" idx="5"/>
          </p:nvPr>
        </p:nvSpPr>
        <p:spPr/>
        <p:txBody>
          <a:bodyPr/>
          <a:lstStyle/>
          <a:p>
            <a:fld id="{C4D2FE85-389F-4D91-9873-D4EB6650AF49}" type="slidenum">
              <a:rPr lang="en-US" smtClean="0"/>
              <a:t>3</a:t>
            </a:fld>
            <a:endParaRPr lang="en-US"/>
          </a:p>
        </p:txBody>
      </p:sp>
    </p:spTree>
    <p:extLst>
      <p:ext uri="{BB962C8B-B14F-4D97-AF65-F5344CB8AC3E}">
        <p14:creationId xmlns:p14="http://schemas.microsoft.com/office/powerpoint/2010/main" val="4243345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Circular economy initiatives frequently remain small-scale, isolated, and disconnected from broader regional ecosystems, despite numerous local successes. Persistent systemic barriers, such as a critical lack of shared data and analytical tools, weak or isolated governance structures, and limited cooperation among essential actors, impede progress. This fragmentation hinders the full realisation of the economic and environmental potential of solutions and their scaling.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 foundational element of the project is the development and implementation of </a:t>
            </a:r>
            <a:r>
              <a:rPr lang="en-GB" sz="1200" b="1" i="0" kern="1200" dirty="0">
                <a:solidFill>
                  <a:schemeClr val="tx1"/>
                </a:solidFill>
                <a:effectLst/>
                <a:latin typeface="+mn-lt"/>
                <a:ea typeface="+mn-ea"/>
                <a:cs typeface="+mn-cs"/>
              </a:rPr>
              <a:t>Circular Systemic Solutions (CSS)</a:t>
            </a:r>
            <a:r>
              <a:rPr lang="en-GB" sz="1200" b="0" i="0" kern="1200" dirty="0">
                <a:solidFill>
                  <a:schemeClr val="tx1"/>
                </a:solidFill>
                <a:effectLst/>
                <a:latin typeface="+mn-lt"/>
                <a:ea typeface="+mn-ea"/>
                <a:cs typeface="+mn-cs"/>
              </a:rPr>
              <a:t>. A CSS is defined not as a single technology or product, but as a multi-actor, multi-value-chain model that formally links businesses, public authorities, research institutions, and citizens around shared circular objectives. CSSBoost belongs in CCRI </a:t>
            </a:r>
            <a:r>
              <a:rPr lang="en-GB" sz="1200" b="0" i="0" kern="1200" dirty="0" err="1">
                <a:solidFill>
                  <a:schemeClr val="tx1"/>
                </a:solidFill>
                <a:effectLst/>
                <a:latin typeface="+mn-lt"/>
                <a:ea typeface="+mn-ea"/>
                <a:cs typeface="+mn-cs"/>
              </a:rPr>
              <a:t>Initiave</a:t>
            </a:r>
            <a:r>
              <a:rPr lang="en-GB" sz="1200" b="0" i="0" kern="1200" dirty="0">
                <a:solidFill>
                  <a:schemeClr val="tx1"/>
                </a:solidFill>
                <a:effectLst/>
                <a:latin typeface="+mn-lt"/>
                <a:ea typeface="+mn-ea"/>
                <a:cs typeface="+mn-cs"/>
              </a:rPr>
              <a:t>, Circular Cities and Regions, a</a:t>
            </a:r>
            <a:r>
              <a:rPr lang="en-US" sz="1200" b="0" dirty="0"/>
              <a:t>n innovative collaboration and support scheme of the European Commission, launched by DG Research &amp; Innovation</a:t>
            </a:r>
            <a:r>
              <a:rPr lang="el-GR" sz="1200" b="0" dirty="0"/>
              <a:t>, </a:t>
            </a:r>
            <a:r>
              <a:rPr lang="en-GB" sz="1200" b="0" dirty="0"/>
              <a:t>part of CEAP 2020</a:t>
            </a: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CSSBoost project was designed to directly address the “triple transition gap," which is a situation in which the digital, green and social transitions must advance in combination to overcome the obstacles that hinder regions from achieving a genuinely circular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4D2FE85-389F-4D91-9873-D4EB6650AF49}" type="slidenum">
              <a:rPr lang="en-US" smtClean="0"/>
              <a:t>5</a:t>
            </a:fld>
            <a:endParaRPr lang="en-US"/>
          </a:p>
        </p:txBody>
      </p:sp>
    </p:spTree>
    <p:extLst>
      <p:ext uri="{BB962C8B-B14F-4D97-AF65-F5344CB8AC3E}">
        <p14:creationId xmlns:p14="http://schemas.microsoft.com/office/powerpoint/2010/main" val="58099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0" i="0" dirty="0">
                <a:solidFill>
                  <a:srgbClr val="334155"/>
                </a:solidFill>
                <a:effectLst/>
                <a:latin typeface="Inter"/>
              </a:rPr>
              <a:t>1. </a:t>
            </a:r>
            <a:r>
              <a:rPr lang="en-GB" b="0" i="0" dirty="0">
                <a:solidFill>
                  <a:srgbClr val="334155"/>
                </a:solidFill>
                <a:effectLst/>
                <a:latin typeface="Inter"/>
              </a:rPr>
              <a:t>Integration of one or more CSS within a digital environment, enhanced by tailored methodologies and procedures</a:t>
            </a:r>
            <a:endParaRPr lang="el-GR" b="0" i="0" dirty="0">
              <a:solidFill>
                <a:srgbClr val="334155"/>
              </a:solidFill>
              <a:effectLst/>
              <a:latin typeface="Inter"/>
            </a:endParaRPr>
          </a:p>
          <a:p>
            <a:endParaRPr lang="el-GR" b="0" i="0" dirty="0">
              <a:solidFill>
                <a:srgbClr val="334155"/>
              </a:solidFill>
              <a:effectLst/>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solidFill>
                  <a:schemeClr val="accent6">
                    <a:lumMod val="50000"/>
                  </a:schemeClr>
                </a:solidFill>
                <a:latin typeface="Aptos" panose="020B0004020202020204" pitchFamily="34" charset="0"/>
              </a:rPr>
              <a:t>2. </a:t>
            </a:r>
            <a:r>
              <a:rPr lang="en-GB" sz="1200" dirty="0">
                <a:solidFill>
                  <a:schemeClr val="accent6">
                    <a:lumMod val="50000"/>
                  </a:schemeClr>
                </a:solidFill>
                <a:latin typeface="Aptos" panose="020B0004020202020204" pitchFamily="34" charset="0"/>
              </a:rPr>
              <a:t>VCEM – The Digital Heath of </a:t>
            </a:r>
            <a:r>
              <a:rPr lang="en-GB" sz="1200" dirty="0" err="1">
                <a:solidFill>
                  <a:schemeClr val="accent6">
                    <a:lumMod val="50000"/>
                  </a:schemeClr>
                </a:solidFill>
                <a:latin typeface="Aptos" panose="020B0004020202020204" pitchFamily="34" charset="0"/>
              </a:rPr>
              <a:t>CSSBoost</a:t>
            </a:r>
            <a:endParaRPr lang="en-GB" b="0" i="0" dirty="0">
              <a:solidFill>
                <a:srgbClr val="334155"/>
              </a:solidFill>
              <a:effectLst/>
              <a:latin typeface="Inter"/>
            </a:endParaRPr>
          </a:p>
          <a:p>
            <a:endParaRPr lang="en-GB" b="0" i="0" dirty="0">
              <a:solidFill>
                <a:srgbClr val="334155"/>
              </a:solidFill>
              <a:effectLst/>
              <a:latin typeface="Inter"/>
            </a:endParaRPr>
          </a:p>
          <a:p>
            <a:r>
              <a:rPr lang="el-GR" b="0" i="1" dirty="0">
                <a:solidFill>
                  <a:srgbClr val="334155"/>
                </a:solidFill>
                <a:effectLst/>
                <a:latin typeface="Inter"/>
              </a:rPr>
              <a:t>3. </a:t>
            </a:r>
            <a:r>
              <a:rPr lang="en-GB" b="0" i="1" dirty="0">
                <a:solidFill>
                  <a:srgbClr val="334155"/>
                </a:solidFill>
                <a:effectLst/>
                <a:latin typeface="Inter"/>
              </a:rPr>
              <a:t>Vertical Integration:</a:t>
            </a:r>
            <a:r>
              <a:rPr lang="en-GB" b="0" i="0" dirty="0">
                <a:solidFill>
                  <a:srgbClr val="334155"/>
                </a:solidFill>
                <a:effectLst/>
                <a:latin typeface="Inter"/>
              </a:rPr>
              <a:t> Integration of each individual CSS into the </a:t>
            </a:r>
            <a:r>
              <a:rPr lang="en-GB" b="0" i="0" dirty="0" err="1">
                <a:solidFill>
                  <a:srgbClr val="334155"/>
                </a:solidFill>
                <a:effectLst/>
                <a:latin typeface="Inter"/>
              </a:rPr>
              <a:t>CSSBoost</a:t>
            </a:r>
            <a:r>
              <a:rPr lang="en-GB" b="0" i="0" dirty="0">
                <a:solidFill>
                  <a:srgbClr val="334155"/>
                </a:solidFill>
                <a:effectLst/>
                <a:latin typeface="Inter"/>
              </a:rPr>
              <a:t> physical and digital environment</a:t>
            </a:r>
          </a:p>
          <a:p>
            <a:endParaRPr lang="en-GB" b="0" i="0" dirty="0">
              <a:solidFill>
                <a:srgbClr val="334155"/>
              </a:solidFill>
              <a:effectLst/>
              <a:latin typeface="Inter"/>
            </a:endParaRPr>
          </a:p>
          <a:p>
            <a:r>
              <a:rPr lang="en-GB" b="0" i="1" dirty="0">
                <a:solidFill>
                  <a:srgbClr val="334155"/>
                </a:solidFill>
                <a:effectLst/>
                <a:latin typeface="Inter"/>
              </a:rPr>
              <a:t>Horizontal Integration:</a:t>
            </a:r>
            <a:r>
              <a:rPr lang="en-GB" b="0" i="0" dirty="0">
                <a:solidFill>
                  <a:srgbClr val="334155"/>
                </a:solidFill>
                <a:effectLst/>
                <a:latin typeface="Inter"/>
              </a:rPr>
              <a:t> Integration of new and existing CSSs, CE value chains, resources, and stakeholders into a holistic regional cyber-physical system (VCEM)</a:t>
            </a:r>
            <a:endParaRPr lang="en-GB" dirty="0"/>
          </a:p>
        </p:txBody>
      </p:sp>
      <p:sp>
        <p:nvSpPr>
          <p:cNvPr id="4" name="Slide Number Placeholder 3"/>
          <p:cNvSpPr>
            <a:spLocks noGrp="1"/>
          </p:cNvSpPr>
          <p:nvPr>
            <p:ph type="sldNum" sz="quarter" idx="5"/>
          </p:nvPr>
        </p:nvSpPr>
        <p:spPr/>
        <p:txBody>
          <a:bodyPr/>
          <a:lstStyle/>
          <a:p>
            <a:fld id="{C4D2FE85-389F-4D91-9873-D4EB6650AF49}" type="slidenum">
              <a:rPr lang="en-US" smtClean="0"/>
              <a:t>6</a:t>
            </a:fld>
            <a:endParaRPr lang="en-US"/>
          </a:p>
        </p:txBody>
      </p:sp>
    </p:spTree>
    <p:extLst>
      <p:ext uri="{BB962C8B-B14F-4D97-AF65-F5344CB8AC3E}">
        <p14:creationId xmlns:p14="http://schemas.microsoft.com/office/powerpoint/2010/main" val="1413890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41E64-E844-FEF0-D282-1B30B89D3F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7988D-A071-8C16-2B7D-A3AD16E55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4C5165-C946-5FE6-6A07-8B4C437A594D}"/>
              </a:ext>
            </a:extLst>
          </p:cNvPr>
          <p:cNvSpPr>
            <a:spLocks noGrp="1"/>
          </p:cNvSpPr>
          <p:nvPr>
            <p:ph type="body" idx="1"/>
          </p:nvPr>
        </p:nvSpPr>
        <p:spPr/>
        <p:txBody>
          <a:bodyPr/>
          <a:lstStyle/>
          <a:p>
            <a:r>
              <a:rPr lang="en-GB" dirty="0"/>
              <a:t>The </a:t>
            </a:r>
            <a:r>
              <a:rPr lang="en-GB" dirty="0" err="1"/>
              <a:t>CSSBoost</a:t>
            </a:r>
            <a:r>
              <a:rPr lang="en-GB" dirty="0"/>
              <a:t> project is more than just a gathering of tech solutions; it also provides a reliable, consistent, and replicable framework for putting the European Water Resilience Strategy into action at the very important regional level. It gives a direct and real answer to the strategic need for a Water-Smart Europe by showing how to go from separate attempts to circular systems that are integrated, data-driven, and socially embedded.</a:t>
            </a:r>
          </a:p>
          <a:p>
            <a:endParaRPr lang="en-GB" dirty="0"/>
          </a:p>
          <a:p>
            <a:r>
              <a:rPr lang="en-GB" dirty="0"/>
              <a:t>The </a:t>
            </a:r>
            <a:r>
              <a:rPr lang="en-GB" dirty="0" err="1"/>
              <a:t>CSSBoost</a:t>
            </a:r>
            <a:r>
              <a:rPr lang="en-GB" dirty="0"/>
              <a:t> model works best when its three main parts are put together. These parts work together to make a whole package for changing systems:</a:t>
            </a:r>
          </a:p>
          <a:p>
            <a:endParaRPr lang="en-GB" dirty="0"/>
          </a:p>
          <a:p>
            <a:r>
              <a:rPr lang="en-GB" dirty="0"/>
              <a:t>Systemic Solutions (CSS): The framework's main idea is to create and oversee multi-actor, multi-value-chain answers that deal with multiple related problems at the same time. This all-around method, which goes beyond the limits of single-point interventions, is shown by the Marche pilot's focus on making money from both wastewater (as reclaimed water) and sludge (as bio-fertilizer).</a:t>
            </a:r>
          </a:p>
          <a:p>
            <a:endParaRPr lang="en-GB" dirty="0"/>
          </a:p>
          <a:p>
            <a:r>
              <a:rPr lang="en-GB" dirty="0"/>
              <a:t>As a Cyber-Physical Engine (VCEM), the project's digital twin gives us the governing and optimisation tools we need for a modern, water-smart economy. It gets rid of confusion and disorganisation by using data to create clear information and team-based, forward-looking management. This makes it possible for all sectors to work together as required by the WRS.</a:t>
            </a:r>
          </a:p>
          <a:p>
            <a:endParaRPr lang="en-GB" dirty="0"/>
          </a:p>
          <a:p>
            <a:r>
              <a:rPr lang="en-GB" dirty="0"/>
              <a:t>Social Innovation Methodology: The framework includes a structured method for co-creation and stakeholder involvement because it knows that technology alone isn't the answer. This makes sure that the circular economy plan will have the social acceptance, institutional buy-in, and behavioural change that it needs to work in the real world and last for a long time.</a:t>
            </a:r>
          </a:p>
        </p:txBody>
      </p:sp>
      <p:sp>
        <p:nvSpPr>
          <p:cNvPr id="4" name="Slide Number Placeholder 3">
            <a:extLst>
              <a:ext uri="{FF2B5EF4-FFF2-40B4-BE49-F238E27FC236}">
                <a16:creationId xmlns:a16="http://schemas.microsoft.com/office/drawing/2014/main" id="{FCF79B38-7A21-46BF-0524-6FC039D572AE}"/>
              </a:ext>
            </a:extLst>
          </p:cNvPr>
          <p:cNvSpPr>
            <a:spLocks noGrp="1"/>
          </p:cNvSpPr>
          <p:nvPr>
            <p:ph type="sldNum" sz="quarter" idx="5"/>
          </p:nvPr>
        </p:nvSpPr>
        <p:spPr/>
        <p:txBody>
          <a:bodyPr/>
          <a:lstStyle/>
          <a:p>
            <a:fld id="{C4D2FE85-389F-4D91-9873-D4EB6650AF49}" type="slidenum">
              <a:rPr lang="en-US" smtClean="0"/>
              <a:t>8</a:t>
            </a:fld>
            <a:endParaRPr lang="en-US"/>
          </a:p>
        </p:txBody>
      </p:sp>
    </p:spTree>
    <p:extLst>
      <p:ext uri="{BB962C8B-B14F-4D97-AF65-F5344CB8AC3E}">
        <p14:creationId xmlns:p14="http://schemas.microsoft.com/office/powerpoint/2010/main" val="1270859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Bierstadt" panose="020B0004020202020204" pitchFamily="34" charset="0"/>
                <a:ea typeface="Times New Roman" panose="02020603050405020304" pitchFamily="18" charset="0"/>
                <a:cs typeface="Times New Roman" panose="02020603050405020304" pitchFamily="18" charset="0"/>
              </a:rPr>
              <a:t>This cyber-physical framework aligns directly with the European Water Resilience Strategy's key enabler of "accelerating digitalisation and AI". </a:t>
            </a:r>
          </a:p>
          <a:p>
            <a:endParaRPr lang="en-GB" sz="1800" dirty="0">
              <a:solidFill>
                <a:srgbClr val="000000"/>
              </a:solidFill>
              <a:effectLst/>
              <a:latin typeface="Bierstadt" panose="020B0004020202020204" pitchFamily="34" charset="0"/>
              <a:ea typeface="Times New Roman" panose="02020603050405020304" pitchFamily="18" charset="0"/>
              <a:cs typeface="Times New Roman" panose="02020603050405020304" pitchFamily="18" charset="0"/>
            </a:endParaRPr>
          </a:p>
          <a:p>
            <a:r>
              <a:rPr lang="en-GB" sz="1800" dirty="0">
                <a:solidFill>
                  <a:srgbClr val="000000"/>
                </a:solidFill>
                <a:effectLst/>
                <a:latin typeface="Bierstadt" panose="020B0004020202020204" pitchFamily="34" charset="0"/>
                <a:ea typeface="Times New Roman" panose="02020603050405020304" pitchFamily="18" charset="0"/>
                <a:cs typeface="Times New Roman" panose="02020603050405020304" pitchFamily="18" charset="0"/>
              </a:rPr>
              <a:t>The </a:t>
            </a:r>
            <a:r>
              <a:rPr lang="en-GB" sz="1800" dirty="0" err="1">
                <a:solidFill>
                  <a:srgbClr val="000000"/>
                </a:solidFill>
                <a:effectLst/>
                <a:latin typeface="Bierstadt" panose="020B0004020202020204" pitchFamily="34" charset="0"/>
                <a:ea typeface="Times New Roman" panose="02020603050405020304" pitchFamily="18" charset="0"/>
                <a:cs typeface="Times New Roman" panose="02020603050405020304" pitchFamily="18" charset="0"/>
              </a:rPr>
              <a:t>CSSBoost</a:t>
            </a:r>
            <a:r>
              <a:rPr lang="en-GB" sz="1800" dirty="0">
                <a:solidFill>
                  <a:srgbClr val="000000"/>
                </a:solidFill>
                <a:effectLst/>
                <a:latin typeface="Bierstadt" panose="020B0004020202020204" pitchFamily="34" charset="0"/>
                <a:ea typeface="Times New Roman" panose="02020603050405020304" pitchFamily="18" charset="0"/>
                <a:cs typeface="Times New Roman" panose="02020603050405020304" pitchFamily="18" charset="0"/>
              </a:rPr>
              <a:t> project does not just apply digital tools to an existing problem; it provides a comprehensive digital governance framework for implementing a Water-Smart Economy at a regional scale. </a:t>
            </a:r>
          </a:p>
          <a:p>
            <a:endParaRPr lang="en-GB" sz="1800" dirty="0">
              <a:solidFill>
                <a:srgbClr val="000000"/>
              </a:solidFill>
              <a:effectLst/>
              <a:latin typeface="Bierstadt" panose="020B0004020202020204" pitchFamily="34" charset="0"/>
              <a:ea typeface="Times New Roman" panose="02020603050405020304" pitchFamily="18" charset="0"/>
              <a:cs typeface="Times New Roman" panose="02020603050405020304" pitchFamily="18" charset="0"/>
            </a:endParaRPr>
          </a:p>
          <a:p>
            <a:r>
              <a:rPr lang="en-GB" sz="1800" dirty="0">
                <a:solidFill>
                  <a:srgbClr val="000000"/>
                </a:solidFill>
                <a:effectLst/>
                <a:latin typeface="Bierstadt" panose="020B0004020202020204" pitchFamily="34" charset="0"/>
                <a:ea typeface="Times New Roman" panose="02020603050405020304" pitchFamily="18" charset="0"/>
                <a:cs typeface="Times New Roman" panose="02020603050405020304" pitchFamily="18" charset="0"/>
              </a:rPr>
              <a:t>The main outcome, the CSS Booster is more than a monitoring tool; it is a governance technology. It transforms the management of regional resources from a series of disconnected, reactive decisions made in silos into a single, integrated, and predictive system. </a:t>
            </a:r>
          </a:p>
          <a:p>
            <a:endParaRPr lang="en-GB" sz="1800" dirty="0">
              <a:solidFill>
                <a:srgbClr val="000000"/>
              </a:solidFill>
              <a:effectLst/>
              <a:latin typeface="Bierstadt" panose="020B0004020202020204" pitchFamily="34" charset="0"/>
              <a:ea typeface="Times New Roman" panose="02020603050405020304" pitchFamily="18" charset="0"/>
              <a:cs typeface="Times New Roman" panose="02020603050405020304" pitchFamily="18" charset="0"/>
            </a:endParaRPr>
          </a:p>
          <a:p>
            <a:r>
              <a:rPr lang="en-GB" sz="1800" dirty="0">
                <a:solidFill>
                  <a:srgbClr val="000000"/>
                </a:solidFill>
                <a:effectLst/>
                <a:latin typeface="Bierstadt" panose="020B0004020202020204" pitchFamily="34" charset="0"/>
                <a:ea typeface="Times New Roman" panose="02020603050405020304" pitchFamily="18" charset="0"/>
                <a:cs typeface="Times New Roman" panose="02020603050405020304" pitchFamily="18" charset="0"/>
              </a:rPr>
              <a:t>This repository of knowledge (meaning the CSS Booster) creates the necessary conditions for the "cross-sectoral collaboration" and "inclusive governance" that the WRS identifies as fundamental elements to build water resilience. This represents a fundamental shift in how circular economies can be governed, moving from policy ambition to data-driven operational reality.</a:t>
            </a:r>
            <a:endParaRPr lang="en-GB" dirty="0"/>
          </a:p>
        </p:txBody>
      </p:sp>
      <p:sp>
        <p:nvSpPr>
          <p:cNvPr id="4" name="Slide Number Placeholder 3"/>
          <p:cNvSpPr>
            <a:spLocks noGrp="1"/>
          </p:cNvSpPr>
          <p:nvPr>
            <p:ph type="sldNum" sz="quarter" idx="5"/>
          </p:nvPr>
        </p:nvSpPr>
        <p:spPr/>
        <p:txBody>
          <a:bodyPr/>
          <a:lstStyle/>
          <a:p>
            <a:fld id="{C4D2FE85-389F-4D91-9873-D4EB6650AF49}" type="slidenum">
              <a:rPr lang="en-US" smtClean="0"/>
              <a:t>9</a:t>
            </a:fld>
            <a:endParaRPr lang="en-US"/>
          </a:p>
        </p:txBody>
      </p:sp>
    </p:spTree>
    <p:extLst>
      <p:ext uri="{BB962C8B-B14F-4D97-AF65-F5344CB8AC3E}">
        <p14:creationId xmlns:p14="http://schemas.microsoft.com/office/powerpoint/2010/main" val="83548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D2FE85-389F-4D91-9873-D4EB6650AF49}" type="slidenum">
              <a:rPr lang="en-US" smtClean="0"/>
              <a:t>10</a:t>
            </a:fld>
            <a:endParaRPr lang="en-US"/>
          </a:p>
        </p:txBody>
      </p:sp>
    </p:spTree>
    <p:extLst>
      <p:ext uri="{BB962C8B-B14F-4D97-AF65-F5344CB8AC3E}">
        <p14:creationId xmlns:p14="http://schemas.microsoft.com/office/powerpoint/2010/main" val="2915398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5AD85-FB1C-CF0E-BECC-E08E05215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D2794-8835-E86E-D7D5-540C87BDF6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1D0089-BBF8-9C14-629E-E2E0870B5C24}"/>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The pilot in the Marche region of Italy, focused on "Water Reuse and Nutrients Recovery," serves as a powerful, concrete demonstration of how the </a:t>
            </a:r>
            <a:r>
              <a:rPr lang="en-GB" sz="1200" b="0" i="0" kern="1200" dirty="0" err="1">
                <a:solidFill>
                  <a:schemeClr val="tx1"/>
                </a:solidFill>
                <a:effectLst/>
                <a:latin typeface="+mn-lt"/>
                <a:ea typeface="+mn-ea"/>
                <a:cs typeface="+mn-cs"/>
              </a:rPr>
              <a:t>CSSBoost</a:t>
            </a:r>
            <a:r>
              <a:rPr lang="en-GB" sz="1200" b="0" i="0" kern="1200" dirty="0">
                <a:solidFill>
                  <a:schemeClr val="tx1"/>
                </a:solidFill>
                <a:effectLst/>
                <a:latin typeface="+mn-lt"/>
                <a:ea typeface="+mn-ea"/>
                <a:cs typeface="+mn-cs"/>
              </a:rPr>
              <a:t> model translates theory into practice, providing a replicable blueprint for implementing the European Water Resilience Strategy in water-stressed territories.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pilot addresses a severe and multifaceted challenge.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peri-urban area of San Benedetto del </a:t>
            </a:r>
            <a:r>
              <a:rPr lang="en-GB" sz="1200" b="0" i="0" kern="1200" dirty="0" err="1">
                <a:solidFill>
                  <a:schemeClr val="tx1"/>
                </a:solidFill>
                <a:effectLst/>
                <a:latin typeface="+mn-lt"/>
                <a:ea typeface="+mn-ea"/>
                <a:cs typeface="+mn-cs"/>
              </a:rPr>
              <a:t>Tronto</a:t>
            </a:r>
            <a:r>
              <a:rPr lang="en-GB" sz="1200" b="0" i="0" kern="1200" dirty="0">
                <a:solidFill>
                  <a:schemeClr val="tx1"/>
                </a:solidFill>
                <a:effectLst/>
                <a:latin typeface="+mn-lt"/>
                <a:ea typeface="+mn-ea"/>
                <a:cs typeface="+mn-cs"/>
              </a:rPr>
              <a:t> in the Marche region experiences significant water stress, particularly during summer months.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scarcity directly threatens the fragile ecosystem of the </a:t>
            </a:r>
            <a:r>
              <a:rPr lang="en-GB" sz="1200" b="0" i="0" kern="1200" dirty="0" err="1">
                <a:solidFill>
                  <a:schemeClr val="tx1"/>
                </a:solidFill>
                <a:effectLst/>
                <a:latin typeface="+mn-lt"/>
                <a:ea typeface="+mn-ea"/>
                <a:cs typeface="+mn-cs"/>
              </a:rPr>
              <a:t>Sentina</a:t>
            </a:r>
            <a:r>
              <a:rPr lang="en-GB" sz="1200" b="0" i="0" kern="1200" dirty="0">
                <a:solidFill>
                  <a:schemeClr val="tx1"/>
                </a:solidFill>
                <a:effectLst/>
                <a:latin typeface="+mn-lt"/>
                <a:ea typeface="+mn-ea"/>
                <a:cs typeface="+mn-cs"/>
              </a:rPr>
              <a:t> Natural Reserve—a protected wetland of high ecological value—and puts in danger the viability of the local agricultural economy. </a:t>
            </a:r>
            <a:r>
              <a:rPr lang="en-GB" dirty="0"/>
              <a:t>This issue is further complicated by a severe institutional reality: the Marche Region currently lacks any wastewater reuse, resulting in the complete loss of a valuable potential resource. This establishes a distinct and urgent baseline against which the project's impact can be measured.</a:t>
            </a:r>
            <a:endParaRPr lang="en-GB" sz="1200" b="0" i="0" kern="1200" dirty="0">
              <a:solidFill>
                <a:schemeClr val="tx1"/>
              </a:solidFill>
              <a:effectLst/>
              <a:latin typeface="+mn-lt"/>
              <a:ea typeface="+mn-ea"/>
              <a:cs typeface="+mn-cs"/>
            </a:endParaRPr>
          </a:p>
          <a:p>
            <a:endParaRPr lang="en-GB" dirty="0"/>
          </a:p>
          <a:p>
            <a:r>
              <a:rPr lang="en-GB" sz="1200" dirty="0" err="1">
                <a:latin typeface="Aptos" panose="020B0004020202020204" pitchFamily="34" charset="0"/>
              </a:rPr>
              <a:t>CSSBoost</a:t>
            </a:r>
            <a:r>
              <a:rPr lang="en-GB" sz="1200" dirty="0">
                <a:latin typeface="Aptos" panose="020B0004020202020204" pitchFamily="34" charset="0"/>
              </a:rPr>
              <a:t> water-resilience intervention is an integrated CSS composed by two interconnected value chains: </a:t>
            </a:r>
          </a:p>
          <a:p>
            <a:r>
              <a:rPr lang="en-GB" sz="1200" b="1" dirty="0">
                <a:latin typeface="Aptos" panose="020B0004020202020204" pitchFamily="34" charset="0"/>
              </a:rPr>
              <a:t>Value Chain 1- Water Reuse for Ecosystem and Agricultural Resilience</a:t>
            </a:r>
            <a:r>
              <a:rPr lang="en-GB" sz="1200" dirty="0">
                <a:latin typeface="Aptos" panose="020B0004020202020204" pitchFamily="34" charset="0"/>
              </a:rPr>
              <a:t>. </a:t>
            </a:r>
            <a:r>
              <a:rPr lang="en-GB" dirty="0"/>
              <a:t>This value chain is all about turning the waste water from the San Benedetto Wastewater Treatment Plant (WWTP) into a new, non-traditional water source. Nature-Based Solutions (NBS) are a big part of this answer and make it work. To provide improved, low-energy refinement of the treated wastewater, a demonstration plant is being built. It includes a pre-filtration unit and both horizontal and vertical constructed wetlands. The high-quality recycled water that is made will do two important things: it will provide a stable source of water for irrigation in agriculture, and it will also fill up the natural ponds in the </a:t>
            </a:r>
            <a:r>
              <a:rPr lang="en-GB" dirty="0" err="1"/>
              <a:t>Sentina</a:t>
            </a:r>
            <a:r>
              <a:rPr lang="en-GB" dirty="0"/>
              <a:t> Reserve, which will directly protect this important ecosystem from the effects of drought.</a:t>
            </a:r>
          </a:p>
          <a:p>
            <a:endParaRPr lang="en-GB" dirty="0"/>
          </a:p>
          <a:p>
            <a:r>
              <a:rPr lang="en-GB" sz="1200" b="1" dirty="0">
                <a:latin typeface="Aptos" panose="020B0004020202020204" pitchFamily="34" charset="0"/>
              </a:rPr>
              <a:t>Value Chain 2 - Nutrient Recovery for a Circular Bioeconomy. </a:t>
            </a:r>
            <a:r>
              <a:rPr lang="en-GB" dirty="0"/>
              <a:t>This value chain deals with sewage sludge, which is a "waste" stream from the WWTP, as well as other organic wastes from dairy, aquaculture, and food industries in the area. These leftovers are turned into useful materials by using high-tech methods like anaerobic co-digestion and pilot-scale thermochemical treatments. These methods get nutrients like nitrogen and phosphorus back into the materials. The final product is a steady and safe biofertilizer that can be used in local farming. This cuts down on the need for synthetic fertilisers made from fossil fuels that are imported and stops the nutrient pollution that usually happens when sludge is thrown away in the usual way. </a:t>
            </a:r>
            <a:endParaRPr lang="en-GB" sz="1200" dirty="0">
              <a:latin typeface="Aptos" panose="020B0004020202020204" pitchFamily="34" charset="0"/>
            </a:endParaRPr>
          </a:p>
          <a:p>
            <a:endParaRPr lang="en-GB" sz="1200" dirty="0">
              <a:latin typeface="Aptos" panose="020B0004020202020204" pitchFamily="34" charset="0"/>
            </a:endParaRPr>
          </a:p>
          <a:p>
            <a:endParaRPr lang="en-GB" sz="1200" dirty="0">
              <a:latin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1007EE8B-0A9F-F5C3-2304-DB6D5C3C0A8B}"/>
              </a:ext>
            </a:extLst>
          </p:cNvPr>
          <p:cNvSpPr>
            <a:spLocks noGrp="1"/>
          </p:cNvSpPr>
          <p:nvPr>
            <p:ph type="sldNum" sz="quarter" idx="5"/>
          </p:nvPr>
        </p:nvSpPr>
        <p:spPr/>
        <p:txBody>
          <a:bodyPr/>
          <a:lstStyle/>
          <a:p>
            <a:fld id="{C4D2FE85-389F-4D91-9873-D4EB6650AF49}" type="slidenum">
              <a:rPr lang="en-US" smtClean="0"/>
              <a:t>11</a:t>
            </a:fld>
            <a:endParaRPr lang="en-US"/>
          </a:p>
        </p:txBody>
      </p:sp>
    </p:spTree>
    <p:extLst>
      <p:ext uri="{BB962C8B-B14F-4D97-AF65-F5344CB8AC3E}">
        <p14:creationId xmlns:p14="http://schemas.microsoft.com/office/powerpoint/2010/main" val="1158349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0EBDD-DBE9-BCCA-A077-5FD698AC5D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DA32BF-3FF3-3A04-90EA-E6FDE0BC61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D1912F-9453-7B8E-9B11-5FAA3D04052B}"/>
              </a:ext>
            </a:extLst>
          </p:cNvPr>
          <p:cNvSpPr>
            <a:spLocks noGrp="1"/>
          </p:cNvSpPr>
          <p:nvPr>
            <p:ph type="body" idx="1"/>
          </p:nvPr>
        </p:nvSpPr>
        <p:spPr/>
        <p:txBody>
          <a:bodyPr/>
          <a:lstStyle/>
          <a:p>
            <a:r>
              <a:rPr lang="en-GB" sz="1200" b="1" i="0" kern="1200" dirty="0">
                <a:solidFill>
                  <a:schemeClr val="tx1"/>
                </a:solidFill>
                <a:effectLst/>
                <a:latin typeface="+mn-lt"/>
                <a:ea typeface="+mn-ea"/>
                <a:cs typeface="+mn-cs"/>
              </a:rPr>
              <a:t>NBS (Constructed Wetlands) for Wastewater Refinement: </a:t>
            </a:r>
            <a:r>
              <a:rPr lang="en-GB" dirty="0"/>
              <a:t>Makes a new, strong, non-traditional water source that will directly help the </a:t>
            </a:r>
            <a:r>
              <a:rPr lang="en-GB" dirty="0" err="1"/>
              <a:t>Sentina</a:t>
            </a:r>
            <a:r>
              <a:rPr lang="en-GB" dirty="0"/>
              <a:t> Natural Reserve deal with drought and give local farms water security. Shows a low-energy model that can be used again in an area where wastewater has never been reused before, turning a problem into a strategic asset.</a:t>
            </a:r>
          </a:p>
          <a:p>
            <a:endParaRPr lang="en-GB" dirty="0"/>
          </a:p>
          <a:p>
            <a:r>
              <a:rPr lang="en-GB" sz="1200" b="1" i="0" kern="1200" dirty="0">
                <a:solidFill>
                  <a:schemeClr val="tx1"/>
                </a:solidFill>
                <a:effectLst/>
                <a:latin typeface="+mn-lt"/>
                <a:ea typeface="+mn-ea"/>
                <a:cs typeface="+mn-cs"/>
              </a:rPr>
              <a:t>Nutrient Recovery from Sludge &amp; Organic Waste: </a:t>
            </a:r>
            <a:r>
              <a:rPr lang="en-GB" dirty="0"/>
              <a:t>Closes the nutrition loop by turning waste into biofertilizers that plants can use. This cuts down on the need for manmade fertilisers, which keeps nutrients from polluting nearby waterways. It also lowers agriculture's carbon footprint and makes it easier for regions to manage their own resources.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solidFill>
                  <a:schemeClr val="accent6">
                    <a:lumMod val="50000"/>
                  </a:schemeClr>
                </a:solidFill>
                <a:latin typeface="Aptos" panose="020B0004020202020204" pitchFamily="34" charset="0"/>
              </a:rPr>
              <a:t>CSSBooster</a:t>
            </a:r>
            <a:r>
              <a:rPr lang="en-GB" b="1" dirty="0">
                <a:solidFill>
                  <a:schemeClr val="accent6">
                    <a:lumMod val="50000"/>
                  </a:schemeClr>
                </a:solidFill>
                <a:latin typeface="Aptos" panose="020B0004020202020204" pitchFamily="34" charset="0"/>
              </a:rPr>
              <a:t> Digital Twin for System Monitoring &amp; Optimisation: </a:t>
            </a:r>
            <a:r>
              <a:rPr lang="en-GB" dirty="0"/>
              <a:t>Offers a data-driven platform for all stakeholders (utility, farmers, reserve managers) to control the water-nutrient nexus, allowing predictive management to improve efficiency and resilience and make resource flows more efficient. This gets rid of fragmentation in government.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chemeClr val="accent6">
                  <a:lumMod val="50000"/>
                </a:schemeClr>
              </a:solidFill>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accent6">
                    <a:lumMod val="50000"/>
                  </a:schemeClr>
                </a:solidFill>
                <a:latin typeface="Aptos" panose="020B0004020202020204" pitchFamily="34" charset="0"/>
              </a:rPr>
              <a:t>Conclusion: </a:t>
            </a:r>
            <a:r>
              <a:rPr lang="en-GB" dirty="0"/>
              <a:t>The </a:t>
            </a:r>
            <a:r>
              <a:rPr lang="en-GB" dirty="0" err="1"/>
              <a:t>CSSBoost</a:t>
            </a:r>
            <a:r>
              <a:rPr lang="en-GB" dirty="0"/>
              <a:t> test project in Marche is more than just a green project. It shows how a Water-Smart Economy works in a small way. It shows how a systemic, digitally-enabled approach can improve the health of the environment, make the agricultural sector more economically stable, and create new circular value chains. This can be used as a model by other European areas that want to follow it.</a:t>
            </a:r>
            <a:endParaRPr lang="en-GB" b="1" dirty="0">
              <a:solidFill>
                <a:schemeClr val="accent6">
                  <a:lumMod val="50000"/>
                </a:schemeClr>
              </a:solidFill>
              <a:latin typeface="Aptos" panose="020B0004020202020204" pitchFamily="34" charset="0"/>
            </a:endParaRPr>
          </a:p>
          <a:p>
            <a:endParaRPr lang="en-GB" dirty="0"/>
          </a:p>
        </p:txBody>
      </p:sp>
      <p:sp>
        <p:nvSpPr>
          <p:cNvPr id="4" name="Slide Number Placeholder 3">
            <a:extLst>
              <a:ext uri="{FF2B5EF4-FFF2-40B4-BE49-F238E27FC236}">
                <a16:creationId xmlns:a16="http://schemas.microsoft.com/office/drawing/2014/main" id="{45FE5126-8A10-E9DB-30C9-96801FBF581F}"/>
              </a:ext>
            </a:extLst>
          </p:cNvPr>
          <p:cNvSpPr>
            <a:spLocks noGrp="1"/>
          </p:cNvSpPr>
          <p:nvPr>
            <p:ph type="sldNum" sz="quarter" idx="5"/>
          </p:nvPr>
        </p:nvSpPr>
        <p:spPr/>
        <p:txBody>
          <a:bodyPr/>
          <a:lstStyle/>
          <a:p>
            <a:fld id="{C4D2FE85-389F-4D91-9873-D4EB6650AF49}" type="slidenum">
              <a:rPr lang="en-US" smtClean="0"/>
              <a:t>12</a:t>
            </a:fld>
            <a:endParaRPr lang="en-US"/>
          </a:p>
        </p:txBody>
      </p:sp>
    </p:spTree>
    <p:extLst>
      <p:ext uri="{BB962C8B-B14F-4D97-AF65-F5344CB8AC3E}">
        <p14:creationId xmlns:p14="http://schemas.microsoft.com/office/powerpoint/2010/main" val="3090956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7E8FD8-6448-42F5-B628-C6637D912931}" type="datetime1">
              <a:rPr lang="en-US" smtClean="0"/>
              <a:t>11/4/2025</a:t>
            </a:fld>
            <a:endParaRPr lang="en-US" dirty="0"/>
          </a:p>
        </p:txBody>
      </p:sp>
      <p:sp>
        <p:nvSpPr>
          <p:cNvPr id="5" name="Footer Placeholder 4"/>
          <p:cNvSpPr>
            <a:spLocks noGrp="1"/>
          </p:cNvSpPr>
          <p:nvPr>
            <p:ph type="ftr" sz="quarter" idx="11"/>
          </p:nvPr>
        </p:nvSpPr>
        <p:spPr/>
        <p:txBody>
          <a:bodyPr/>
          <a:lstStyle>
            <a:lvl1pPr>
              <a:defRPr/>
            </a:lvl1pPr>
          </a:lstStyle>
          <a:p>
            <a:r>
              <a:rPr lang="en-US" dirty="0"/>
              <a:t>Crete 2025 – Circular Systemic Solutions in Action: Transforming Crete into a Circular Region</a:t>
            </a:r>
          </a:p>
        </p:txBody>
      </p:sp>
      <p:pic>
        <p:nvPicPr>
          <p:cNvPr id="7" name="Content Placeholder 8">
            <a:extLst>
              <a:ext uri="{FF2B5EF4-FFF2-40B4-BE49-F238E27FC236}">
                <a16:creationId xmlns:a16="http://schemas.microsoft.com/office/drawing/2014/main" id="{B2BEBC51-90DD-4D2D-D29B-8EEE2B951A2E}"/>
              </a:ext>
            </a:extLst>
          </p:cNvPr>
          <p:cNvPicPr>
            <a:picLocks noChangeAspect="1"/>
          </p:cNvPicPr>
          <p:nvPr userDrawn="1"/>
        </p:nvPicPr>
        <p:blipFill>
          <a:blip r:embed="rId2">
            <a:extLst>
              <a:ext uri="{28A0092B-C50C-407E-A947-70E740481C1C}">
                <a14:useLocalDpi xmlns:a14="http://schemas.microsoft.com/office/drawing/2010/main" val="0"/>
              </a:ext>
            </a:extLst>
          </a:blip>
          <a:srcRect l="6424" t="26005" r="4451" b="26671"/>
          <a:stretch/>
        </p:blipFill>
        <p:spPr>
          <a:xfrm>
            <a:off x="3696990" y="266700"/>
            <a:ext cx="2678419" cy="1422185"/>
          </a:xfrm>
          <a:prstGeom prst="rect">
            <a:avLst/>
          </a:prstGeom>
        </p:spPr>
      </p:pic>
      <p:pic>
        <p:nvPicPr>
          <p:cNvPr id="8" name="Εικόνα 2" descr="Εικόνα που περιέχει γραμματοσειρά, γραφικά, κύκλος, λογότυπο&#10;&#10;Περιγραφή που δημιουργήθηκε αυτόματα">
            <a:extLst>
              <a:ext uri="{FF2B5EF4-FFF2-40B4-BE49-F238E27FC236}">
                <a16:creationId xmlns:a16="http://schemas.microsoft.com/office/drawing/2014/main" id="{1389F73C-1DCC-46CF-1F52-DFCBC5FC5C14}"/>
              </a:ext>
            </a:extLst>
          </p:cNvPr>
          <p:cNvPicPr>
            <a:picLocks noChangeAspect="1"/>
          </p:cNvPicPr>
          <p:nvPr userDrawn="1"/>
        </p:nvPicPr>
        <p:blipFill>
          <a:blip r:embed="rId3"/>
          <a:stretch>
            <a:fillRect/>
          </a:stretch>
        </p:blipFill>
        <p:spPr>
          <a:xfrm>
            <a:off x="6616465" y="693636"/>
            <a:ext cx="2464270" cy="1069544"/>
          </a:xfrm>
          <a:prstGeom prst="rect">
            <a:avLst/>
          </a:prstGeom>
        </p:spPr>
      </p:pic>
      <p:sp>
        <p:nvSpPr>
          <p:cNvPr id="9" name="TextBox 8">
            <a:extLst>
              <a:ext uri="{FF2B5EF4-FFF2-40B4-BE49-F238E27FC236}">
                <a16:creationId xmlns:a16="http://schemas.microsoft.com/office/drawing/2014/main" id="{08A59F50-E7D8-0341-4F3E-59E70F2E98C7}"/>
              </a:ext>
            </a:extLst>
          </p:cNvPr>
          <p:cNvSpPr txBox="1"/>
          <p:nvPr userDrawn="1"/>
        </p:nvSpPr>
        <p:spPr>
          <a:xfrm>
            <a:off x="4165274" y="1992405"/>
            <a:ext cx="3832677" cy="498598"/>
          </a:xfrm>
          <a:prstGeom prst="rect">
            <a:avLst/>
          </a:prstGeom>
        </p:spPr>
        <p:txBody>
          <a:bodyPr wrap="square" lIns="0" tIns="0" rIns="0" bIns="0" rtlCol="0" anchor="t">
            <a:spAutoFit/>
          </a:bodyPr>
          <a:lstStyle/>
          <a:p>
            <a:pPr algn="ctr">
              <a:lnSpc>
                <a:spcPts val="1960"/>
              </a:lnSpc>
            </a:pPr>
            <a:r>
              <a:rPr lang="en-US" sz="1400" dirty="0">
                <a:solidFill>
                  <a:srgbClr val="000000"/>
                </a:solidFill>
                <a:latin typeface="Aptos" panose="020B0004020202020204" pitchFamily="34" charset="0"/>
              </a:rPr>
              <a:t>Boosting Circular Systemic Solutions through Virtual Regional Circular Economy Space</a:t>
            </a:r>
          </a:p>
        </p:txBody>
      </p:sp>
    </p:spTree>
    <p:extLst>
      <p:ext uri="{BB962C8B-B14F-4D97-AF65-F5344CB8AC3E}">
        <p14:creationId xmlns:p14="http://schemas.microsoft.com/office/powerpoint/2010/main" val="1942958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D1816F-3557-4E42-9A98-AF920FB7F706}" type="datetime1">
              <a:rPr lang="en-US" smtClean="0"/>
              <a:t>11/4/2025</a:t>
            </a:fld>
            <a:endParaRPr lang="en-US"/>
          </a:p>
        </p:txBody>
      </p:sp>
      <p:sp>
        <p:nvSpPr>
          <p:cNvPr id="5" name="Footer Placeholder 4"/>
          <p:cNvSpPr>
            <a:spLocks noGrp="1"/>
          </p:cNvSpPr>
          <p:nvPr>
            <p:ph type="ftr" sz="quarter" idx="11"/>
          </p:nvPr>
        </p:nvSpPr>
        <p:spPr/>
        <p:txBody>
          <a:bodyPr/>
          <a:lstStyle/>
          <a:p>
            <a:r>
              <a:rPr lang="en-US"/>
              <a:t>Date - Occasion</a:t>
            </a:r>
          </a:p>
        </p:txBody>
      </p:sp>
      <p:pic>
        <p:nvPicPr>
          <p:cNvPr id="7" name="Content Placeholder 8">
            <a:extLst>
              <a:ext uri="{FF2B5EF4-FFF2-40B4-BE49-F238E27FC236}">
                <a16:creationId xmlns:a16="http://schemas.microsoft.com/office/drawing/2014/main" id="{91FC3DDD-D96F-D240-C9DF-2CB3DE0680B5}"/>
              </a:ext>
            </a:extLst>
          </p:cNvPr>
          <p:cNvPicPr>
            <a:picLocks noChangeAspect="1"/>
          </p:cNvPicPr>
          <p:nvPr userDrawn="1"/>
        </p:nvPicPr>
        <p:blipFill>
          <a:blip r:embed="rId2">
            <a:extLst>
              <a:ext uri="{28A0092B-C50C-407E-A947-70E740481C1C}">
                <a14:useLocalDpi xmlns:a14="http://schemas.microsoft.com/office/drawing/2010/main" val="0"/>
              </a:ext>
            </a:extLst>
          </a:blip>
          <a:srcRect l="6424" t="26005" r="4451" b="26671"/>
          <a:stretch/>
        </p:blipFill>
        <p:spPr>
          <a:xfrm>
            <a:off x="9267210" y="0"/>
            <a:ext cx="1865610" cy="990600"/>
          </a:xfrm>
          <a:prstGeom prst="rect">
            <a:avLst/>
          </a:prstGeom>
        </p:spPr>
      </p:pic>
      <p:pic>
        <p:nvPicPr>
          <p:cNvPr id="8" name="Εικόνα 2" descr="Εικόνα που περιέχει γραμματοσειρά, γραφικά, κύκλος, λογότυπο&#10;&#10;Περιγραφή που δημιουργήθηκε αυτόματα">
            <a:extLst>
              <a:ext uri="{FF2B5EF4-FFF2-40B4-BE49-F238E27FC236}">
                <a16:creationId xmlns:a16="http://schemas.microsoft.com/office/drawing/2014/main" id="{627D1381-F71E-3782-68B4-4790E69F3DC5}"/>
              </a:ext>
            </a:extLst>
          </p:cNvPr>
          <p:cNvPicPr>
            <a:picLocks noChangeAspect="1"/>
          </p:cNvPicPr>
          <p:nvPr userDrawn="1"/>
        </p:nvPicPr>
        <p:blipFill>
          <a:blip r:embed="rId3"/>
          <a:stretch>
            <a:fillRect/>
          </a:stretch>
        </p:blipFill>
        <p:spPr>
          <a:xfrm>
            <a:off x="10495576" y="753050"/>
            <a:ext cx="1716448" cy="744974"/>
          </a:xfrm>
          <a:prstGeom prst="rect">
            <a:avLst/>
          </a:prstGeom>
        </p:spPr>
      </p:pic>
    </p:spTree>
    <p:extLst>
      <p:ext uri="{BB962C8B-B14F-4D97-AF65-F5344CB8AC3E}">
        <p14:creationId xmlns:p14="http://schemas.microsoft.com/office/powerpoint/2010/main" val="386471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E15238-F302-45BB-AF0D-FC405FAE1C77}" type="datetime1">
              <a:rPr lang="en-US" smtClean="0"/>
              <a:t>11/4/2025</a:t>
            </a:fld>
            <a:endParaRPr lang="en-US"/>
          </a:p>
        </p:txBody>
      </p:sp>
      <p:sp>
        <p:nvSpPr>
          <p:cNvPr id="5" name="Footer Placeholder 4"/>
          <p:cNvSpPr>
            <a:spLocks noGrp="1"/>
          </p:cNvSpPr>
          <p:nvPr>
            <p:ph type="ftr" sz="quarter" idx="11"/>
          </p:nvPr>
        </p:nvSpPr>
        <p:spPr/>
        <p:txBody>
          <a:bodyPr/>
          <a:lstStyle/>
          <a:p>
            <a:r>
              <a:rPr lang="en-US"/>
              <a:t>Date - Occasion</a:t>
            </a:r>
          </a:p>
        </p:txBody>
      </p:sp>
      <p:pic>
        <p:nvPicPr>
          <p:cNvPr id="7" name="Content Placeholder 8">
            <a:extLst>
              <a:ext uri="{FF2B5EF4-FFF2-40B4-BE49-F238E27FC236}">
                <a16:creationId xmlns:a16="http://schemas.microsoft.com/office/drawing/2014/main" id="{E23C6FA2-57E3-0249-2DF6-CF25ED31B9E2}"/>
              </a:ext>
            </a:extLst>
          </p:cNvPr>
          <p:cNvPicPr>
            <a:picLocks noChangeAspect="1"/>
          </p:cNvPicPr>
          <p:nvPr userDrawn="1"/>
        </p:nvPicPr>
        <p:blipFill>
          <a:blip r:embed="rId2">
            <a:extLst>
              <a:ext uri="{28A0092B-C50C-407E-A947-70E740481C1C}">
                <a14:useLocalDpi xmlns:a14="http://schemas.microsoft.com/office/drawing/2010/main" val="0"/>
              </a:ext>
            </a:extLst>
          </a:blip>
          <a:srcRect l="6424" t="26005" r="4451" b="26671"/>
          <a:stretch/>
        </p:blipFill>
        <p:spPr>
          <a:xfrm rot="5400000">
            <a:off x="10689947" y="483225"/>
            <a:ext cx="1865610" cy="990600"/>
          </a:xfrm>
          <a:prstGeom prst="rect">
            <a:avLst/>
          </a:prstGeom>
        </p:spPr>
      </p:pic>
      <p:pic>
        <p:nvPicPr>
          <p:cNvPr id="8" name="Εικόνα 2" descr="Εικόνα που περιέχει γραμματοσειρά, γραφικά, κύκλος, λογότυπο&#10;&#10;Περιγραφή που δημιουργήθηκε αυτόματα">
            <a:extLst>
              <a:ext uri="{FF2B5EF4-FFF2-40B4-BE49-F238E27FC236}">
                <a16:creationId xmlns:a16="http://schemas.microsoft.com/office/drawing/2014/main" id="{2AB31750-95F8-BCA1-8FFF-9DB53FFEE6A2}"/>
              </a:ext>
            </a:extLst>
          </p:cNvPr>
          <p:cNvPicPr>
            <a:picLocks noChangeAspect="1"/>
          </p:cNvPicPr>
          <p:nvPr userDrawn="1"/>
        </p:nvPicPr>
        <p:blipFill>
          <a:blip r:embed="rId3"/>
          <a:stretch>
            <a:fillRect/>
          </a:stretch>
        </p:blipFill>
        <p:spPr>
          <a:xfrm rot="5400000">
            <a:off x="10134291" y="1759823"/>
            <a:ext cx="1716448" cy="744974"/>
          </a:xfrm>
          <a:prstGeom prst="rect">
            <a:avLst/>
          </a:prstGeom>
        </p:spPr>
      </p:pic>
    </p:spTree>
    <p:extLst>
      <p:ext uri="{BB962C8B-B14F-4D97-AF65-F5344CB8AC3E}">
        <p14:creationId xmlns:p14="http://schemas.microsoft.com/office/powerpoint/2010/main" val="12585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33B7743-058E-417E-89FF-61932EF06743}" type="datetime1">
              <a:rPr lang="en-US" smtClean="0"/>
              <a:t>11/4/2025</a:t>
            </a:fld>
            <a:endParaRPr lang="en-US"/>
          </a:p>
        </p:txBody>
      </p:sp>
      <p:sp>
        <p:nvSpPr>
          <p:cNvPr id="5" name="Footer Placeholder 4"/>
          <p:cNvSpPr>
            <a:spLocks noGrp="1"/>
          </p:cNvSpPr>
          <p:nvPr>
            <p:ph type="ftr" sz="quarter" idx="11"/>
          </p:nvPr>
        </p:nvSpPr>
        <p:spPr/>
        <p:txBody>
          <a:bodyPr/>
          <a:lstStyle/>
          <a:p>
            <a:r>
              <a:rPr lang="en-US"/>
              <a:t>Date - Occasion</a:t>
            </a:r>
          </a:p>
        </p:txBody>
      </p:sp>
      <p:pic>
        <p:nvPicPr>
          <p:cNvPr id="7" name="Content Placeholder 8">
            <a:extLst>
              <a:ext uri="{FF2B5EF4-FFF2-40B4-BE49-F238E27FC236}">
                <a16:creationId xmlns:a16="http://schemas.microsoft.com/office/drawing/2014/main" id="{746AA59D-6517-0BEF-9DCD-E5C905D84642}"/>
              </a:ext>
            </a:extLst>
          </p:cNvPr>
          <p:cNvPicPr>
            <a:picLocks noChangeAspect="1"/>
          </p:cNvPicPr>
          <p:nvPr userDrawn="1"/>
        </p:nvPicPr>
        <p:blipFill>
          <a:blip r:embed="rId2">
            <a:extLst>
              <a:ext uri="{28A0092B-C50C-407E-A947-70E740481C1C}">
                <a14:useLocalDpi xmlns:a14="http://schemas.microsoft.com/office/drawing/2010/main" val="0"/>
              </a:ext>
            </a:extLst>
          </a:blip>
          <a:srcRect l="6424" t="26005" r="4451" b="26671"/>
          <a:stretch/>
        </p:blipFill>
        <p:spPr>
          <a:xfrm>
            <a:off x="9267210" y="0"/>
            <a:ext cx="1865610" cy="990600"/>
          </a:xfrm>
          <a:prstGeom prst="rect">
            <a:avLst/>
          </a:prstGeom>
        </p:spPr>
      </p:pic>
      <p:pic>
        <p:nvPicPr>
          <p:cNvPr id="8" name="Εικόνα 2" descr="Εικόνα που περιέχει γραμματοσειρά, γραφικά, κύκλος, λογότυπο&#10;&#10;Περιγραφή που δημιουργήθηκε αυτόματα">
            <a:extLst>
              <a:ext uri="{FF2B5EF4-FFF2-40B4-BE49-F238E27FC236}">
                <a16:creationId xmlns:a16="http://schemas.microsoft.com/office/drawing/2014/main" id="{8C16601D-A30E-2273-6D54-1BE3010D565C}"/>
              </a:ext>
            </a:extLst>
          </p:cNvPr>
          <p:cNvPicPr>
            <a:picLocks noChangeAspect="1"/>
          </p:cNvPicPr>
          <p:nvPr userDrawn="1"/>
        </p:nvPicPr>
        <p:blipFill>
          <a:blip r:embed="rId3"/>
          <a:stretch>
            <a:fillRect/>
          </a:stretch>
        </p:blipFill>
        <p:spPr>
          <a:xfrm>
            <a:off x="10495576" y="753050"/>
            <a:ext cx="1716448" cy="744974"/>
          </a:xfrm>
          <a:prstGeom prst="rect">
            <a:avLst/>
          </a:prstGeom>
        </p:spPr>
      </p:pic>
    </p:spTree>
    <p:extLst>
      <p:ext uri="{BB962C8B-B14F-4D97-AF65-F5344CB8AC3E}">
        <p14:creationId xmlns:p14="http://schemas.microsoft.com/office/powerpoint/2010/main" val="351670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688885"/>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63B9AE-8A21-4A36-A86D-C67FAC7788AF}" type="datetime1">
              <a:rPr lang="en-US" smtClean="0"/>
              <a:t>11/4/2025</a:t>
            </a:fld>
            <a:endParaRPr lang="en-US"/>
          </a:p>
        </p:txBody>
      </p:sp>
      <p:sp>
        <p:nvSpPr>
          <p:cNvPr id="5" name="Footer Placeholder 4"/>
          <p:cNvSpPr>
            <a:spLocks noGrp="1"/>
          </p:cNvSpPr>
          <p:nvPr>
            <p:ph type="ftr" sz="quarter" idx="11"/>
          </p:nvPr>
        </p:nvSpPr>
        <p:spPr/>
        <p:txBody>
          <a:bodyPr/>
          <a:lstStyle/>
          <a:p>
            <a:r>
              <a:rPr lang="en-US"/>
              <a:t>Date - Occasion</a:t>
            </a:r>
          </a:p>
        </p:txBody>
      </p:sp>
      <p:pic>
        <p:nvPicPr>
          <p:cNvPr id="9" name="Content Placeholder 8">
            <a:extLst>
              <a:ext uri="{FF2B5EF4-FFF2-40B4-BE49-F238E27FC236}">
                <a16:creationId xmlns:a16="http://schemas.microsoft.com/office/drawing/2014/main" id="{1FA6AC3C-6643-B72B-E6C2-25F76AEDA154}"/>
              </a:ext>
            </a:extLst>
          </p:cNvPr>
          <p:cNvPicPr>
            <a:picLocks noChangeAspect="1"/>
          </p:cNvPicPr>
          <p:nvPr userDrawn="1"/>
        </p:nvPicPr>
        <p:blipFill>
          <a:blip r:embed="rId2">
            <a:extLst>
              <a:ext uri="{28A0092B-C50C-407E-A947-70E740481C1C}">
                <a14:useLocalDpi xmlns:a14="http://schemas.microsoft.com/office/drawing/2010/main" val="0"/>
              </a:ext>
            </a:extLst>
          </a:blip>
          <a:srcRect l="6424" t="26005" r="4451" b="26671"/>
          <a:stretch/>
        </p:blipFill>
        <p:spPr>
          <a:xfrm>
            <a:off x="3696990" y="266700"/>
            <a:ext cx="2678419" cy="1422185"/>
          </a:xfrm>
          <a:prstGeom prst="rect">
            <a:avLst/>
          </a:prstGeom>
        </p:spPr>
      </p:pic>
      <p:pic>
        <p:nvPicPr>
          <p:cNvPr id="10" name="Εικόνα 2" descr="Εικόνα που περιέχει γραμματοσειρά, γραφικά, κύκλος, λογότυπο&#10;&#10;Περιγραφή που δημιουργήθηκε αυτόματα">
            <a:extLst>
              <a:ext uri="{FF2B5EF4-FFF2-40B4-BE49-F238E27FC236}">
                <a16:creationId xmlns:a16="http://schemas.microsoft.com/office/drawing/2014/main" id="{BA1C0CB1-72DE-10B5-ECEE-A7934DDC4EDB}"/>
              </a:ext>
            </a:extLst>
          </p:cNvPr>
          <p:cNvPicPr>
            <a:picLocks noChangeAspect="1"/>
          </p:cNvPicPr>
          <p:nvPr userDrawn="1"/>
        </p:nvPicPr>
        <p:blipFill>
          <a:blip r:embed="rId3"/>
          <a:stretch>
            <a:fillRect/>
          </a:stretch>
        </p:blipFill>
        <p:spPr>
          <a:xfrm>
            <a:off x="6616465" y="693636"/>
            <a:ext cx="2464270" cy="1069544"/>
          </a:xfrm>
          <a:prstGeom prst="rect">
            <a:avLst/>
          </a:prstGeom>
        </p:spPr>
      </p:pic>
    </p:spTree>
    <p:extLst>
      <p:ext uri="{BB962C8B-B14F-4D97-AF65-F5344CB8AC3E}">
        <p14:creationId xmlns:p14="http://schemas.microsoft.com/office/powerpoint/2010/main" val="48496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9DB896-7CEE-466C-85B7-7AC50147CC96}" type="datetime1">
              <a:rPr lang="en-US" smtClean="0"/>
              <a:t>11/4/2025</a:t>
            </a:fld>
            <a:endParaRPr lang="en-US"/>
          </a:p>
        </p:txBody>
      </p:sp>
      <p:sp>
        <p:nvSpPr>
          <p:cNvPr id="6" name="Footer Placeholder 5"/>
          <p:cNvSpPr>
            <a:spLocks noGrp="1"/>
          </p:cNvSpPr>
          <p:nvPr>
            <p:ph type="ftr" sz="quarter" idx="11"/>
          </p:nvPr>
        </p:nvSpPr>
        <p:spPr/>
        <p:txBody>
          <a:bodyPr/>
          <a:lstStyle/>
          <a:p>
            <a:r>
              <a:rPr lang="en-US"/>
              <a:t>Date - Occasion</a:t>
            </a:r>
          </a:p>
        </p:txBody>
      </p:sp>
      <p:pic>
        <p:nvPicPr>
          <p:cNvPr id="8" name="Content Placeholder 8">
            <a:extLst>
              <a:ext uri="{FF2B5EF4-FFF2-40B4-BE49-F238E27FC236}">
                <a16:creationId xmlns:a16="http://schemas.microsoft.com/office/drawing/2014/main" id="{73CC2490-DFF7-8516-F393-1F74A76C0E9A}"/>
              </a:ext>
            </a:extLst>
          </p:cNvPr>
          <p:cNvPicPr>
            <a:picLocks noChangeAspect="1"/>
          </p:cNvPicPr>
          <p:nvPr userDrawn="1"/>
        </p:nvPicPr>
        <p:blipFill>
          <a:blip r:embed="rId2">
            <a:extLst>
              <a:ext uri="{28A0092B-C50C-407E-A947-70E740481C1C}">
                <a14:useLocalDpi xmlns:a14="http://schemas.microsoft.com/office/drawing/2010/main" val="0"/>
              </a:ext>
            </a:extLst>
          </a:blip>
          <a:srcRect l="6424" t="26005" r="4451" b="26671"/>
          <a:stretch/>
        </p:blipFill>
        <p:spPr>
          <a:xfrm>
            <a:off x="9267210" y="0"/>
            <a:ext cx="1865610" cy="990600"/>
          </a:xfrm>
          <a:prstGeom prst="rect">
            <a:avLst/>
          </a:prstGeom>
        </p:spPr>
      </p:pic>
      <p:pic>
        <p:nvPicPr>
          <p:cNvPr id="9" name="Εικόνα 2" descr="Εικόνα που περιέχει γραμματοσειρά, γραφικά, κύκλος, λογότυπο&#10;&#10;Περιγραφή που δημιουργήθηκε αυτόματα">
            <a:extLst>
              <a:ext uri="{FF2B5EF4-FFF2-40B4-BE49-F238E27FC236}">
                <a16:creationId xmlns:a16="http://schemas.microsoft.com/office/drawing/2014/main" id="{BCADE6D6-4C08-7220-8854-CDB1339A503E}"/>
              </a:ext>
            </a:extLst>
          </p:cNvPr>
          <p:cNvPicPr>
            <a:picLocks noChangeAspect="1"/>
          </p:cNvPicPr>
          <p:nvPr userDrawn="1"/>
        </p:nvPicPr>
        <p:blipFill>
          <a:blip r:embed="rId3"/>
          <a:stretch>
            <a:fillRect/>
          </a:stretch>
        </p:blipFill>
        <p:spPr>
          <a:xfrm>
            <a:off x="10495576" y="753050"/>
            <a:ext cx="1716448" cy="744974"/>
          </a:xfrm>
          <a:prstGeom prst="rect">
            <a:avLst/>
          </a:prstGeom>
        </p:spPr>
      </p:pic>
    </p:spTree>
    <p:extLst>
      <p:ext uri="{BB962C8B-B14F-4D97-AF65-F5344CB8AC3E}">
        <p14:creationId xmlns:p14="http://schemas.microsoft.com/office/powerpoint/2010/main" val="152732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C0655A-5B11-45AD-8FB8-5FC92A82FC3A}" type="datetime1">
              <a:rPr lang="en-US" smtClean="0"/>
              <a:t>11/4/2025</a:t>
            </a:fld>
            <a:endParaRPr lang="en-US"/>
          </a:p>
        </p:txBody>
      </p:sp>
      <p:sp>
        <p:nvSpPr>
          <p:cNvPr id="8" name="Footer Placeholder 7"/>
          <p:cNvSpPr>
            <a:spLocks noGrp="1"/>
          </p:cNvSpPr>
          <p:nvPr>
            <p:ph type="ftr" sz="quarter" idx="11"/>
          </p:nvPr>
        </p:nvSpPr>
        <p:spPr/>
        <p:txBody>
          <a:bodyPr/>
          <a:lstStyle/>
          <a:p>
            <a:r>
              <a:rPr lang="en-US"/>
              <a:t>Date - Occasion</a:t>
            </a:r>
          </a:p>
        </p:txBody>
      </p:sp>
      <p:pic>
        <p:nvPicPr>
          <p:cNvPr id="10" name="Content Placeholder 8">
            <a:extLst>
              <a:ext uri="{FF2B5EF4-FFF2-40B4-BE49-F238E27FC236}">
                <a16:creationId xmlns:a16="http://schemas.microsoft.com/office/drawing/2014/main" id="{FF7C0688-7CAE-569F-7256-BEC1093CD913}"/>
              </a:ext>
            </a:extLst>
          </p:cNvPr>
          <p:cNvPicPr>
            <a:picLocks noChangeAspect="1"/>
          </p:cNvPicPr>
          <p:nvPr userDrawn="1"/>
        </p:nvPicPr>
        <p:blipFill>
          <a:blip r:embed="rId2">
            <a:extLst>
              <a:ext uri="{28A0092B-C50C-407E-A947-70E740481C1C}">
                <a14:useLocalDpi xmlns:a14="http://schemas.microsoft.com/office/drawing/2010/main" val="0"/>
              </a:ext>
            </a:extLst>
          </a:blip>
          <a:srcRect l="6424" t="26005" r="4451" b="26671"/>
          <a:stretch/>
        </p:blipFill>
        <p:spPr>
          <a:xfrm>
            <a:off x="9267210" y="0"/>
            <a:ext cx="1865610" cy="990600"/>
          </a:xfrm>
          <a:prstGeom prst="rect">
            <a:avLst/>
          </a:prstGeom>
        </p:spPr>
      </p:pic>
      <p:pic>
        <p:nvPicPr>
          <p:cNvPr id="11" name="Εικόνα 2" descr="Εικόνα που περιέχει γραμματοσειρά, γραφικά, κύκλος, λογότυπο&#10;&#10;Περιγραφή που δημιουργήθηκε αυτόματα">
            <a:extLst>
              <a:ext uri="{FF2B5EF4-FFF2-40B4-BE49-F238E27FC236}">
                <a16:creationId xmlns:a16="http://schemas.microsoft.com/office/drawing/2014/main" id="{529F3389-17D5-52BC-1F54-D2AEA64DED4D}"/>
              </a:ext>
            </a:extLst>
          </p:cNvPr>
          <p:cNvPicPr>
            <a:picLocks noChangeAspect="1"/>
          </p:cNvPicPr>
          <p:nvPr userDrawn="1"/>
        </p:nvPicPr>
        <p:blipFill>
          <a:blip r:embed="rId3"/>
          <a:stretch>
            <a:fillRect/>
          </a:stretch>
        </p:blipFill>
        <p:spPr>
          <a:xfrm>
            <a:off x="10495576" y="753050"/>
            <a:ext cx="1716448" cy="744974"/>
          </a:xfrm>
          <a:prstGeom prst="rect">
            <a:avLst/>
          </a:prstGeom>
        </p:spPr>
      </p:pic>
    </p:spTree>
    <p:extLst>
      <p:ext uri="{BB962C8B-B14F-4D97-AF65-F5344CB8AC3E}">
        <p14:creationId xmlns:p14="http://schemas.microsoft.com/office/powerpoint/2010/main" val="837941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EAA4E5-D1D9-4AB7-B1BC-F3640DB44107}" type="datetime1">
              <a:rPr lang="en-US" smtClean="0"/>
              <a:t>11/4/2025</a:t>
            </a:fld>
            <a:endParaRPr lang="en-US"/>
          </a:p>
        </p:txBody>
      </p:sp>
      <p:sp>
        <p:nvSpPr>
          <p:cNvPr id="4" name="Footer Placeholder 3"/>
          <p:cNvSpPr>
            <a:spLocks noGrp="1"/>
          </p:cNvSpPr>
          <p:nvPr>
            <p:ph type="ftr" sz="quarter" idx="11"/>
          </p:nvPr>
        </p:nvSpPr>
        <p:spPr/>
        <p:txBody>
          <a:bodyPr/>
          <a:lstStyle/>
          <a:p>
            <a:r>
              <a:rPr lang="en-US"/>
              <a:t>Date - Occasion</a:t>
            </a:r>
          </a:p>
        </p:txBody>
      </p:sp>
      <p:pic>
        <p:nvPicPr>
          <p:cNvPr id="6" name="Content Placeholder 8">
            <a:extLst>
              <a:ext uri="{FF2B5EF4-FFF2-40B4-BE49-F238E27FC236}">
                <a16:creationId xmlns:a16="http://schemas.microsoft.com/office/drawing/2014/main" id="{4191F3DF-D05D-A00B-C7FD-36ED0F16E75D}"/>
              </a:ext>
            </a:extLst>
          </p:cNvPr>
          <p:cNvPicPr>
            <a:picLocks noChangeAspect="1"/>
          </p:cNvPicPr>
          <p:nvPr userDrawn="1"/>
        </p:nvPicPr>
        <p:blipFill>
          <a:blip r:embed="rId2">
            <a:extLst>
              <a:ext uri="{28A0092B-C50C-407E-A947-70E740481C1C}">
                <a14:useLocalDpi xmlns:a14="http://schemas.microsoft.com/office/drawing/2010/main" val="0"/>
              </a:ext>
            </a:extLst>
          </a:blip>
          <a:srcRect l="6424" t="26005" r="4451" b="26671"/>
          <a:stretch/>
        </p:blipFill>
        <p:spPr>
          <a:xfrm>
            <a:off x="9267210" y="0"/>
            <a:ext cx="1865610" cy="990600"/>
          </a:xfrm>
          <a:prstGeom prst="rect">
            <a:avLst/>
          </a:prstGeom>
        </p:spPr>
      </p:pic>
      <p:pic>
        <p:nvPicPr>
          <p:cNvPr id="7" name="Εικόνα 2" descr="Εικόνα που περιέχει γραμματοσειρά, γραφικά, κύκλος, λογότυπο&#10;&#10;Περιγραφή που δημιουργήθηκε αυτόματα">
            <a:extLst>
              <a:ext uri="{FF2B5EF4-FFF2-40B4-BE49-F238E27FC236}">
                <a16:creationId xmlns:a16="http://schemas.microsoft.com/office/drawing/2014/main" id="{D6151109-935A-8687-BD04-25B9CD04B9ED}"/>
              </a:ext>
            </a:extLst>
          </p:cNvPr>
          <p:cNvPicPr>
            <a:picLocks noChangeAspect="1"/>
          </p:cNvPicPr>
          <p:nvPr userDrawn="1"/>
        </p:nvPicPr>
        <p:blipFill>
          <a:blip r:embed="rId3"/>
          <a:stretch>
            <a:fillRect/>
          </a:stretch>
        </p:blipFill>
        <p:spPr>
          <a:xfrm>
            <a:off x="10495576" y="753050"/>
            <a:ext cx="1716448" cy="744974"/>
          </a:xfrm>
          <a:prstGeom prst="rect">
            <a:avLst/>
          </a:prstGeom>
        </p:spPr>
      </p:pic>
    </p:spTree>
    <p:extLst>
      <p:ext uri="{BB962C8B-B14F-4D97-AF65-F5344CB8AC3E}">
        <p14:creationId xmlns:p14="http://schemas.microsoft.com/office/powerpoint/2010/main" val="1105928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313AFD-8F8C-48FE-B543-B89D65745362}" type="datetime1">
              <a:rPr lang="en-US" smtClean="0"/>
              <a:t>11/4/2025</a:t>
            </a:fld>
            <a:endParaRPr lang="en-US"/>
          </a:p>
        </p:txBody>
      </p:sp>
      <p:sp>
        <p:nvSpPr>
          <p:cNvPr id="3" name="Footer Placeholder 2"/>
          <p:cNvSpPr>
            <a:spLocks noGrp="1"/>
          </p:cNvSpPr>
          <p:nvPr>
            <p:ph type="ftr" sz="quarter" idx="11"/>
          </p:nvPr>
        </p:nvSpPr>
        <p:spPr/>
        <p:txBody>
          <a:bodyPr/>
          <a:lstStyle/>
          <a:p>
            <a:r>
              <a:rPr lang="en-US"/>
              <a:t>Date - Occasion</a:t>
            </a:r>
          </a:p>
        </p:txBody>
      </p:sp>
      <p:pic>
        <p:nvPicPr>
          <p:cNvPr id="5" name="Content Placeholder 8">
            <a:extLst>
              <a:ext uri="{FF2B5EF4-FFF2-40B4-BE49-F238E27FC236}">
                <a16:creationId xmlns:a16="http://schemas.microsoft.com/office/drawing/2014/main" id="{8780CEC4-071D-8C30-98BF-A0313A8790C3}"/>
              </a:ext>
            </a:extLst>
          </p:cNvPr>
          <p:cNvPicPr>
            <a:picLocks noChangeAspect="1"/>
          </p:cNvPicPr>
          <p:nvPr userDrawn="1"/>
        </p:nvPicPr>
        <p:blipFill>
          <a:blip r:embed="rId2">
            <a:extLst>
              <a:ext uri="{28A0092B-C50C-407E-A947-70E740481C1C}">
                <a14:useLocalDpi xmlns:a14="http://schemas.microsoft.com/office/drawing/2010/main" val="0"/>
              </a:ext>
            </a:extLst>
          </a:blip>
          <a:srcRect l="6424" t="26005" r="4451" b="26671"/>
          <a:stretch/>
        </p:blipFill>
        <p:spPr>
          <a:xfrm>
            <a:off x="9267210" y="0"/>
            <a:ext cx="1865610" cy="990600"/>
          </a:xfrm>
          <a:prstGeom prst="rect">
            <a:avLst/>
          </a:prstGeom>
        </p:spPr>
      </p:pic>
      <p:pic>
        <p:nvPicPr>
          <p:cNvPr id="6" name="Εικόνα 2" descr="Εικόνα που περιέχει γραμματοσειρά, γραφικά, κύκλος, λογότυπο&#10;&#10;Περιγραφή που δημιουργήθηκε αυτόματα">
            <a:extLst>
              <a:ext uri="{FF2B5EF4-FFF2-40B4-BE49-F238E27FC236}">
                <a16:creationId xmlns:a16="http://schemas.microsoft.com/office/drawing/2014/main" id="{AB525428-EF9D-34AE-4B4C-6AF56FD5D8D7}"/>
              </a:ext>
            </a:extLst>
          </p:cNvPr>
          <p:cNvPicPr>
            <a:picLocks noChangeAspect="1"/>
          </p:cNvPicPr>
          <p:nvPr userDrawn="1"/>
        </p:nvPicPr>
        <p:blipFill>
          <a:blip r:embed="rId3"/>
          <a:stretch>
            <a:fillRect/>
          </a:stretch>
        </p:blipFill>
        <p:spPr>
          <a:xfrm>
            <a:off x="10495576" y="753050"/>
            <a:ext cx="1716448" cy="744974"/>
          </a:xfrm>
          <a:prstGeom prst="rect">
            <a:avLst/>
          </a:prstGeom>
        </p:spPr>
      </p:pic>
    </p:spTree>
    <p:extLst>
      <p:ext uri="{BB962C8B-B14F-4D97-AF65-F5344CB8AC3E}">
        <p14:creationId xmlns:p14="http://schemas.microsoft.com/office/powerpoint/2010/main" val="1971111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5A49FB-049C-4C71-8196-CDE117950413}" type="datetime1">
              <a:rPr lang="en-US" smtClean="0"/>
              <a:t>11/4/2025</a:t>
            </a:fld>
            <a:endParaRPr lang="en-US"/>
          </a:p>
        </p:txBody>
      </p:sp>
      <p:sp>
        <p:nvSpPr>
          <p:cNvPr id="6" name="Footer Placeholder 5"/>
          <p:cNvSpPr>
            <a:spLocks noGrp="1"/>
          </p:cNvSpPr>
          <p:nvPr>
            <p:ph type="ftr" sz="quarter" idx="11"/>
          </p:nvPr>
        </p:nvSpPr>
        <p:spPr/>
        <p:txBody>
          <a:bodyPr/>
          <a:lstStyle/>
          <a:p>
            <a:r>
              <a:rPr lang="en-US"/>
              <a:t>Date - Occasion</a:t>
            </a:r>
          </a:p>
        </p:txBody>
      </p:sp>
      <p:pic>
        <p:nvPicPr>
          <p:cNvPr id="8" name="Content Placeholder 8">
            <a:extLst>
              <a:ext uri="{FF2B5EF4-FFF2-40B4-BE49-F238E27FC236}">
                <a16:creationId xmlns:a16="http://schemas.microsoft.com/office/drawing/2014/main" id="{8A32B906-6A31-52A9-CE01-233189E83320}"/>
              </a:ext>
            </a:extLst>
          </p:cNvPr>
          <p:cNvPicPr>
            <a:picLocks noChangeAspect="1"/>
          </p:cNvPicPr>
          <p:nvPr userDrawn="1"/>
        </p:nvPicPr>
        <p:blipFill>
          <a:blip r:embed="rId2">
            <a:extLst>
              <a:ext uri="{28A0092B-C50C-407E-A947-70E740481C1C}">
                <a14:useLocalDpi xmlns:a14="http://schemas.microsoft.com/office/drawing/2010/main" val="0"/>
              </a:ext>
            </a:extLst>
          </a:blip>
          <a:srcRect l="6424" t="26005" r="4451" b="26671"/>
          <a:stretch/>
        </p:blipFill>
        <p:spPr>
          <a:xfrm>
            <a:off x="9267210" y="0"/>
            <a:ext cx="1865610" cy="990600"/>
          </a:xfrm>
          <a:prstGeom prst="rect">
            <a:avLst/>
          </a:prstGeom>
        </p:spPr>
      </p:pic>
      <p:pic>
        <p:nvPicPr>
          <p:cNvPr id="9" name="Εικόνα 2" descr="Εικόνα που περιέχει γραμματοσειρά, γραφικά, κύκλος, λογότυπο&#10;&#10;Περιγραφή που δημιουργήθηκε αυτόματα">
            <a:extLst>
              <a:ext uri="{FF2B5EF4-FFF2-40B4-BE49-F238E27FC236}">
                <a16:creationId xmlns:a16="http://schemas.microsoft.com/office/drawing/2014/main" id="{6E9D7878-E33C-0578-3253-361C9F406AA6}"/>
              </a:ext>
            </a:extLst>
          </p:cNvPr>
          <p:cNvPicPr>
            <a:picLocks noChangeAspect="1"/>
          </p:cNvPicPr>
          <p:nvPr userDrawn="1"/>
        </p:nvPicPr>
        <p:blipFill>
          <a:blip r:embed="rId3"/>
          <a:stretch>
            <a:fillRect/>
          </a:stretch>
        </p:blipFill>
        <p:spPr>
          <a:xfrm>
            <a:off x="10495576" y="753050"/>
            <a:ext cx="1716448" cy="744974"/>
          </a:xfrm>
          <a:prstGeom prst="rect">
            <a:avLst/>
          </a:prstGeom>
        </p:spPr>
      </p:pic>
    </p:spTree>
    <p:extLst>
      <p:ext uri="{BB962C8B-B14F-4D97-AF65-F5344CB8AC3E}">
        <p14:creationId xmlns:p14="http://schemas.microsoft.com/office/powerpoint/2010/main" val="3357955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CD7D78-CA3B-4E0C-B6E9-DAE830202940}" type="datetime1">
              <a:rPr lang="en-US" smtClean="0"/>
              <a:t>11/4/2025</a:t>
            </a:fld>
            <a:endParaRPr lang="en-US"/>
          </a:p>
        </p:txBody>
      </p:sp>
      <p:sp>
        <p:nvSpPr>
          <p:cNvPr id="6" name="Footer Placeholder 5"/>
          <p:cNvSpPr>
            <a:spLocks noGrp="1"/>
          </p:cNvSpPr>
          <p:nvPr>
            <p:ph type="ftr" sz="quarter" idx="11"/>
          </p:nvPr>
        </p:nvSpPr>
        <p:spPr/>
        <p:txBody>
          <a:bodyPr/>
          <a:lstStyle/>
          <a:p>
            <a:r>
              <a:rPr lang="en-US"/>
              <a:t>Date - Occasion</a:t>
            </a:r>
          </a:p>
        </p:txBody>
      </p:sp>
      <p:pic>
        <p:nvPicPr>
          <p:cNvPr id="8" name="Content Placeholder 8">
            <a:extLst>
              <a:ext uri="{FF2B5EF4-FFF2-40B4-BE49-F238E27FC236}">
                <a16:creationId xmlns:a16="http://schemas.microsoft.com/office/drawing/2014/main" id="{7527F81D-C2E6-7948-E610-FAF8F3C490DC}"/>
              </a:ext>
            </a:extLst>
          </p:cNvPr>
          <p:cNvPicPr>
            <a:picLocks noChangeAspect="1"/>
          </p:cNvPicPr>
          <p:nvPr userDrawn="1"/>
        </p:nvPicPr>
        <p:blipFill>
          <a:blip r:embed="rId2">
            <a:extLst>
              <a:ext uri="{28A0092B-C50C-407E-A947-70E740481C1C}">
                <a14:useLocalDpi xmlns:a14="http://schemas.microsoft.com/office/drawing/2010/main" val="0"/>
              </a:ext>
            </a:extLst>
          </a:blip>
          <a:srcRect l="6424" t="26005" r="4451" b="26671"/>
          <a:stretch/>
        </p:blipFill>
        <p:spPr>
          <a:xfrm>
            <a:off x="9267210" y="0"/>
            <a:ext cx="1865610" cy="990600"/>
          </a:xfrm>
          <a:prstGeom prst="rect">
            <a:avLst/>
          </a:prstGeom>
        </p:spPr>
      </p:pic>
      <p:pic>
        <p:nvPicPr>
          <p:cNvPr id="9" name="Εικόνα 2" descr="Εικόνα που περιέχει γραμματοσειρά, γραφικά, κύκλος, λογότυπο&#10;&#10;Περιγραφή που δημιουργήθηκε αυτόματα">
            <a:extLst>
              <a:ext uri="{FF2B5EF4-FFF2-40B4-BE49-F238E27FC236}">
                <a16:creationId xmlns:a16="http://schemas.microsoft.com/office/drawing/2014/main" id="{B66AE95F-F217-4763-09A2-DAD1AEB1026D}"/>
              </a:ext>
            </a:extLst>
          </p:cNvPr>
          <p:cNvPicPr>
            <a:picLocks noChangeAspect="1"/>
          </p:cNvPicPr>
          <p:nvPr userDrawn="1"/>
        </p:nvPicPr>
        <p:blipFill>
          <a:blip r:embed="rId3"/>
          <a:stretch>
            <a:fillRect/>
          </a:stretch>
        </p:blipFill>
        <p:spPr>
          <a:xfrm>
            <a:off x="10495576" y="753050"/>
            <a:ext cx="1716448" cy="744974"/>
          </a:xfrm>
          <a:prstGeom prst="rect">
            <a:avLst/>
          </a:prstGeom>
        </p:spPr>
      </p:pic>
    </p:spTree>
    <p:extLst>
      <p:ext uri="{BB962C8B-B14F-4D97-AF65-F5344CB8AC3E}">
        <p14:creationId xmlns:p14="http://schemas.microsoft.com/office/powerpoint/2010/main" val="1605981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ptos" panose="020B0004020202020204" pitchFamily="34" charset="0"/>
              </a:defRPr>
            </a:lvl1pPr>
          </a:lstStyle>
          <a:p>
            <a:fld id="{28427B25-56C0-406B-87C0-AA476FF07ED0}" type="datetime1">
              <a:rPr lang="en-US" smtClean="0"/>
              <a:pPr/>
              <a:t>11/4/2025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ptos" panose="020B0004020202020204" pitchFamily="34" charset="0"/>
              </a:defRPr>
            </a:lvl1pPr>
          </a:lstStyle>
          <a:p>
            <a:r>
              <a:rPr lang="en-US"/>
              <a:t>Date - Occasion</a:t>
            </a:r>
          </a:p>
        </p:txBody>
      </p:sp>
      <p:grpSp>
        <p:nvGrpSpPr>
          <p:cNvPr id="7" name="Group 6">
            <a:extLst>
              <a:ext uri="{FF2B5EF4-FFF2-40B4-BE49-F238E27FC236}">
                <a16:creationId xmlns:a16="http://schemas.microsoft.com/office/drawing/2014/main" id="{8004BEF7-28F5-8BB4-81A4-5FB3AFA9D070}"/>
              </a:ext>
            </a:extLst>
          </p:cNvPr>
          <p:cNvGrpSpPr/>
          <p:nvPr userDrawn="1"/>
        </p:nvGrpSpPr>
        <p:grpSpPr>
          <a:xfrm>
            <a:off x="2" y="5899211"/>
            <a:ext cx="1384918" cy="958790"/>
            <a:chOff x="2" y="5899211"/>
            <a:chExt cx="1384918" cy="958790"/>
          </a:xfrm>
        </p:grpSpPr>
        <p:sp>
          <p:nvSpPr>
            <p:cNvPr id="8" name="Half Frame 7">
              <a:extLst>
                <a:ext uri="{FF2B5EF4-FFF2-40B4-BE49-F238E27FC236}">
                  <a16:creationId xmlns:a16="http://schemas.microsoft.com/office/drawing/2014/main" id="{32696A87-61A3-8A4B-EDED-77CCC0F0B6FA}"/>
                </a:ext>
              </a:extLst>
            </p:cNvPr>
            <p:cNvSpPr/>
            <p:nvPr/>
          </p:nvSpPr>
          <p:spPr>
            <a:xfrm rot="16200000">
              <a:off x="213066" y="5686147"/>
              <a:ext cx="958790" cy="1384918"/>
            </a:xfrm>
            <a:prstGeom prst="halfFrame">
              <a:avLst>
                <a:gd name="adj1" fmla="val 16598"/>
                <a:gd name="adj2" fmla="val 15668"/>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id="{B29924FE-4D3E-276E-AAD7-4F24817C03CE}"/>
                </a:ext>
              </a:extLst>
            </p:cNvPr>
            <p:cNvSpPr/>
            <p:nvPr/>
          </p:nvSpPr>
          <p:spPr>
            <a:xfrm rot="16200000">
              <a:off x="279107" y="5917507"/>
              <a:ext cx="675783" cy="1038688"/>
            </a:xfrm>
            <a:prstGeom prst="halfFrame">
              <a:avLst>
                <a:gd name="adj1" fmla="val 16598"/>
                <a:gd name="adj2" fmla="val 15668"/>
              </a:avLst>
            </a:prstGeom>
            <a:solidFill>
              <a:srgbClr val="00BF6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9">
            <a:extLst>
              <a:ext uri="{FF2B5EF4-FFF2-40B4-BE49-F238E27FC236}">
                <a16:creationId xmlns:a16="http://schemas.microsoft.com/office/drawing/2014/main" id="{EC79A85D-39A0-9E5B-36A1-9205F1F8C149}"/>
              </a:ext>
            </a:extLst>
          </p:cNvPr>
          <p:cNvGrpSpPr/>
          <p:nvPr userDrawn="1"/>
        </p:nvGrpSpPr>
        <p:grpSpPr>
          <a:xfrm>
            <a:off x="11302751" y="-1"/>
            <a:ext cx="889250" cy="665109"/>
            <a:chOff x="11302751" y="-1"/>
            <a:chExt cx="889250" cy="665109"/>
          </a:xfrm>
        </p:grpSpPr>
        <p:sp>
          <p:nvSpPr>
            <p:cNvPr id="11" name="Half Frame 10">
              <a:extLst>
                <a:ext uri="{FF2B5EF4-FFF2-40B4-BE49-F238E27FC236}">
                  <a16:creationId xmlns:a16="http://schemas.microsoft.com/office/drawing/2014/main" id="{2CB4FA93-C45F-5892-EDB0-A3B57DA36EAA}"/>
                </a:ext>
              </a:extLst>
            </p:cNvPr>
            <p:cNvSpPr/>
            <p:nvPr/>
          </p:nvSpPr>
          <p:spPr>
            <a:xfrm rot="5400000">
              <a:off x="11414821" y="-112071"/>
              <a:ext cx="665109" cy="889250"/>
            </a:xfrm>
            <a:prstGeom prst="halfFrame">
              <a:avLst>
                <a:gd name="adj1" fmla="val 16598"/>
                <a:gd name="adj2" fmla="val 15668"/>
              </a:avLst>
            </a:prstGeom>
            <a:solidFill>
              <a:srgbClr val="FF4A4A"/>
            </a:solidFill>
            <a:ln>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lf Frame 11">
              <a:extLst>
                <a:ext uri="{FF2B5EF4-FFF2-40B4-BE49-F238E27FC236}">
                  <a16:creationId xmlns:a16="http://schemas.microsoft.com/office/drawing/2014/main" id="{0C5362B9-5866-8991-FEB4-F515E04D9B27}"/>
                </a:ext>
              </a:extLst>
            </p:cNvPr>
            <p:cNvSpPr/>
            <p:nvPr/>
          </p:nvSpPr>
          <p:spPr>
            <a:xfrm rot="5400000">
              <a:off x="11561435" y="-41318"/>
              <a:ext cx="468788" cy="666937"/>
            </a:xfrm>
            <a:prstGeom prst="halfFrame">
              <a:avLst>
                <a:gd name="adj1" fmla="val 16598"/>
                <a:gd name="adj2" fmla="val 15668"/>
              </a:avLst>
            </a:prstGeom>
            <a:solidFill>
              <a:srgbClr val="FF7575"/>
            </a:solidFill>
            <a:ln>
              <a:solidFill>
                <a:srgbClr val="FF4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044806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Aptos" panose="020B0004020202020204"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9.jpeg"/><Relationship Id="rId5" Type="http://schemas.openxmlformats.org/officeDocument/2006/relationships/image" Target="../media/image38.png"/><Relationship Id="rId4" Type="http://schemas.openxmlformats.org/officeDocument/2006/relationships/image" Target="../media/image48.jpe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4.png"/><Relationship Id="rId7" Type="http://schemas.openxmlformats.org/officeDocument/2006/relationships/image" Target="../media/image57.jpeg"/><Relationship Id="rId2" Type="http://schemas.openxmlformats.org/officeDocument/2006/relationships/hyperlink" Target="https://cssboost-project.eu/" TargetMode="External"/><Relationship Id="rId1" Type="http://schemas.openxmlformats.org/officeDocument/2006/relationships/slideLayout" Target="../slideLayouts/slideLayout6.xml"/><Relationship Id="rId6" Type="http://schemas.openxmlformats.org/officeDocument/2006/relationships/image" Target="../media/image56.jpeg"/><Relationship Id="rId5" Type="http://schemas.openxmlformats.org/officeDocument/2006/relationships/hyperlink" Target="https://www.linkedin.com/company/cssboost/" TargetMode="External"/><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svg"/><Relationship Id="rId26" Type="http://schemas.openxmlformats.org/officeDocument/2006/relationships/image" Target="../media/image32.png"/><Relationship Id="rId3" Type="http://schemas.openxmlformats.org/officeDocument/2006/relationships/image" Target="../media/image9.jpeg"/><Relationship Id="rId21" Type="http://schemas.openxmlformats.org/officeDocument/2006/relationships/image" Target="../media/image27.png"/><Relationship Id="rId7" Type="http://schemas.openxmlformats.org/officeDocument/2006/relationships/image" Target="../media/image13.jpe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10" Type="http://schemas.openxmlformats.org/officeDocument/2006/relationships/image" Target="../media/image16.png"/><Relationship Id="rId19" Type="http://schemas.openxmlformats.org/officeDocument/2006/relationships/image" Target="../media/image25.jpeg"/><Relationship Id="rId31" Type="http://schemas.openxmlformats.org/officeDocument/2006/relationships/image" Target="../media/image37.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jpeg"/><Relationship Id="rId22" Type="http://schemas.openxmlformats.org/officeDocument/2006/relationships/image" Target="../media/image28.jpeg"/><Relationship Id="rId27" Type="http://schemas.openxmlformats.org/officeDocument/2006/relationships/image" Target="../media/image33.png"/><Relationship Id="rId30" Type="http://schemas.openxmlformats.org/officeDocument/2006/relationships/image" Target="../media/image36.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42.jpeg"/><Relationship Id="rId3" Type="http://schemas.openxmlformats.org/officeDocument/2006/relationships/image" Target="../media/image39.png"/><Relationship Id="rId7" Type="http://schemas.openxmlformats.org/officeDocument/2006/relationships/diagramLayout" Target="../diagrams/layout1.xml"/><Relationship Id="rId12"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Data" Target="../diagrams/data1.xml"/><Relationship Id="rId11" Type="http://schemas.openxmlformats.org/officeDocument/2006/relationships/image" Target="../media/image40.jpeg"/><Relationship Id="rId5" Type="http://schemas.openxmlformats.org/officeDocument/2006/relationships/image" Target="../media/image38.png"/><Relationship Id="rId10" Type="http://schemas.microsoft.com/office/2007/relationships/diagramDrawing" Target="../diagrams/drawing1.xml"/><Relationship Id="rId4" Type="http://schemas.microsoft.com/office/2007/relationships/hdphoto" Target="../media/hdphoto2.wdp"/><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A392C73-0F29-67EB-5170-0D93E8583577}"/>
              </a:ext>
            </a:extLst>
          </p:cNvPr>
          <p:cNvSpPr>
            <a:spLocks noGrp="1"/>
          </p:cNvSpPr>
          <p:nvPr>
            <p:ph type="ftr" sz="quarter" idx="11"/>
          </p:nvPr>
        </p:nvSpPr>
        <p:spPr>
          <a:xfrm>
            <a:off x="2538227" y="6492875"/>
            <a:ext cx="6789419" cy="365125"/>
          </a:xfrm>
        </p:spPr>
        <p:txBody>
          <a:bodyPr/>
          <a:lstStyle/>
          <a:p>
            <a:r>
              <a:rPr lang="en-US" b="1" dirty="0"/>
              <a:t>ECOMONDO 2025 – November, Rimini, Italy</a:t>
            </a:r>
          </a:p>
        </p:txBody>
      </p:sp>
      <p:sp>
        <p:nvSpPr>
          <p:cNvPr id="8" name="TextBox 5">
            <a:extLst>
              <a:ext uri="{FF2B5EF4-FFF2-40B4-BE49-F238E27FC236}">
                <a16:creationId xmlns:a16="http://schemas.microsoft.com/office/drawing/2014/main" id="{CFD86408-BD87-A1F4-CA59-750BAC8A1123}"/>
              </a:ext>
            </a:extLst>
          </p:cNvPr>
          <p:cNvSpPr txBox="1"/>
          <p:nvPr/>
        </p:nvSpPr>
        <p:spPr>
          <a:xfrm>
            <a:off x="3010988" y="4576351"/>
            <a:ext cx="5401492" cy="256480"/>
          </a:xfrm>
          <a:prstGeom prst="rect">
            <a:avLst/>
          </a:prstGeom>
        </p:spPr>
        <p:txBody>
          <a:bodyPr wrap="square" lIns="0" tIns="0" rIns="0" bIns="0" rtlCol="0" anchor="t">
            <a:spAutoFit/>
          </a:bodyPr>
          <a:lstStyle>
            <a:defPPr>
              <a:defRPr lang="en-US"/>
            </a:defPPr>
            <a:lvl1pPr algn="r">
              <a:lnSpc>
                <a:spcPts val="1960"/>
              </a:lnSpc>
              <a:defRPr>
                <a:solidFill>
                  <a:srgbClr val="000000"/>
                </a:solidFill>
                <a:latin typeface="Aptos" panose="020B0004020202020204" pitchFamily="34" charset="0"/>
              </a:defRPr>
            </a:lvl1pPr>
          </a:lstStyle>
          <a:p>
            <a:pPr algn="ctr"/>
            <a:r>
              <a:rPr lang="en-US" dirty="0">
                <a:solidFill>
                  <a:schemeClr val="bg1">
                    <a:lumMod val="50000"/>
                  </a:schemeClr>
                </a:solidFill>
              </a:rPr>
              <a:t>Rimini, Italy</a:t>
            </a:r>
          </a:p>
        </p:txBody>
      </p:sp>
      <p:sp>
        <p:nvSpPr>
          <p:cNvPr id="9" name="TextBox 6">
            <a:extLst>
              <a:ext uri="{FF2B5EF4-FFF2-40B4-BE49-F238E27FC236}">
                <a16:creationId xmlns:a16="http://schemas.microsoft.com/office/drawing/2014/main" id="{7F844B82-1BCC-1D11-56F3-C290FF1C022A}"/>
              </a:ext>
            </a:extLst>
          </p:cNvPr>
          <p:cNvSpPr txBox="1"/>
          <p:nvPr/>
        </p:nvSpPr>
        <p:spPr>
          <a:xfrm>
            <a:off x="246185" y="2684519"/>
            <a:ext cx="11699630" cy="1538883"/>
          </a:xfrm>
          <a:prstGeom prst="rect">
            <a:avLst/>
          </a:prstGeom>
        </p:spPr>
        <p:txBody>
          <a:bodyPr wrap="square" lIns="0" tIns="0" rIns="0" bIns="0" rtlCol="0" anchor="t">
            <a:spAutoFit/>
          </a:bodyPr>
          <a:lstStyle/>
          <a:p>
            <a:pPr algn="ctr">
              <a:lnSpc>
                <a:spcPts val="4000"/>
              </a:lnSpc>
            </a:pPr>
            <a:r>
              <a:rPr lang="en-GB" sz="3500" dirty="0">
                <a:solidFill>
                  <a:srgbClr val="00BF63"/>
                </a:solidFill>
                <a:latin typeface="Aptos" panose="020B0004020202020204" pitchFamily="34" charset="0"/>
              </a:rPr>
              <a:t>Boosting Circular Systemic Solutions through Virtual Regional Circular Economy Spaces for water-smart circular regions and cities</a:t>
            </a:r>
            <a:endParaRPr lang="en-US" sz="3500" dirty="0">
              <a:solidFill>
                <a:srgbClr val="00BF63"/>
              </a:solidFill>
              <a:latin typeface="Aptos" panose="020B0004020202020204" pitchFamily="34" charset="0"/>
            </a:endParaRPr>
          </a:p>
        </p:txBody>
      </p:sp>
      <p:sp>
        <p:nvSpPr>
          <p:cNvPr id="11" name="TextBox 8">
            <a:extLst>
              <a:ext uri="{FF2B5EF4-FFF2-40B4-BE49-F238E27FC236}">
                <a16:creationId xmlns:a16="http://schemas.microsoft.com/office/drawing/2014/main" id="{105064C9-E066-3FFE-731E-B23B5A01B6CB}"/>
              </a:ext>
            </a:extLst>
          </p:cNvPr>
          <p:cNvSpPr txBox="1"/>
          <p:nvPr/>
        </p:nvSpPr>
        <p:spPr>
          <a:xfrm>
            <a:off x="3236775" y="4949472"/>
            <a:ext cx="5311936" cy="256480"/>
          </a:xfrm>
          <a:prstGeom prst="rect">
            <a:avLst/>
          </a:prstGeom>
        </p:spPr>
        <p:txBody>
          <a:bodyPr wrap="square" lIns="0" tIns="0" rIns="0" bIns="0" rtlCol="0" anchor="t">
            <a:spAutoFit/>
          </a:bodyPr>
          <a:lstStyle/>
          <a:p>
            <a:pPr algn="r">
              <a:lnSpc>
                <a:spcPts val="1960"/>
              </a:lnSpc>
            </a:pPr>
            <a:r>
              <a:rPr lang="en-US" dirty="0">
                <a:solidFill>
                  <a:srgbClr val="000000"/>
                </a:solidFill>
                <a:latin typeface="Aptos" panose="020B0004020202020204" pitchFamily="34" charset="0"/>
              </a:rPr>
              <a:t>George ARAMPATZIS | Technical University of Crete</a:t>
            </a:r>
          </a:p>
        </p:txBody>
      </p:sp>
      <p:cxnSp>
        <p:nvCxnSpPr>
          <p:cNvPr id="12" name="Straight Connector 11">
            <a:extLst>
              <a:ext uri="{FF2B5EF4-FFF2-40B4-BE49-F238E27FC236}">
                <a16:creationId xmlns:a16="http://schemas.microsoft.com/office/drawing/2014/main" id="{39390A9C-A49D-BFC6-6DB5-3F028B8C3D7E}"/>
              </a:ext>
            </a:extLst>
          </p:cNvPr>
          <p:cNvCxnSpPr/>
          <p:nvPr/>
        </p:nvCxnSpPr>
        <p:spPr>
          <a:xfrm flipV="1">
            <a:off x="3444536" y="4281723"/>
            <a:ext cx="4749553" cy="9268"/>
          </a:xfrm>
          <a:prstGeom prst="line">
            <a:avLst/>
          </a:prstGeom>
          <a:ln/>
        </p:spPr>
        <p:style>
          <a:lnRef idx="3">
            <a:schemeClr val="accent6"/>
          </a:lnRef>
          <a:fillRef idx="0">
            <a:schemeClr val="accent6"/>
          </a:fillRef>
          <a:effectRef idx="2">
            <a:schemeClr val="accent6"/>
          </a:effectRef>
          <a:fontRef idx="minor">
            <a:schemeClr val="tx1"/>
          </a:fontRef>
        </p:style>
      </p:cxnSp>
      <p:pic>
        <p:nvPicPr>
          <p:cNvPr id="3" name="Picture 2" descr="A graphic of a person using a hammer&#10;&#10;AI-generated content may be incorrect.">
            <a:extLst>
              <a:ext uri="{FF2B5EF4-FFF2-40B4-BE49-F238E27FC236}">
                <a16:creationId xmlns:a16="http://schemas.microsoft.com/office/drawing/2014/main" id="{49B1B31E-FF06-E9AA-E36D-E310346D93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2600" y="5272670"/>
            <a:ext cx="693646" cy="1076539"/>
          </a:xfrm>
          <a:prstGeom prst="rect">
            <a:avLst/>
          </a:prstGeom>
        </p:spPr>
      </p:pic>
      <p:pic>
        <p:nvPicPr>
          <p:cNvPr id="6" name="Picture 5">
            <a:extLst>
              <a:ext uri="{FF2B5EF4-FFF2-40B4-BE49-F238E27FC236}">
                <a16:creationId xmlns:a16="http://schemas.microsoft.com/office/drawing/2014/main" id="{86EB9D22-6C02-8987-B86A-619047D7A0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105" y="5559508"/>
            <a:ext cx="2710495" cy="856606"/>
          </a:xfrm>
          <a:prstGeom prst="rect">
            <a:avLst/>
          </a:prstGeom>
          <a:noFill/>
        </p:spPr>
      </p:pic>
    </p:spTree>
    <p:extLst>
      <p:ext uri="{BB962C8B-B14F-4D97-AF65-F5344CB8AC3E}">
        <p14:creationId xmlns:p14="http://schemas.microsoft.com/office/powerpoint/2010/main" val="2476530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BF49D-B4E5-19BE-1999-48685CB3F849}"/>
              </a:ext>
            </a:extLst>
          </p:cNvPr>
          <p:cNvSpPr>
            <a:spLocks noGrp="1"/>
          </p:cNvSpPr>
          <p:nvPr>
            <p:ph type="title"/>
          </p:nvPr>
        </p:nvSpPr>
        <p:spPr>
          <a:xfrm>
            <a:off x="287618" y="308402"/>
            <a:ext cx="9040028" cy="891080"/>
          </a:xfrm>
        </p:spPr>
        <p:txBody>
          <a:bodyPr>
            <a:noAutofit/>
          </a:bodyPr>
          <a:lstStyle/>
          <a:p>
            <a:r>
              <a:rPr lang="en-US" sz="3500" dirty="0" err="1"/>
              <a:t>Realising</a:t>
            </a:r>
            <a:r>
              <a:rPr lang="en-US" sz="3500" dirty="0"/>
              <a:t> Circular Systemic Solutions across Europe</a:t>
            </a:r>
          </a:p>
        </p:txBody>
      </p:sp>
      <p:sp>
        <p:nvSpPr>
          <p:cNvPr id="6" name="TextBox 5">
            <a:extLst>
              <a:ext uri="{FF2B5EF4-FFF2-40B4-BE49-F238E27FC236}">
                <a16:creationId xmlns:a16="http://schemas.microsoft.com/office/drawing/2014/main" id="{51EBC2E2-4998-A998-9C3B-9F83EA91EA1A}"/>
              </a:ext>
            </a:extLst>
          </p:cNvPr>
          <p:cNvSpPr txBox="1"/>
          <p:nvPr/>
        </p:nvSpPr>
        <p:spPr>
          <a:xfrm>
            <a:off x="135340" y="1750013"/>
            <a:ext cx="9292745" cy="923330"/>
          </a:xfrm>
          <a:prstGeom prst="rect">
            <a:avLst/>
          </a:prstGeom>
          <a:noFill/>
          <a:effectLst>
            <a:softEdge rad="63500"/>
          </a:effectLst>
        </p:spPr>
        <p:txBody>
          <a:bodyPr wrap="square" rtlCol="0">
            <a:spAutoFit/>
          </a:bodyPr>
          <a:lstStyle>
            <a:defPPr>
              <a:defRPr lang="en-US"/>
            </a:defPPr>
            <a:lvl1pPr>
              <a:defRPr sz="1400" b="1">
                <a:effectLst>
                  <a:outerShdw blurRad="38100" dist="38100" dir="2700000" algn="tl">
                    <a:srgbClr val="000000">
                      <a:alpha val="43137"/>
                    </a:srgbClr>
                  </a:outerShdw>
                </a:effectLst>
                <a:latin typeface="Aptos" panose="020B0004020202020204" pitchFamily="34" charset="0"/>
              </a:defRPr>
            </a:lvl1pPr>
          </a:lstStyle>
          <a:p>
            <a:r>
              <a:rPr lang="en-US" sz="1800" dirty="0"/>
              <a:t>Region of Crete, Greece </a:t>
            </a:r>
            <a:r>
              <a:rPr lang="el-GR" sz="1800" dirty="0">
                <a:effectLst/>
              </a:rPr>
              <a:t>| </a:t>
            </a:r>
            <a:r>
              <a:rPr lang="en-GB" sz="1800" dirty="0">
                <a:effectLst/>
              </a:rPr>
              <a:t>Agricultural, Livestock and Food Processing By-Products </a:t>
            </a:r>
            <a:r>
              <a:rPr lang="en-GB" sz="1800" dirty="0" err="1">
                <a:effectLst/>
              </a:rPr>
              <a:t>Valorization</a:t>
            </a:r>
            <a:r>
              <a:rPr lang="en-GB" sz="1800" dirty="0">
                <a:effectLst/>
              </a:rPr>
              <a:t> CSS in Crete, Greece</a:t>
            </a:r>
          </a:p>
          <a:p>
            <a:endParaRPr lang="en-GB" sz="1800" dirty="0"/>
          </a:p>
        </p:txBody>
      </p:sp>
      <p:pic>
        <p:nvPicPr>
          <p:cNvPr id="8" name="Picture 7" descr="A map of land with water and land&#10;&#10;Description automatically generated">
            <a:extLst>
              <a:ext uri="{FF2B5EF4-FFF2-40B4-BE49-F238E27FC236}">
                <a16:creationId xmlns:a16="http://schemas.microsoft.com/office/drawing/2014/main" id="{60274EF0-FC71-E374-95AB-A3EEDC97AFC7}"/>
              </a:ext>
            </a:extLst>
          </p:cNvPr>
          <p:cNvPicPr/>
          <p:nvPr/>
        </p:nvPicPr>
        <p:blipFill rotWithShape="1">
          <a:blip r:embed="rId3" cstate="print">
            <a:extLst>
              <a:ext uri="{28A0092B-C50C-407E-A947-70E740481C1C}">
                <a14:useLocalDpi xmlns:a14="http://schemas.microsoft.com/office/drawing/2010/main" val="0"/>
              </a:ext>
            </a:extLst>
          </a:blip>
          <a:srcRect l="33077"/>
          <a:stretch/>
        </p:blipFill>
        <p:spPr>
          <a:xfrm>
            <a:off x="10062058" y="2221962"/>
            <a:ext cx="1666944" cy="1483660"/>
          </a:xfrm>
          <a:prstGeom prst="ellipse">
            <a:avLst/>
          </a:prstGeom>
          <a:ln>
            <a:noFill/>
          </a:ln>
          <a:effectLst>
            <a:softEdge rad="31750"/>
          </a:effectLst>
        </p:spPr>
      </p:pic>
      <p:sp>
        <p:nvSpPr>
          <p:cNvPr id="9" name="TextBox 8">
            <a:extLst>
              <a:ext uri="{FF2B5EF4-FFF2-40B4-BE49-F238E27FC236}">
                <a16:creationId xmlns:a16="http://schemas.microsoft.com/office/drawing/2014/main" id="{A8038FD0-F4A8-8AA0-F8F6-BED586667996}"/>
              </a:ext>
            </a:extLst>
          </p:cNvPr>
          <p:cNvSpPr txBox="1"/>
          <p:nvPr/>
        </p:nvSpPr>
        <p:spPr>
          <a:xfrm>
            <a:off x="135340" y="2767982"/>
            <a:ext cx="8802755" cy="369332"/>
          </a:xfrm>
          <a:prstGeom prst="rect">
            <a:avLst/>
          </a:prstGeom>
          <a:noFill/>
          <a:effectLst>
            <a:softEdge rad="63500"/>
          </a:effectLst>
        </p:spPr>
        <p:txBody>
          <a:bodyPr wrap="square" rtlCol="0">
            <a:spAutoFit/>
          </a:bodyPr>
          <a:lstStyle>
            <a:defPPr>
              <a:defRPr lang="en-US"/>
            </a:defPPr>
            <a:lvl1pPr>
              <a:defRPr sz="1400" b="1">
                <a:effectLst>
                  <a:outerShdw blurRad="38100" dist="38100" dir="2700000" algn="tl">
                    <a:srgbClr val="000000">
                      <a:alpha val="43137"/>
                    </a:srgbClr>
                  </a:outerShdw>
                </a:effectLst>
                <a:latin typeface="Aptos" panose="020B0004020202020204" pitchFamily="34" charset="0"/>
              </a:defRPr>
            </a:lvl1pPr>
          </a:lstStyle>
          <a:p>
            <a:r>
              <a:rPr lang="en-US" sz="1800" dirty="0"/>
              <a:t>Region of Marche, Italy</a:t>
            </a:r>
            <a:r>
              <a:rPr lang="el-GR" sz="1800" dirty="0"/>
              <a:t> </a:t>
            </a:r>
            <a:r>
              <a:rPr lang="el-GR" sz="1800" dirty="0">
                <a:effectLst/>
              </a:rPr>
              <a:t>|  </a:t>
            </a:r>
            <a:r>
              <a:rPr lang="en-GB" sz="1800" dirty="0">
                <a:effectLst/>
              </a:rPr>
              <a:t>Water Reuse and Nutrients Recovery CSS in Marche, Italy</a:t>
            </a:r>
            <a:endParaRPr lang="en-GB" sz="1800" dirty="0"/>
          </a:p>
        </p:txBody>
      </p:sp>
      <p:sp>
        <p:nvSpPr>
          <p:cNvPr id="10" name="TextBox 9">
            <a:extLst>
              <a:ext uri="{FF2B5EF4-FFF2-40B4-BE49-F238E27FC236}">
                <a16:creationId xmlns:a16="http://schemas.microsoft.com/office/drawing/2014/main" id="{9DB12EDB-B794-9F8B-C617-E1A27DA3F8A2}"/>
              </a:ext>
            </a:extLst>
          </p:cNvPr>
          <p:cNvSpPr txBox="1"/>
          <p:nvPr/>
        </p:nvSpPr>
        <p:spPr>
          <a:xfrm>
            <a:off x="135340" y="3571261"/>
            <a:ext cx="8937639" cy="923330"/>
          </a:xfrm>
          <a:prstGeom prst="rect">
            <a:avLst/>
          </a:prstGeom>
          <a:noFill/>
          <a:effectLst>
            <a:softEdge rad="63500"/>
          </a:effectLst>
        </p:spPr>
        <p:txBody>
          <a:bodyPr wrap="square" rtlCol="0">
            <a:spAutoFit/>
          </a:bodyPr>
          <a:lstStyle/>
          <a:p>
            <a:r>
              <a:rPr lang="en-US" b="1" dirty="0">
                <a:effectLst>
                  <a:outerShdw blurRad="38100" dist="38100" dir="2700000" algn="tl">
                    <a:srgbClr val="000000">
                      <a:alpha val="43137"/>
                    </a:srgbClr>
                  </a:outerShdw>
                </a:effectLst>
                <a:latin typeface="Aptos" panose="020B0004020202020204" pitchFamily="34" charset="0"/>
              </a:rPr>
              <a:t>Region of North Black Forest, Germany</a:t>
            </a:r>
            <a:r>
              <a:rPr lang="el-GR" b="1" dirty="0">
                <a:effectLst>
                  <a:outerShdw blurRad="38100" dist="38100" dir="2700000" algn="tl">
                    <a:srgbClr val="000000">
                      <a:alpha val="43137"/>
                    </a:srgbClr>
                  </a:outerShdw>
                </a:effectLst>
                <a:latin typeface="Aptos" panose="020B0004020202020204" pitchFamily="34" charset="0"/>
              </a:rPr>
              <a:t> </a:t>
            </a:r>
            <a:r>
              <a:rPr lang="el-GR" dirty="0"/>
              <a:t>| </a:t>
            </a:r>
            <a:r>
              <a:rPr lang="en-GB" b="1" dirty="0">
                <a:latin typeface="Aptos" panose="020B0004020202020204" pitchFamily="34" charset="0"/>
              </a:rPr>
              <a:t>Conventional Plastics and Bioplastics Recycling CSS in </a:t>
            </a:r>
            <a:r>
              <a:rPr lang="en-GB" b="1" dirty="0" err="1">
                <a:latin typeface="Aptos" panose="020B0004020202020204" pitchFamily="34" charset="0"/>
              </a:rPr>
              <a:t>Nordschwarzwald</a:t>
            </a:r>
            <a:r>
              <a:rPr lang="en-GB" b="1" dirty="0">
                <a:latin typeface="Aptos" panose="020B0004020202020204" pitchFamily="34" charset="0"/>
              </a:rPr>
              <a:t>, Germany</a:t>
            </a:r>
          </a:p>
          <a:p>
            <a:endParaRPr lang="en-GB" b="1" dirty="0">
              <a:effectLst>
                <a:outerShdw blurRad="38100" dist="38100" dir="2700000" algn="tl">
                  <a:srgbClr val="000000">
                    <a:alpha val="43137"/>
                  </a:srgbClr>
                </a:outerShdw>
              </a:effectLst>
              <a:latin typeface="Aptos" panose="020B0004020202020204" pitchFamily="34" charset="0"/>
            </a:endParaRPr>
          </a:p>
        </p:txBody>
      </p:sp>
      <p:sp>
        <p:nvSpPr>
          <p:cNvPr id="12" name="TextBox 11">
            <a:extLst>
              <a:ext uri="{FF2B5EF4-FFF2-40B4-BE49-F238E27FC236}">
                <a16:creationId xmlns:a16="http://schemas.microsoft.com/office/drawing/2014/main" id="{92F8611D-88F5-4F8A-FCAF-FBF0D40EA1B4}"/>
              </a:ext>
            </a:extLst>
          </p:cNvPr>
          <p:cNvSpPr txBox="1"/>
          <p:nvPr/>
        </p:nvSpPr>
        <p:spPr>
          <a:xfrm>
            <a:off x="135339" y="4590896"/>
            <a:ext cx="8802755" cy="646331"/>
          </a:xfrm>
          <a:prstGeom prst="rect">
            <a:avLst/>
          </a:prstGeom>
          <a:noFill/>
          <a:effectLst>
            <a:softEdge rad="63500"/>
          </a:effectLst>
        </p:spPr>
        <p:txBody>
          <a:bodyPr wrap="square" rtlCol="0">
            <a:spAutoFit/>
          </a:bodyPr>
          <a:lstStyle>
            <a:defPPr>
              <a:defRPr lang="en-US"/>
            </a:defPPr>
            <a:lvl1pPr>
              <a:defRPr sz="1400" b="1">
                <a:effectLst>
                  <a:outerShdw blurRad="38100" dist="38100" dir="2700000" algn="tl">
                    <a:srgbClr val="000000">
                      <a:alpha val="43137"/>
                    </a:srgbClr>
                  </a:outerShdw>
                </a:effectLst>
                <a:latin typeface="Aptos" panose="020B0004020202020204" pitchFamily="34" charset="0"/>
              </a:defRPr>
            </a:lvl1pPr>
          </a:lstStyle>
          <a:p>
            <a:r>
              <a:rPr lang="en-US" sz="1800" dirty="0"/>
              <a:t>Region of Lisbon, Portugal</a:t>
            </a:r>
            <a:r>
              <a:rPr lang="el-GR" sz="1800" dirty="0"/>
              <a:t> </a:t>
            </a:r>
            <a:r>
              <a:rPr lang="el-GR" sz="1800" b="0" dirty="0"/>
              <a:t>| </a:t>
            </a:r>
            <a:r>
              <a:rPr lang="en-GB" sz="1800" dirty="0">
                <a:effectLst/>
              </a:rPr>
              <a:t>Public Transport Vehicles Recycling and Valorisation CSS in Lisbon, Portugal</a:t>
            </a:r>
            <a:r>
              <a:rPr lang="el-GR" sz="1800" b="0" dirty="0"/>
              <a:t> </a:t>
            </a:r>
            <a:r>
              <a:rPr lang="el-GR" sz="1800" dirty="0"/>
              <a:t> </a:t>
            </a:r>
            <a:endParaRPr lang="en-GB" sz="1800" dirty="0"/>
          </a:p>
        </p:txBody>
      </p:sp>
      <p:pic>
        <p:nvPicPr>
          <p:cNvPr id="7" name="Picture 6" descr="A close-up of a plant&#10;&#10;Description automatically generated">
            <a:extLst>
              <a:ext uri="{FF2B5EF4-FFF2-40B4-BE49-F238E27FC236}">
                <a16:creationId xmlns:a16="http://schemas.microsoft.com/office/drawing/2014/main" id="{57F687CC-7F7B-E468-7BAC-94DDFF585D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0260" y="1026160"/>
            <a:ext cx="1483660" cy="1483660"/>
          </a:xfrm>
          <a:prstGeom prst="ellipse">
            <a:avLst/>
          </a:prstGeom>
          <a:ln>
            <a:noFill/>
          </a:ln>
          <a:effectLst>
            <a:softEdge rad="112500"/>
          </a:effectLst>
        </p:spPr>
      </p:pic>
      <p:pic>
        <p:nvPicPr>
          <p:cNvPr id="17" name="Picture 16">
            <a:extLst>
              <a:ext uri="{FF2B5EF4-FFF2-40B4-BE49-F238E27FC236}">
                <a16:creationId xmlns:a16="http://schemas.microsoft.com/office/drawing/2014/main" id="{47A53E52-FF78-2B13-E305-44F99DA0F353}"/>
              </a:ext>
            </a:extLst>
          </p:cNvPr>
          <p:cNvPicPr>
            <a:picLocks noChangeAspect="1"/>
          </p:cNvPicPr>
          <p:nvPr/>
        </p:nvPicPr>
        <p:blipFill>
          <a:blip r:embed="rId5"/>
          <a:stretch>
            <a:fillRect/>
          </a:stretch>
        </p:blipFill>
        <p:spPr>
          <a:xfrm>
            <a:off x="10136719" y="6139068"/>
            <a:ext cx="1930651" cy="649307"/>
          </a:xfrm>
          <a:prstGeom prst="rect">
            <a:avLst/>
          </a:prstGeom>
        </p:spPr>
      </p:pic>
      <p:sp>
        <p:nvSpPr>
          <p:cNvPr id="4" name="Footer Placeholder 3">
            <a:extLst>
              <a:ext uri="{FF2B5EF4-FFF2-40B4-BE49-F238E27FC236}">
                <a16:creationId xmlns:a16="http://schemas.microsoft.com/office/drawing/2014/main" id="{B5845BC7-6FB8-85CC-2343-62D77BC0226D}"/>
              </a:ext>
            </a:extLst>
          </p:cNvPr>
          <p:cNvSpPr>
            <a:spLocks noGrp="1"/>
          </p:cNvSpPr>
          <p:nvPr>
            <p:ph type="ftr" sz="quarter" idx="11"/>
          </p:nvPr>
        </p:nvSpPr>
        <p:spPr>
          <a:xfrm>
            <a:off x="2538227" y="6492875"/>
            <a:ext cx="6789419" cy="365125"/>
          </a:xfrm>
        </p:spPr>
        <p:txBody>
          <a:bodyPr/>
          <a:lstStyle/>
          <a:p>
            <a:r>
              <a:rPr lang="en-US" b="1" dirty="0"/>
              <a:t>ECOMONDO 2025 – November 4-7, Rimini, Italy</a:t>
            </a:r>
          </a:p>
        </p:txBody>
      </p:sp>
      <p:sp>
        <p:nvSpPr>
          <p:cNvPr id="18" name="TextBox 17">
            <a:extLst>
              <a:ext uri="{FF2B5EF4-FFF2-40B4-BE49-F238E27FC236}">
                <a16:creationId xmlns:a16="http://schemas.microsoft.com/office/drawing/2014/main" id="{24952A93-969B-EF33-64C3-7246DB71E568}"/>
              </a:ext>
            </a:extLst>
          </p:cNvPr>
          <p:cNvSpPr txBox="1"/>
          <p:nvPr/>
        </p:nvSpPr>
        <p:spPr>
          <a:xfrm>
            <a:off x="135338" y="5364982"/>
            <a:ext cx="11716349" cy="369332"/>
          </a:xfrm>
          <a:prstGeom prst="rect">
            <a:avLst/>
          </a:prstGeom>
          <a:noFill/>
          <a:effectLst>
            <a:softEdge rad="63500"/>
          </a:effectLst>
        </p:spPr>
        <p:txBody>
          <a:bodyPr wrap="square" rtlCol="0">
            <a:spAutoFit/>
          </a:bodyPr>
          <a:lstStyle>
            <a:defPPr>
              <a:defRPr lang="en-US"/>
            </a:defPPr>
            <a:lvl1pPr>
              <a:defRPr sz="1400" b="1">
                <a:effectLst>
                  <a:outerShdw blurRad="38100" dist="38100" dir="2700000" algn="tl">
                    <a:srgbClr val="000000">
                      <a:alpha val="43137"/>
                    </a:srgbClr>
                  </a:outerShdw>
                </a:effectLst>
                <a:latin typeface="Aptos" panose="020B0004020202020204" pitchFamily="34" charset="0"/>
              </a:defRPr>
            </a:lvl1pPr>
          </a:lstStyle>
          <a:p>
            <a:r>
              <a:rPr lang="en-GB" sz="1800" dirty="0"/>
              <a:t>Interregional, EU </a:t>
            </a:r>
            <a:r>
              <a:rPr lang="el-GR" sz="1800" b="0" dirty="0"/>
              <a:t>| </a:t>
            </a:r>
            <a:r>
              <a:rPr lang="en-GB" sz="1800" dirty="0">
                <a:effectLst/>
              </a:rPr>
              <a:t>Multi-Regional, Multinational CSS</a:t>
            </a:r>
            <a:endParaRPr lang="en-GB" sz="1800" dirty="0"/>
          </a:p>
        </p:txBody>
      </p:sp>
      <p:pic>
        <p:nvPicPr>
          <p:cNvPr id="19" name="Picture 18" descr="A yellow and green bus on the street&#10;&#10;Description automatically generated">
            <a:extLst>
              <a:ext uri="{FF2B5EF4-FFF2-40B4-BE49-F238E27FC236}">
                <a16:creationId xmlns:a16="http://schemas.microsoft.com/office/drawing/2014/main" id="{FD71F681-7D21-4454-2FCD-CBCFE51FBCA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b="3998"/>
          <a:stretch/>
        </p:blipFill>
        <p:spPr bwMode="auto">
          <a:xfrm>
            <a:off x="9835163" y="4590896"/>
            <a:ext cx="1850231" cy="1270131"/>
          </a:xfrm>
          <a:prstGeom prst="ellipse">
            <a:avLst/>
          </a:prstGeom>
          <a:ln>
            <a:noFill/>
          </a:ln>
          <a:effectLst>
            <a:softEdge rad="112500"/>
          </a:effectLst>
        </p:spPr>
      </p:pic>
      <p:pic>
        <p:nvPicPr>
          <p:cNvPr id="23" name="Picture 22">
            <a:extLst>
              <a:ext uri="{FF2B5EF4-FFF2-40B4-BE49-F238E27FC236}">
                <a16:creationId xmlns:a16="http://schemas.microsoft.com/office/drawing/2014/main" id="{94C94713-AC4D-8A09-484E-95EEEE33444D}"/>
              </a:ext>
            </a:extLst>
          </p:cNvPr>
          <p:cNvPicPr>
            <a:picLocks noChangeAspect="1"/>
          </p:cNvPicPr>
          <p:nvPr/>
        </p:nvPicPr>
        <p:blipFill>
          <a:blip r:embed="rId7"/>
          <a:stretch>
            <a:fillRect/>
          </a:stretch>
        </p:blipFill>
        <p:spPr>
          <a:xfrm>
            <a:off x="8544412" y="3187973"/>
            <a:ext cx="1666945" cy="1591770"/>
          </a:xfrm>
          <a:prstGeom prst="ellipse">
            <a:avLst/>
          </a:prstGeom>
          <a:ln>
            <a:noFill/>
          </a:ln>
          <a:effectLst>
            <a:softEdge rad="112500"/>
          </a:effectLst>
        </p:spPr>
      </p:pic>
      <p:pic>
        <p:nvPicPr>
          <p:cNvPr id="24" name="Picture 23">
            <a:extLst>
              <a:ext uri="{FF2B5EF4-FFF2-40B4-BE49-F238E27FC236}">
                <a16:creationId xmlns:a16="http://schemas.microsoft.com/office/drawing/2014/main" id="{A7665A44-8E40-0A69-EF8C-B3755669B2E3}"/>
              </a:ext>
            </a:extLst>
          </p:cNvPr>
          <p:cNvPicPr>
            <a:picLocks noChangeAspect="1"/>
          </p:cNvPicPr>
          <p:nvPr/>
        </p:nvPicPr>
        <p:blipFill>
          <a:blip r:embed="rId8"/>
          <a:stretch>
            <a:fillRect/>
          </a:stretch>
        </p:blipFill>
        <p:spPr>
          <a:xfrm>
            <a:off x="7862808" y="5116627"/>
            <a:ext cx="1666945" cy="1488800"/>
          </a:xfrm>
          <a:prstGeom prst="ellipse">
            <a:avLst/>
          </a:prstGeom>
          <a:ln>
            <a:noFill/>
          </a:ln>
          <a:effectLst>
            <a:softEdge rad="112500"/>
          </a:effectLst>
        </p:spPr>
      </p:pic>
    </p:spTree>
    <p:extLst>
      <p:ext uri="{BB962C8B-B14F-4D97-AF65-F5344CB8AC3E}">
        <p14:creationId xmlns:p14="http://schemas.microsoft.com/office/powerpoint/2010/main" val="3455812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EC92B-BC16-E459-350A-44129D45CD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6C0764-D609-7CBD-64B5-DDFA6518402D}"/>
              </a:ext>
            </a:extLst>
          </p:cNvPr>
          <p:cNvSpPr>
            <a:spLocks noGrp="1"/>
          </p:cNvSpPr>
          <p:nvPr>
            <p:ph type="title"/>
          </p:nvPr>
        </p:nvSpPr>
        <p:spPr>
          <a:xfrm>
            <a:off x="170756" y="329080"/>
            <a:ext cx="9302428" cy="771344"/>
          </a:xfrm>
        </p:spPr>
        <p:txBody>
          <a:bodyPr>
            <a:noAutofit/>
          </a:bodyPr>
          <a:lstStyle/>
          <a:p>
            <a:r>
              <a:rPr lang="en-US" sz="3600" dirty="0" err="1"/>
              <a:t>Realising</a:t>
            </a:r>
            <a:r>
              <a:rPr lang="en-US" sz="3600" dirty="0"/>
              <a:t> the impact on Water Resilience Strategy through the Marche Region Blueprint </a:t>
            </a:r>
          </a:p>
        </p:txBody>
      </p:sp>
      <p:pic>
        <p:nvPicPr>
          <p:cNvPr id="9" name="Picture 8">
            <a:extLst>
              <a:ext uri="{FF2B5EF4-FFF2-40B4-BE49-F238E27FC236}">
                <a16:creationId xmlns:a16="http://schemas.microsoft.com/office/drawing/2014/main" id="{09EB0E46-9696-D352-6D53-5FFA8A70EA0A}"/>
              </a:ext>
            </a:extLst>
          </p:cNvPr>
          <p:cNvPicPr>
            <a:picLocks noChangeAspect="1"/>
          </p:cNvPicPr>
          <p:nvPr/>
        </p:nvPicPr>
        <p:blipFill>
          <a:blip r:embed="rId3"/>
          <a:stretch>
            <a:fillRect/>
          </a:stretch>
        </p:blipFill>
        <p:spPr>
          <a:xfrm>
            <a:off x="9748019" y="6041513"/>
            <a:ext cx="2293517" cy="771344"/>
          </a:xfrm>
          <a:prstGeom prst="rect">
            <a:avLst/>
          </a:prstGeom>
        </p:spPr>
      </p:pic>
      <p:sp>
        <p:nvSpPr>
          <p:cNvPr id="3" name="Footer Placeholder 3">
            <a:extLst>
              <a:ext uri="{FF2B5EF4-FFF2-40B4-BE49-F238E27FC236}">
                <a16:creationId xmlns:a16="http://schemas.microsoft.com/office/drawing/2014/main" id="{2FC381AE-A08F-B516-E67F-326F3B8193EF}"/>
              </a:ext>
            </a:extLst>
          </p:cNvPr>
          <p:cNvSpPr>
            <a:spLocks noGrp="1"/>
          </p:cNvSpPr>
          <p:nvPr>
            <p:ph type="ftr" sz="quarter" idx="11"/>
          </p:nvPr>
        </p:nvSpPr>
        <p:spPr>
          <a:xfrm>
            <a:off x="2538227" y="6492875"/>
            <a:ext cx="6789419" cy="365125"/>
          </a:xfrm>
        </p:spPr>
        <p:txBody>
          <a:bodyPr/>
          <a:lstStyle/>
          <a:p>
            <a:r>
              <a:rPr lang="en-US" b="1" dirty="0"/>
              <a:t>ECOMONDO 2025 – November 4-7, Rimini, Italy</a:t>
            </a:r>
          </a:p>
        </p:txBody>
      </p:sp>
      <p:sp>
        <p:nvSpPr>
          <p:cNvPr id="6" name="TextBox 5">
            <a:extLst>
              <a:ext uri="{FF2B5EF4-FFF2-40B4-BE49-F238E27FC236}">
                <a16:creationId xmlns:a16="http://schemas.microsoft.com/office/drawing/2014/main" id="{9E56A5E6-39B1-D195-066A-955D018F4816}"/>
              </a:ext>
            </a:extLst>
          </p:cNvPr>
          <p:cNvSpPr txBox="1"/>
          <p:nvPr/>
        </p:nvSpPr>
        <p:spPr>
          <a:xfrm>
            <a:off x="285544" y="1654026"/>
            <a:ext cx="6789419" cy="1938992"/>
          </a:xfrm>
          <a:prstGeom prst="rect">
            <a:avLst/>
          </a:prstGeom>
          <a:noFill/>
        </p:spPr>
        <p:txBody>
          <a:bodyPr wrap="square" rtlCol="0">
            <a:spAutoFit/>
          </a:bodyPr>
          <a:lstStyle/>
          <a:p>
            <a:r>
              <a:rPr lang="en-GB" sz="2000" b="1" dirty="0"/>
              <a:t>Addressing the regional challenges: </a:t>
            </a:r>
          </a:p>
          <a:p>
            <a:pPr marL="342900" indent="-342900">
              <a:buFont typeface="Wingdings" panose="05000000000000000000" pitchFamily="2" charset="2"/>
              <a:buChar char="Ø"/>
            </a:pPr>
            <a:r>
              <a:rPr lang="en-GB" sz="2000" dirty="0">
                <a:latin typeface="Aptos" panose="020B0004020202020204" pitchFamily="34" charset="0"/>
              </a:rPr>
              <a:t>Significant water stress especially during summer in San Benedetto del </a:t>
            </a:r>
            <a:r>
              <a:rPr lang="en-GB" sz="2000" dirty="0" err="1">
                <a:latin typeface="Aptos" panose="020B0004020202020204" pitchFamily="34" charset="0"/>
              </a:rPr>
              <a:t>Tronto</a:t>
            </a:r>
            <a:r>
              <a:rPr lang="en-GB" sz="2000" dirty="0">
                <a:latin typeface="Aptos" panose="020B0004020202020204" pitchFamily="34" charset="0"/>
              </a:rPr>
              <a:t> peri-urban area</a:t>
            </a:r>
          </a:p>
          <a:p>
            <a:pPr marL="342900" indent="-342900">
              <a:buFont typeface="Wingdings" panose="05000000000000000000" pitchFamily="2" charset="2"/>
              <a:buChar char="Ø"/>
            </a:pPr>
            <a:r>
              <a:rPr lang="en-GB" sz="2000" dirty="0">
                <a:latin typeface="Aptos" panose="020B0004020202020204" pitchFamily="34" charset="0"/>
              </a:rPr>
              <a:t>Fragile ecosystem – </a:t>
            </a:r>
            <a:r>
              <a:rPr lang="en-GB" sz="2000" dirty="0" err="1">
                <a:latin typeface="Aptos" panose="020B0004020202020204" pitchFamily="34" charset="0"/>
              </a:rPr>
              <a:t>Sentina</a:t>
            </a:r>
            <a:r>
              <a:rPr lang="en-GB" sz="2000" dirty="0">
                <a:latin typeface="Aptos" panose="020B0004020202020204" pitchFamily="34" charset="0"/>
              </a:rPr>
              <a:t> Natural Reserve – that is threaten from water scarcity </a:t>
            </a:r>
          </a:p>
          <a:p>
            <a:pPr marL="342900" indent="-342900">
              <a:buFont typeface="Wingdings" panose="05000000000000000000" pitchFamily="2" charset="2"/>
              <a:buChar char="Ø"/>
            </a:pPr>
            <a:r>
              <a:rPr lang="en-GB" sz="2000" dirty="0">
                <a:latin typeface="Aptos" panose="020B0004020202020204" pitchFamily="34" charset="0"/>
              </a:rPr>
              <a:t>Viability of local agricultural economy</a:t>
            </a:r>
          </a:p>
        </p:txBody>
      </p:sp>
      <p:sp>
        <p:nvSpPr>
          <p:cNvPr id="12" name="TextBox 11">
            <a:extLst>
              <a:ext uri="{FF2B5EF4-FFF2-40B4-BE49-F238E27FC236}">
                <a16:creationId xmlns:a16="http://schemas.microsoft.com/office/drawing/2014/main" id="{C83F7B19-96D3-E41B-7144-C3DDC7480815}"/>
              </a:ext>
            </a:extLst>
          </p:cNvPr>
          <p:cNvSpPr txBox="1"/>
          <p:nvPr/>
        </p:nvSpPr>
        <p:spPr>
          <a:xfrm>
            <a:off x="1464564" y="3522784"/>
            <a:ext cx="4631436" cy="1145143"/>
          </a:xfrm>
          <a:prstGeom prst="horizontalScroll">
            <a:avLst/>
          </a:prstGeom>
          <a:solidFill>
            <a:schemeClr val="accent2">
              <a:lumMod val="20000"/>
              <a:lumOff val="80000"/>
            </a:schemeClr>
          </a:solidFill>
          <a:ln>
            <a:solidFill>
              <a:schemeClr val="accent2">
                <a:lumMod val="75000"/>
              </a:schemeClr>
            </a:solidFill>
          </a:ln>
        </p:spPr>
        <p:txBody>
          <a:bodyPr wrap="square">
            <a:spAutoFit/>
          </a:bodyPr>
          <a:lstStyle/>
          <a:p>
            <a:r>
              <a:rPr lang="en-GB" sz="2500" dirty="0">
                <a:latin typeface="Aptos" panose="020B0004020202020204" pitchFamily="34" charset="0"/>
              </a:rPr>
              <a:t>Currently no wastewater reuse performed in Marche Region </a:t>
            </a:r>
          </a:p>
        </p:txBody>
      </p:sp>
      <p:pic>
        <p:nvPicPr>
          <p:cNvPr id="14" name="Picture 13">
            <a:extLst>
              <a:ext uri="{FF2B5EF4-FFF2-40B4-BE49-F238E27FC236}">
                <a16:creationId xmlns:a16="http://schemas.microsoft.com/office/drawing/2014/main" id="{E308853D-C1D5-7CF4-0641-92CF88A3AC15}"/>
              </a:ext>
            </a:extLst>
          </p:cNvPr>
          <p:cNvPicPr>
            <a:picLocks noChangeAspect="1"/>
          </p:cNvPicPr>
          <p:nvPr/>
        </p:nvPicPr>
        <p:blipFill>
          <a:blip r:embed="rId4"/>
          <a:stretch>
            <a:fillRect/>
          </a:stretch>
        </p:blipFill>
        <p:spPr>
          <a:xfrm>
            <a:off x="8220455" y="1811548"/>
            <a:ext cx="3481475" cy="1533739"/>
          </a:xfrm>
          <a:prstGeom prst="rect">
            <a:avLst/>
          </a:prstGeom>
        </p:spPr>
      </p:pic>
      <p:pic>
        <p:nvPicPr>
          <p:cNvPr id="16" name="Picture 15">
            <a:extLst>
              <a:ext uri="{FF2B5EF4-FFF2-40B4-BE49-F238E27FC236}">
                <a16:creationId xmlns:a16="http://schemas.microsoft.com/office/drawing/2014/main" id="{A125856A-457F-A30C-C433-CAEED8F0C506}"/>
              </a:ext>
            </a:extLst>
          </p:cNvPr>
          <p:cNvPicPr>
            <a:picLocks noChangeAspect="1"/>
          </p:cNvPicPr>
          <p:nvPr/>
        </p:nvPicPr>
        <p:blipFill>
          <a:blip r:embed="rId5"/>
          <a:srcRect r="2830"/>
          <a:stretch>
            <a:fillRect/>
          </a:stretch>
        </p:blipFill>
        <p:spPr>
          <a:xfrm>
            <a:off x="9055584" y="3512714"/>
            <a:ext cx="2985952" cy="2073602"/>
          </a:xfrm>
          <a:prstGeom prst="rect">
            <a:avLst/>
          </a:prstGeom>
        </p:spPr>
      </p:pic>
      <p:sp>
        <p:nvSpPr>
          <p:cNvPr id="17" name="TextBox 16">
            <a:extLst>
              <a:ext uri="{FF2B5EF4-FFF2-40B4-BE49-F238E27FC236}">
                <a16:creationId xmlns:a16="http://schemas.microsoft.com/office/drawing/2014/main" id="{F3B43B50-6C9D-4327-5828-B3589DD4707B}"/>
              </a:ext>
            </a:extLst>
          </p:cNvPr>
          <p:cNvSpPr txBox="1"/>
          <p:nvPr/>
        </p:nvSpPr>
        <p:spPr>
          <a:xfrm>
            <a:off x="492808" y="4770708"/>
            <a:ext cx="7937960" cy="1631216"/>
          </a:xfrm>
          <a:prstGeom prst="rect">
            <a:avLst/>
          </a:prstGeom>
          <a:noFill/>
        </p:spPr>
        <p:txBody>
          <a:bodyPr wrap="square" rtlCol="0">
            <a:spAutoFit/>
          </a:bodyPr>
          <a:lstStyle/>
          <a:p>
            <a:r>
              <a:rPr lang="en-GB" sz="2000" dirty="0" err="1">
                <a:latin typeface="Aptos" panose="020B0004020202020204" pitchFamily="34" charset="0"/>
              </a:rPr>
              <a:t>CSSBoost</a:t>
            </a:r>
            <a:r>
              <a:rPr lang="en-GB" sz="2000" dirty="0">
                <a:latin typeface="Aptos" panose="020B0004020202020204" pitchFamily="34" charset="0"/>
              </a:rPr>
              <a:t> water-resilience intervention is an integrated CSS composed by two interconnected value chains: </a:t>
            </a:r>
          </a:p>
          <a:p>
            <a:r>
              <a:rPr lang="en-GB" sz="2000" b="1" dirty="0">
                <a:latin typeface="Aptos" panose="020B0004020202020204" pitchFamily="34" charset="0"/>
              </a:rPr>
              <a:t>Value Chain 1- </a:t>
            </a:r>
            <a:r>
              <a:rPr lang="en-GB" sz="2000" dirty="0">
                <a:latin typeface="Aptos" panose="020B0004020202020204" pitchFamily="34" charset="0"/>
              </a:rPr>
              <a:t>Water Reuse for Ecosystem and Agricultural Resilience</a:t>
            </a:r>
          </a:p>
          <a:p>
            <a:r>
              <a:rPr lang="en-GB" sz="2000" b="1" dirty="0">
                <a:latin typeface="Aptos" panose="020B0004020202020204" pitchFamily="34" charset="0"/>
              </a:rPr>
              <a:t>Value Chain 2 </a:t>
            </a:r>
            <a:r>
              <a:rPr lang="en-GB" sz="2000" dirty="0">
                <a:latin typeface="Aptos" panose="020B0004020202020204" pitchFamily="34" charset="0"/>
              </a:rPr>
              <a:t>- Nutrient Recovery for a Circular Bioeconomy</a:t>
            </a:r>
          </a:p>
          <a:p>
            <a:endParaRPr lang="en-GB" sz="2000" dirty="0">
              <a:latin typeface="Aptos" panose="020B0004020202020204" pitchFamily="34" charset="0"/>
            </a:endParaRPr>
          </a:p>
        </p:txBody>
      </p:sp>
    </p:spTree>
    <p:extLst>
      <p:ext uri="{BB962C8B-B14F-4D97-AF65-F5344CB8AC3E}">
        <p14:creationId xmlns:p14="http://schemas.microsoft.com/office/powerpoint/2010/main" val="1729421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E0374-4510-8222-BC88-13BD810B65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99D6FB-1E93-EC7B-BCF4-1A9F3B6E3B57}"/>
              </a:ext>
            </a:extLst>
          </p:cNvPr>
          <p:cNvSpPr>
            <a:spLocks noGrp="1"/>
          </p:cNvSpPr>
          <p:nvPr>
            <p:ph type="title"/>
          </p:nvPr>
        </p:nvSpPr>
        <p:spPr>
          <a:xfrm>
            <a:off x="170756" y="329080"/>
            <a:ext cx="9302428" cy="771344"/>
          </a:xfrm>
        </p:spPr>
        <p:txBody>
          <a:bodyPr>
            <a:noAutofit/>
          </a:bodyPr>
          <a:lstStyle/>
          <a:p>
            <a:r>
              <a:rPr lang="en-US" sz="3600" dirty="0" err="1"/>
              <a:t>Realising</a:t>
            </a:r>
            <a:r>
              <a:rPr lang="en-US" sz="3600" dirty="0"/>
              <a:t> the impact on Water Resilience Strategy through the Marche Region Blueprint </a:t>
            </a:r>
          </a:p>
        </p:txBody>
      </p:sp>
      <p:pic>
        <p:nvPicPr>
          <p:cNvPr id="9" name="Picture 8">
            <a:extLst>
              <a:ext uri="{FF2B5EF4-FFF2-40B4-BE49-F238E27FC236}">
                <a16:creationId xmlns:a16="http://schemas.microsoft.com/office/drawing/2014/main" id="{F3CFB0ED-394E-0A3F-C839-239ABDAD9A3F}"/>
              </a:ext>
            </a:extLst>
          </p:cNvPr>
          <p:cNvPicPr>
            <a:picLocks noChangeAspect="1"/>
          </p:cNvPicPr>
          <p:nvPr/>
        </p:nvPicPr>
        <p:blipFill>
          <a:blip r:embed="rId3"/>
          <a:stretch>
            <a:fillRect/>
          </a:stretch>
        </p:blipFill>
        <p:spPr>
          <a:xfrm>
            <a:off x="10583171" y="6316927"/>
            <a:ext cx="1608829" cy="541073"/>
          </a:xfrm>
          <a:prstGeom prst="rect">
            <a:avLst/>
          </a:prstGeom>
        </p:spPr>
      </p:pic>
      <p:sp>
        <p:nvSpPr>
          <p:cNvPr id="3" name="Footer Placeholder 3">
            <a:extLst>
              <a:ext uri="{FF2B5EF4-FFF2-40B4-BE49-F238E27FC236}">
                <a16:creationId xmlns:a16="http://schemas.microsoft.com/office/drawing/2014/main" id="{1517CAE8-7923-91AD-6A02-68E89570688F}"/>
              </a:ext>
            </a:extLst>
          </p:cNvPr>
          <p:cNvSpPr>
            <a:spLocks noGrp="1"/>
          </p:cNvSpPr>
          <p:nvPr>
            <p:ph type="ftr" sz="quarter" idx="11"/>
          </p:nvPr>
        </p:nvSpPr>
        <p:spPr>
          <a:xfrm>
            <a:off x="2538227" y="6492875"/>
            <a:ext cx="6789419" cy="365125"/>
          </a:xfrm>
        </p:spPr>
        <p:txBody>
          <a:bodyPr/>
          <a:lstStyle/>
          <a:p>
            <a:r>
              <a:rPr lang="en-US" b="1" dirty="0"/>
              <a:t>ECOMONDO 2025 – November 4-7, Rimini, Italy</a:t>
            </a:r>
          </a:p>
        </p:txBody>
      </p:sp>
      <p:graphicFrame>
        <p:nvGraphicFramePr>
          <p:cNvPr id="4" name="Table 3">
            <a:extLst>
              <a:ext uri="{FF2B5EF4-FFF2-40B4-BE49-F238E27FC236}">
                <a16:creationId xmlns:a16="http://schemas.microsoft.com/office/drawing/2014/main" id="{336D8F7F-A00D-6020-EB84-72FA56CA591E}"/>
              </a:ext>
            </a:extLst>
          </p:cNvPr>
          <p:cNvGraphicFramePr>
            <a:graphicFrameLocks noGrp="1"/>
          </p:cNvGraphicFramePr>
          <p:nvPr>
            <p:extLst>
              <p:ext uri="{D42A27DB-BD31-4B8C-83A1-F6EECF244321}">
                <p14:modId xmlns:p14="http://schemas.microsoft.com/office/powerpoint/2010/main" val="903007459"/>
              </p:ext>
            </p:extLst>
          </p:nvPr>
        </p:nvGraphicFramePr>
        <p:xfrm>
          <a:off x="239064" y="1397985"/>
          <a:ext cx="11713872" cy="5029200"/>
        </p:xfrm>
        <a:graphic>
          <a:graphicData uri="http://schemas.openxmlformats.org/drawingml/2006/table">
            <a:tbl>
              <a:tblPr firstRow="1" bandRow="1">
                <a:tableStyleId>{C083E6E3-FA7D-4D7B-A595-EF9225AFEA82}</a:tableStyleId>
              </a:tblPr>
              <a:tblGrid>
                <a:gridCol w="3293360">
                  <a:extLst>
                    <a:ext uri="{9D8B030D-6E8A-4147-A177-3AD203B41FA5}">
                      <a16:colId xmlns:a16="http://schemas.microsoft.com/office/drawing/2014/main" val="786966209"/>
                    </a:ext>
                  </a:extLst>
                </a:gridCol>
                <a:gridCol w="4645152">
                  <a:extLst>
                    <a:ext uri="{9D8B030D-6E8A-4147-A177-3AD203B41FA5}">
                      <a16:colId xmlns:a16="http://schemas.microsoft.com/office/drawing/2014/main" val="1346908230"/>
                    </a:ext>
                  </a:extLst>
                </a:gridCol>
                <a:gridCol w="3775360">
                  <a:extLst>
                    <a:ext uri="{9D8B030D-6E8A-4147-A177-3AD203B41FA5}">
                      <a16:colId xmlns:a16="http://schemas.microsoft.com/office/drawing/2014/main" val="3088538299"/>
                    </a:ext>
                  </a:extLst>
                </a:gridCol>
              </a:tblGrid>
              <a:tr h="608775">
                <a:tc>
                  <a:txBody>
                    <a:bodyPr/>
                    <a:lstStyle/>
                    <a:p>
                      <a:pPr algn="ctr"/>
                      <a:r>
                        <a:rPr lang="en-GB" b="1" dirty="0" err="1">
                          <a:latin typeface="Aptos" panose="020B0004020202020204" pitchFamily="34" charset="0"/>
                        </a:rPr>
                        <a:t>CSSBoost</a:t>
                      </a:r>
                      <a:r>
                        <a:rPr lang="en-GB" b="1" dirty="0">
                          <a:latin typeface="Aptos" panose="020B0004020202020204" pitchFamily="34" charset="0"/>
                        </a:rPr>
                        <a:t> Marche Pilot Action/Technology</a:t>
                      </a:r>
                    </a:p>
                  </a:txBody>
                  <a:tcPr anchor="ctr"/>
                </a:tc>
                <a:tc>
                  <a:txBody>
                    <a:bodyPr/>
                    <a:lstStyle/>
                    <a:p>
                      <a:pPr algn="ctr" fontAlgn="t">
                        <a:lnSpc>
                          <a:spcPts val="1500"/>
                        </a:lnSpc>
                        <a:buNone/>
                      </a:pPr>
                      <a:r>
                        <a:rPr lang="en-GB" b="1" dirty="0">
                          <a:effectLst/>
                          <a:latin typeface="Aptos" panose="020B0004020202020204" pitchFamily="34" charset="0"/>
                        </a:rPr>
                        <a:t>Concrete Impact &amp; Added Value</a:t>
                      </a:r>
                    </a:p>
                  </a:txBody>
                  <a:tcPr marT="60960" marB="60960" anchor="ctr">
                    <a:lnR w="6350" cap="flat" cmpd="sng" algn="ctr">
                      <a:solidFill>
                        <a:schemeClr val="bg1">
                          <a:lumMod val="85000"/>
                        </a:schemeClr>
                      </a:solidFill>
                      <a:prstDash val="solid"/>
                      <a:round/>
                      <a:headEnd type="none" w="med" len="med"/>
                      <a:tailEnd type="none" w="med" len="med"/>
                    </a:lnR>
                  </a:tcPr>
                </a:tc>
                <a:tc>
                  <a:txBody>
                    <a:bodyPr/>
                    <a:lstStyle/>
                    <a:p>
                      <a:pPr algn="ctr" fontAlgn="t">
                        <a:lnSpc>
                          <a:spcPts val="1500"/>
                        </a:lnSpc>
                        <a:buNone/>
                      </a:pPr>
                      <a:r>
                        <a:rPr lang="en-GB" b="1" dirty="0">
                          <a:effectLst/>
                          <a:latin typeface="Aptos" panose="020B0004020202020204" pitchFamily="34" charset="0"/>
                        </a:rPr>
                        <a:t>EU Water Resilience Strategy Objective Supported</a:t>
                      </a:r>
                    </a:p>
                  </a:txBody>
                  <a:tcPr marT="60960" marB="6096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857107110"/>
                  </a:ext>
                </a:extLst>
              </a:tr>
              <a:tr h="1016879">
                <a:tc>
                  <a:txBody>
                    <a:bodyPr/>
                    <a:lstStyle/>
                    <a:p>
                      <a:r>
                        <a:rPr lang="en-GB" b="1" dirty="0">
                          <a:solidFill>
                            <a:schemeClr val="accent6">
                              <a:lumMod val="50000"/>
                            </a:schemeClr>
                          </a:solidFill>
                          <a:latin typeface="Aptos" panose="020B0004020202020204" pitchFamily="34" charset="0"/>
                        </a:rPr>
                        <a:t>NBS (Constructed Wetlands) for Wastewater Refinement</a:t>
                      </a:r>
                    </a:p>
                  </a:txBody>
                  <a:tcPr anchor="ctr"/>
                </a:tc>
                <a:tc>
                  <a:txBody>
                    <a:bodyPr/>
                    <a:lstStyle/>
                    <a:p>
                      <a:r>
                        <a:rPr lang="en-GB" sz="1800" kern="1200" dirty="0">
                          <a:solidFill>
                            <a:schemeClr val="tx1"/>
                          </a:solidFill>
                          <a:latin typeface="Aptos" panose="020B0004020202020204" pitchFamily="34" charset="0"/>
                          <a:ea typeface="+mn-ea"/>
                          <a:cs typeface="+mn-cs"/>
                        </a:rPr>
                        <a:t>A new, resilient water source, mitigating drought impact and providing water security for local agriculture. </a:t>
                      </a:r>
                    </a:p>
                  </a:txBody>
                  <a:tcPr anchor="ctr"/>
                </a:tc>
                <a:tc>
                  <a:txBody>
                    <a:bodyPr/>
                    <a:lstStyle/>
                    <a:p>
                      <a:r>
                        <a:rPr lang="en-GB" sz="1800" b="1" kern="1200" dirty="0">
                          <a:solidFill>
                            <a:schemeClr val="accent6">
                              <a:lumMod val="50000"/>
                            </a:schemeClr>
                          </a:solidFill>
                          <a:latin typeface="Aptos" panose="020B0004020202020204" pitchFamily="34" charset="0"/>
                          <a:ea typeface="+mn-ea"/>
                          <a:cs typeface="+mn-cs"/>
                        </a:rPr>
                        <a:t>Restoring and Protecting the Water Cycle</a:t>
                      </a:r>
                      <a:r>
                        <a:rPr lang="en-GB" sz="1800" kern="1200" dirty="0">
                          <a:solidFill>
                            <a:schemeClr val="tx1"/>
                          </a:solidFill>
                          <a:latin typeface="Aptos" panose="020B0004020202020204" pitchFamily="34" charset="0"/>
                          <a:ea typeface="+mn-ea"/>
                          <a:cs typeface="+mn-cs"/>
                        </a:rPr>
                        <a:t>. Promoting NBS as a primary tool for enhancing water retention and reducing risks. </a:t>
                      </a:r>
                    </a:p>
                  </a:txBody>
                  <a:tcPr anchor="ctr">
                    <a:lnT w="6350" cap="flat" cmpd="sng" algn="ctr">
                      <a:solidFill>
                        <a:schemeClr val="bg1">
                          <a:lumMod val="85000"/>
                        </a:schemeClr>
                      </a:solidFill>
                      <a:prstDash val="solid"/>
                      <a:round/>
                      <a:headEnd type="none" w="med" len="med"/>
                      <a:tailEnd type="none" w="med" len="med"/>
                    </a:lnT>
                  </a:tcPr>
                </a:tc>
                <a:extLst>
                  <a:ext uri="{0D108BD9-81ED-4DB2-BD59-A6C34878D82A}">
                    <a16:rowId xmlns:a16="http://schemas.microsoft.com/office/drawing/2014/main" val="829512990"/>
                  </a:ext>
                </a:extLst>
              </a:tr>
              <a:tr h="1456108">
                <a:tc>
                  <a:txBody>
                    <a:bodyPr/>
                    <a:lstStyle/>
                    <a:p>
                      <a:r>
                        <a:rPr lang="en-GB" b="1" dirty="0">
                          <a:solidFill>
                            <a:schemeClr val="accent6">
                              <a:lumMod val="50000"/>
                            </a:schemeClr>
                          </a:solidFill>
                          <a:latin typeface="Aptos" panose="020B0004020202020204" pitchFamily="34" charset="0"/>
                        </a:rPr>
                        <a:t>Nutrient Recovery from Sludge &amp; Organic Waste</a:t>
                      </a:r>
                    </a:p>
                  </a:txBody>
                  <a:tcPr anchor="ctr"/>
                </a:tc>
                <a:tc>
                  <a:txBody>
                    <a:bodyPr/>
                    <a:lstStyle/>
                    <a:p>
                      <a:r>
                        <a:rPr lang="en-GB" sz="1800" kern="1200" dirty="0">
                          <a:solidFill>
                            <a:schemeClr val="tx1"/>
                          </a:solidFill>
                          <a:latin typeface="Aptos" panose="020B0004020202020204" pitchFamily="34" charset="0"/>
                          <a:ea typeface="+mn-ea"/>
                          <a:cs typeface="+mn-cs"/>
                        </a:rPr>
                        <a:t>Transform waste into valuable bio-fertilisers, closing the nutrient loop. Reducing the need for synthetic fertilizers, preventing nutrient pollution of water bodies, lowering</a:t>
                      </a:r>
                      <a:r>
                        <a:rPr lang="en-GB" sz="1800" kern="1200" baseline="30000" dirty="0">
                          <a:solidFill>
                            <a:schemeClr val="tx1"/>
                          </a:solidFill>
                          <a:latin typeface="Aptos" panose="020B0004020202020204" pitchFamily="34" charset="0"/>
                          <a:ea typeface="+mn-ea"/>
                          <a:cs typeface="+mn-cs"/>
                        </a:rPr>
                        <a:t> </a:t>
                      </a:r>
                      <a:r>
                        <a:rPr lang="en-GB" sz="1800" kern="1200" dirty="0">
                          <a:solidFill>
                            <a:schemeClr val="tx1"/>
                          </a:solidFill>
                          <a:latin typeface="Aptos" panose="020B0004020202020204" pitchFamily="34" charset="0"/>
                          <a:ea typeface="+mn-ea"/>
                          <a:cs typeface="+mn-cs"/>
                        </a:rPr>
                        <a:t>agriculture carbon footprint, enhancing regional resource autonomy.</a:t>
                      </a:r>
                    </a:p>
                  </a:txBody>
                  <a:tcPr anchor="ctr"/>
                </a:tc>
                <a:tc>
                  <a:txBody>
                    <a:bodyPr/>
                    <a:lstStyle/>
                    <a:p>
                      <a:r>
                        <a:rPr lang="en-GB" sz="1800" b="1" kern="1200" dirty="0">
                          <a:solidFill>
                            <a:schemeClr val="accent6">
                              <a:lumMod val="50000"/>
                            </a:schemeClr>
                          </a:solidFill>
                          <a:latin typeface="Aptos" panose="020B0004020202020204" pitchFamily="34" charset="0"/>
                          <a:ea typeface="+mn-ea"/>
                          <a:cs typeface="+mn-cs"/>
                        </a:rPr>
                        <a:t>Building a Water-Smart Economy</a:t>
                      </a:r>
                      <a:r>
                        <a:rPr lang="en-GB" sz="1800" kern="1200" dirty="0">
                          <a:solidFill>
                            <a:schemeClr val="accent6">
                              <a:lumMod val="50000"/>
                            </a:schemeClr>
                          </a:solidFill>
                          <a:latin typeface="Aptos" panose="020B0004020202020204" pitchFamily="34" charset="0"/>
                          <a:ea typeface="+mn-ea"/>
                          <a:cs typeface="+mn-cs"/>
                        </a:rPr>
                        <a:t>. </a:t>
                      </a:r>
                      <a:r>
                        <a:rPr lang="en-GB" sz="1800" kern="1200" dirty="0">
                          <a:solidFill>
                            <a:schemeClr val="tx1"/>
                          </a:solidFill>
                          <a:latin typeface="Aptos" panose="020B0004020202020204" pitchFamily="34" charset="0"/>
                          <a:ea typeface="+mn-ea"/>
                          <a:cs typeface="+mn-cs"/>
                        </a:rPr>
                        <a:t>Closing resource loops, fostering a circular economy, and applying the "Water Efficiency First" principle across sectors. </a:t>
                      </a:r>
                    </a:p>
                  </a:txBody>
                  <a:tcPr anchor="ctr"/>
                </a:tc>
                <a:extLst>
                  <a:ext uri="{0D108BD9-81ED-4DB2-BD59-A6C34878D82A}">
                    <a16:rowId xmlns:a16="http://schemas.microsoft.com/office/drawing/2014/main" val="2027194228"/>
                  </a:ext>
                </a:extLst>
              </a:tr>
              <a:tr h="899488">
                <a:tc>
                  <a:txBody>
                    <a:bodyPr/>
                    <a:lstStyle/>
                    <a:p>
                      <a:r>
                        <a:rPr lang="en-GB" b="1" dirty="0">
                          <a:solidFill>
                            <a:schemeClr val="accent6">
                              <a:lumMod val="50000"/>
                            </a:schemeClr>
                          </a:solidFill>
                          <a:latin typeface="Aptos" panose="020B0004020202020204" pitchFamily="34" charset="0"/>
                        </a:rPr>
                        <a:t>Virtualisation (</a:t>
                      </a:r>
                      <a:r>
                        <a:rPr lang="en-GB" b="1">
                          <a:solidFill>
                            <a:schemeClr val="accent6">
                              <a:lumMod val="50000"/>
                            </a:schemeClr>
                          </a:solidFill>
                          <a:latin typeface="Aptos" panose="020B0004020202020204" pitchFamily="34" charset="0"/>
                        </a:rPr>
                        <a:t>Digital Twining)  </a:t>
                      </a:r>
                      <a:r>
                        <a:rPr lang="en-GB" b="1" dirty="0">
                          <a:solidFill>
                            <a:schemeClr val="accent6">
                              <a:lumMod val="50000"/>
                            </a:schemeClr>
                          </a:solidFill>
                          <a:latin typeface="Aptos" panose="020B0004020202020204" pitchFamily="34" charset="0"/>
                        </a:rPr>
                        <a:t>for System Monitoring &amp; Optimisation</a:t>
                      </a:r>
                    </a:p>
                  </a:txBody>
                  <a:tcPr anchor="ctr"/>
                </a:tc>
                <a:tc>
                  <a:txBody>
                    <a:bodyPr/>
                    <a:lstStyle/>
                    <a:p>
                      <a:r>
                        <a:rPr lang="en-GB" sz="1800" kern="1200" dirty="0">
                          <a:solidFill>
                            <a:schemeClr val="tx1"/>
                          </a:solidFill>
                          <a:latin typeface="Aptos" panose="020B0004020202020204" pitchFamily="34" charset="0"/>
                          <a:ea typeface="+mn-ea"/>
                          <a:cs typeface="+mn-cs"/>
                        </a:rPr>
                        <a:t>Data-driven platform for all stakeholders to manage water-nutrient nexus, predictive management to improve efficiency &amp; resilience the resource flows. Overcoming governance fragmentation. </a:t>
                      </a:r>
                    </a:p>
                  </a:txBody>
                  <a:tcPr anchor="ctr"/>
                </a:tc>
                <a:tc>
                  <a:txBody>
                    <a:bodyPr/>
                    <a:lstStyle/>
                    <a:p>
                      <a:r>
                        <a:rPr lang="en-GB" sz="1800" b="1" kern="1200" dirty="0">
                          <a:solidFill>
                            <a:schemeClr val="accent6">
                              <a:lumMod val="50000"/>
                            </a:schemeClr>
                          </a:solidFill>
                          <a:latin typeface="Aptos" panose="020B0004020202020204" pitchFamily="34" charset="0"/>
                          <a:ea typeface="+mn-ea"/>
                          <a:cs typeface="+mn-cs"/>
                        </a:rPr>
                        <a:t>Accelerating Digitalisation &amp; AI. </a:t>
                      </a:r>
                      <a:r>
                        <a:rPr lang="en-GB" sz="1800" kern="1200" dirty="0">
                          <a:solidFill>
                            <a:schemeClr val="tx1"/>
                          </a:solidFill>
                          <a:latin typeface="Aptos" panose="020B0004020202020204" pitchFamily="34" charset="0"/>
                          <a:ea typeface="+mn-ea"/>
                          <a:cs typeface="+mn-cs"/>
                        </a:rPr>
                        <a:t>Fostering innovative, cross-sectoral governance and implementation through data-driven collaboration. </a:t>
                      </a:r>
                    </a:p>
                  </a:txBody>
                  <a:tcPr anchor="ctr"/>
                </a:tc>
                <a:extLst>
                  <a:ext uri="{0D108BD9-81ED-4DB2-BD59-A6C34878D82A}">
                    <a16:rowId xmlns:a16="http://schemas.microsoft.com/office/drawing/2014/main" val="3048495863"/>
                  </a:ext>
                </a:extLst>
              </a:tr>
            </a:tbl>
          </a:graphicData>
        </a:graphic>
      </p:graphicFrame>
    </p:spTree>
    <p:extLst>
      <p:ext uri="{BB962C8B-B14F-4D97-AF65-F5344CB8AC3E}">
        <p14:creationId xmlns:p14="http://schemas.microsoft.com/office/powerpoint/2010/main" val="3408726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4366-95D7-7CAB-8D17-437FEC648427}"/>
              </a:ext>
            </a:extLst>
          </p:cNvPr>
          <p:cNvSpPr>
            <a:spLocks noGrp="1"/>
          </p:cNvSpPr>
          <p:nvPr>
            <p:ph type="title"/>
          </p:nvPr>
        </p:nvSpPr>
        <p:spPr>
          <a:xfrm>
            <a:off x="355476" y="124294"/>
            <a:ext cx="10515600" cy="1325563"/>
          </a:xfrm>
        </p:spPr>
        <p:txBody>
          <a:bodyPr>
            <a:normAutofit/>
          </a:bodyPr>
          <a:lstStyle/>
          <a:p>
            <a:r>
              <a:rPr lang="en-US" sz="3500" dirty="0"/>
              <a:t>Website and Social Media Channels</a:t>
            </a:r>
          </a:p>
        </p:txBody>
      </p:sp>
      <p:pic>
        <p:nvPicPr>
          <p:cNvPr id="5" name="Picture 4" descr="A screenshot of a website&#10;&#10;Description automatically generated">
            <a:hlinkClick r:id="rId2"/>
            <a:extLst>
              <a:ext uri="{FF2B5EF4-FFF2-40B4-BE49-F238E27FC236}">
                <a16:creationId xmlns:a16="http://schemas.microsoft.com/office/drawing/2014/main" id="{B0A12D16-875C-E123-4519-5DE4F397D5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94"/>
          <a:stretch/>
        </p:blipFill>
        <p:spPr>
          <a:xfrm>
            <a:off x="1136685" y="2043772"/>
            <a:ext cx="5426550" cy="293781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Box 5">
            <a:extLst>
              <a:ext uri="{FF2B5EF4-FFF2-40B4-BE49-F238E27FC236}">
                <a16:creationId xmlns:a16="http://schemas.microsoft.com/office/drawing/2014/main" id="{4AA272D1-66A1-35CD-FCED-67468B6D57E9}"/>
              </a:ext>
            </a:extLst>
          </p:cNvPr>
          <p:cNvSpPr txBox="1"/>
          <p:nvPr/>
        </p:nvSpPr>
        <p:spPr>
          <a:xfrm>
            <a:off x="1032067" y="5466981"/>
            <a:ext cx="5531168" cy="769441"/>
          </a:xfrm>
          <a:prstGeom prst="rect">
            <a:avLst/>
          </a:prstGeom>
          <a:noFill/>
        </p:spPr>
        <p:txBody>
          <a:bodyPr wrap="square">
            <a:spAutoFit/>
          </a:bodyPr>
          <a:lstStyle/>
          <a:p>
            <a:pPr algn="ctr"/>
            <a:r>
              <a:rPr lang="en-US" sz="2000" dirty="0">
                <a:solidFill>
                  <a:schemeClr val="tx1">
                    <a:lumMod val="65000"/>
                    <a:lumOff val="35000"/>
                  </a:schemeClr>
                </a:solidFill>
                <a:latin typeface="Aptos" panose="020B0004020202020204" pitchFamily="34" charset="0"/>
              </a:rPr>
              <a:t>Visit Our Project Website : </a:t>
            </a:r>
            <a:r>
              <a:rPr lang="el-GR" altLang="el-GR" sz="2000" dirty="0">
                <a:solidFill>
                  <a:schemeClr val="tx1">
                    <a:lumMod val="65000"/>
                    <a:lumOff val="35000"/>
                  </a:schemeClr>
                </a:solidFill>
                <a:latin typeface="Aptos" panose="020B0004020202020204" pitchFamily="34" charset="0"/>
                <a:hlinkClick r:id="rId2"/>
              </a:rPr>
              <a:t>cssboost-project</a:t>
            </a:r>
            <a:r>
              <a:rPr kumimoji="0" lang="el-GR" altLang="el-GR" sz="2400" b="0" i="0" u="none" strike="noStrike" cap="none" normalizeH="0" baseline="0" dirty="0">
                <a:ln>
                  <a:noFill/>
                </a:ln>
                <a:solidFill>
                  <a:schemeClr val="tx1">
                    <a:lumMod val="65000"/>
                    <a:lumOff val="35000"/>
                  </a:schemeClr>
                </a:solidFill>
                <a:effectLst/>
                <a:latin typeface="Aptos" panose="020B0004020202020204" pitchFamily="34" charset="0"/>
                <a:hlinkClick r:id="rId2"/>
              </a:rPr>
              <a:t>.eu</a:t>
            </a:r>
            <a:endParaRPr kumimoji="0" lang="el-GR" altLang="el-GR" sz="2400" b="0" i="0" u="none" strike="noStrike" cap="none" normalizeH="0" baseline="0" dirty="0">
              <a:ln>
                <a:noFill/>
              </a:ln>
              <a:solidFill>
                <a:schemeClr val="tx1">
                  <a:lumMod val="65000"/>
                  <a:lumOff val="35000"/>
                </a:schemeClr>
              </a:solidFill>
              <a:effectLst/>
              <a:latin typeface="Aptos" panose="020B0004020202020204" pitchFamily="34" charset="0"/>
            </a:endParaRPr>
          </a:p>
          <a:p>
            <a:pPr algn="ctr"/>
            <a:endParaRPr lang="el-GR" sz="2000" dirty="0">
              <a:solidFill>
                <a:schemeClr val="tx1">
                  <a:lumMod val="65000"/>
                  <a:lumOff val="35000"/>
                </a:schemeClr>
              </a:solidFill>
              <a:latin typeface="Aptos" panose="020B0004020202020204" pitchFamily="34" charset="0"/>
            </a:endParaRPr>
          </a:p>
        </p:txBody>
      </p:sp>
      <p:pic>
        <p:nvPicPr>
          <p:cNvPr id="7" name="Picture 6" descr="A qr code on a white background&#10;&#10;Description automatically generated">
            <a:extLst>
              <a:ext uri="{FF2B5EF4-FFF2-40B4-BE49-F238E27FC236}">
                <a16:creationId xmlns:a16="http://schemas.microsoft.com/office/drawing/2014/main" id="{E92347A4-F726-2453-3956-B055ED428E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5750" y="4604329"/>
            <a:ext cx="1409700" cy="1409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F3332935-3948-0923-D03A-B8CD5B79F0BA}"/>
              </a:ext>
            </a:extLst>
          </p:cNvPr>
          <p:cNvSpPr txBox="1"/>
          <p:nvPr/>
        </p:nvSpPr>
        <p:spPr>
          <a:xfrm>
            <a:off x="8515181" y="2839447"/>
            <a:ext cx="1781238" cy="369332"/>
          </a:xfrm>
          <a:prstGeom prst="rect">
            <a:avLst/>
          </a:prstGeom>
          <a:noFill/>
        </p:spPr>
        <p:txBody>
          <a:bodyPr wrap="square" rtlCol="0">
            <a:spAutoFit/>
          </a:bodyPr>
          <a:lstStyle/>
          <a:p>
            <a:r>
              <a:rPr lang="en-US" dirty="0" err="1">
                <a:latin typeface="Aptos" panose="020B0004020202020204" pitchFamily="34" charset="0"/>
                <a:hlinkClick r:id="rId5"/>
              </a:rPr>
              <a:t>CSSBoost</a:t>
            </a:r>
            <a:endParaRPr lang="en-US" dirty="0">
              <a:latin typeface="Aptos" panose="020B0004020202020204" pitchFamily="34" charset="0"/>
            </a:endParaRPr>
          </a:p>
        </p:txBody>
      </p:sp>
      <p:pic>
        <p:nvPicPr>
          <p:cNvPr id="9" name="Picture 4">
            <a:extLst>
              <a:ext uri="{FF2B5EF4-FFF2-40B4-BE49-F238E27FC236}">
                <a16:creationId xmlns:a16="http://schemas.microsoft.com/office/drawing/2014/main" id="{79A0CFBF-859F-9467-F40A-D4EC1C80C81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4364" y="3599437"/>
            <a:ext cx="560105" cy="5601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A5125FB-5C6B-11F8-82E4-051E0A5F3349}"/>
              </a:ext>
            </a:extLst>
          </p:cNvPr>
          <p:cNvSpPr txBox="1"/>
          <p:nvPr/>
        </p:nvSpPr>
        <p:spPr>
          <a:xfrm>
            <a:off x="8478172" y="3737411"/>
            <a:ext cx="2743200" cy="369332"/>
          </a:xfrm>
          <a:prstGeom prst="rect">
            <a:avLst/>
          </a:prstGeom>
          <a:noFill/>
        </p:spPr>
        <p:txBody>
          <a:bodyPr wrap="square" rtlCol="0">
            <a:spAutoFit/>
          </a:bodyPr>
          <a:lstStyle/>
          <a:p>
            <a:r>
              <a:rPr lang="en-US" dirty="0">
                <a:latin typeface="Aptos" panose="020B0004020202020204" pitchFamily="34" charset="0"/>
              </a:rPr>
              <a:t>@Css-BoostProject</a:t>
            </a:r>
          </a:p>
        </p:txBody>
      </p:sp>
      <p:pic>
        <p:nvPicPr>
          <p:cNvPr id="11" name="Picture 6">
            <a:hlinkClick r:id="rId5"/>
            <a:extLst>
              <a:ext uri="{FF2B5EF4-FFF2-40B4-BE49-F238E27FC236}">
                <a16:creationId xmlns:a16="http://schemas.microsoft.com/office/drawing/2014/main" id="{D57370C8-FA82-A3FD-1F49-2B9344420C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8234" y="2577930"/>
            <a:ext cx="892366" cy="8923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4E9BD8D-3419-9ECF-6869-C5269D28D032}"/>
              </a:ext>
            </a:extLst>
          </p:cNvPr>
          <p:cNvPicPr>
            <a:picLocks noChangeAspect="1"/>
          </p:cNvPicPr>
          <p:nvPr/>
        </p:nvPicPr>
        <p:blipFill>
          <a:blip r:embed="rId8"/>
          <a:stretch>
            <a:fillRect/>
          </a:stretch>
        </p:blipFill>
        <p:spPr>
          <a:xfrm>
            <a:off x="9908602" y="6014029"/>
            <a:ext cx="2132555" cy="717210"/>
          </a:xfrm>
          <a:prstGeom prst="rect">
            <a:avLst/>
          </a:prstGeom>
        </p:spPr>
      </p:pic>
      <p:sp>
        <p:nvSpPr>
          <p:cNvPr id="4" name="Footer Placeholder 3">
            <a:extLst>
              <a:ext uri="{FF2B5EF4-FFF2-40B4-BE49-F238E27FC236}">
                <a16:creationId xmlns:a16="http://schemas.microsoft.com/office/drawing/2014/main" id="{68AF015F-553E-9E14-C8E9-41AE02205069}"/>
              </a:ext>
            </a:extLst>
          </p:cNvPr>
          <p:cNvSpPr>
            <a:spLocks noGrp="1"/>
          </p:cNvSpPr>
          <p:nvPr>
            <p:ph type="ftr" sz="quarter" idx="11"/>
          </p:nvPr>
        </p:nvSpPr>
        <p:spPr>
          <a:xfrm>
            <a:off x="2538227" y="6492875"/>
            <a:ext cx="6789419" cy="365125"/>
          </a:xfrm>
        </p:spPr>
        <p:txBody>
          <a:bodyPr/>
          <a:lstStyle/>
          <a:p>
            <a:r>
              <a:rPr lang="en-US" b="1" dirty="0"/>
              <a:t>ECOMONDO 2025 – November 4-7, Rimini, Italy</a:t>
            </a:r>
          </a:p>
        </p:txBody>
      </p:sp>
    </p:spTree>
    <p:extLst>
      <p:ext uri="{BB962C8B-B14F-4D97-AF65-F5344CB8AC3E}">
        <p14:creationId xmlns:p14="http://schemas.microsoft.com/office/powerpoint/2010/main" val="3515245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a:extLst>
              <a:ext uri="{FF2B5EF4-FFF2-40B4-BE49-F238E27FC236}">
                <a16:creationId xmlns:a16="http://schemas.microsoft.com/office/drawing/2014/main" id="{73C5A0D7-941A-7399-DA08-D543D7E664F8}"/>
              </a:ext>
            </a:extLst>
          </p:cNvPr>
          <p:cNvSpPr txBox="1"/>
          <p:nvPr/>
        </p:nvSpPr>
        <p:spPr>
          <a:xfrm>
            <a:off x="3832976" y="2024449"/>
            <a:ext cx="4700702" cy="1021755"/>
          </a:xfrm>
          <a:prstGeom prst="rect">
            <a:avLst/>
          </a:prstGeom>
        </p:spPr>
        <p:txBody>
          <a:bodyPr wrap="square" lIns="0" tIns="0" rIns="0" bIns="0" rtlCol="0" anchor="t">
            <a:spAutoFit/>
          </a:bodyPr>
          <a:lstStyle/>
          <a:p>
            <a:pPr algn="ctr">
              <a:lnSpc>
                <a:spcPts val="8320"/>
              </a:lnSpc>
            </a:pPr>
            <a:r>
              <a:rPr lang="en-US" sz="6000" b="1" dirty="0">
                <a:latin typeface="Aptos" panose="020B0004020202020204" pitchFamily="34" charset="0"/>
              </a:rPr>
              <a:t>Thank You!</a:t>
            </a:r>
          </a:p>
        </p:txBody>
      </p:sp>
      <p:sp>
        <p:nvSpPr>
          <p:cNvPr id="3" name="TextBox 8">
            <a:extLst>
              <a:ext uri="{FF2B5EF4-FFF2-40B4-BE49-F238E27FC236}">
                <a16:creationId xmlns:a16="http://schemas.microsoft.com/office/drawing/2014/main" id="{489CCBB9-45F4-9419-FDC1-CF47C0468743}"/>
              </a:ext>
            </a:extLst>
          </p:cNvPr>
          <p:cNvSpPr txBox="1"/>
          <p:nvPr/>
        </p:nvSpPr>
        <p:spPr>
          <a:xfrm>
            <a:off x="159798" y="3313102"/>
            <a:ext cx="11913833" cy="1289327"/>
          </a:xfrm>
          <a:prstGeom prst="rect">
            <a:avLst/>
          </a:prstGeom>
        </p:spPr>
        <p:txBody>
          <a:bodyPr wrap="square" lIns="0" tIns="0" rIns="0" bIns="0" rtlCol="0" anchor="t">
            <a:spAutoFit/>
          </a:bodyPr>
          <a:lstStyle/>
          <a:p>
            <a:pPr algn="ctr">
              <a:lnSpc>
                <a:spcPts val="1960"/>
              </a:lnSpc>
            </a:pPr>
            <a:r>
              <a:rPr lang="en-US" sz="2500" b="1" dirty="0">
                <a:solidFill>
                  <a:schemeClr val="accent1">
                    <a:lumMod val="75000"/>
                  </a:schemeClr>
                </a:solidFill>
                <a:latin typeface="Aptos" panose="020B0004020202020204" pitchFamily="34" charset="0"/>
              </a:rPr>
              <a:t>George Arampatzis   | Indigo – TUC</a:t>
            </a:r>
          </a:p>
          <a:p>
            <a:pPr algn="ctr">
              <a:lnSpc>
                <a:spcPts val="1960"/>
              </a:lnSpc>
            </a:pPr>
            <a:endParaRPr lang="en-US" sz="2500" b="1" dirty="0">
              <a:solidFill>
                <a:schemeClr val="accent1">
                  <a:lumMod val="75000"/>
                </a:schemeClr>
              </a:solidFill>
              <a:latin typeface="Aptos" panose="020B0004020202020204" pitchFamily="34" charset="0"/>
            </a:endParaRPr>
          </a:p>
          <a:p>
            <a:pPr algn="ctr">
              <a:lnSpc>
                <a:spcPts val="1960"/>
              </a:lnSpc>
            </a:pPr>
            <a:r>
              <a:rPr lang="en-US" sz="2000" dirty="0">
                <a:solidFill>
                  <a:schemeClr val="accent1">
                    <a:lumMod val="75000"/>
                  </a:schemeClr>
                </a:solidFill>
                <a:latin typeface="Aptos" panose="020B0004020202020204" pitchFamily="34" charset="0"/>
              </a:rPr>
              <a:t>Associate Professor, School of Production Engineering &amp; Management, Technical University of Crete </a:t>
            </a:r>
          </a:p>
          <a:p>
            <a:pPr algn="r">
              <a:lnSpc>
                <a:spcPts val="1960"/>
              </a:lnSpc>
            </a:pPr>
            <a:endParaRPr lang="en-US" sz="2000" dirty="0">
              <a:solidFill>
                <a:schemeClr val="accent1">
                  <a:lumMod val="75000"/>
                </a:schemeClr>
              </a:solidFill>
              <a:latin typeface="Aptos" panose="020B0004020202020204" pitchFamily="34" charset="0"/>
            </a:endParaRPr>
          </a:p>
          <a:p>
            <a:pPr algn="ctr">
              <a:lnSpc>
                <a:spcPts val="1960"/>
              </a:lnSpc>
            </a:pPr>
            <a:r>
              <a:rPr lang="en-US" sz="2000" dirty="0">
                <a:solidFill>
                  <a:schemeClr val="accent1">
                    <a:lumMod val="75000"/>
                  </a:schemeClr>
                </a:solidFill>
                <a:latin typeface="Aptos" panose="020B0004020202020204" pitchFamily="34" charset="0"/>
              </a:rPr>
              <a:t>garampatzis@tuc.gr</a:t>
            </a:r>
          </a:p>
        </p:txBody>
      </p:sp>
      <p:pic>
        <p:nvPicPr>
          <p:cNvPr id="4" name="Picture 3" descr="A graphic of a person using a hammer&#10;&#10;AI-generated content may be incorrect.">
            <a:extLst>
              <a:ext uri="{FF2B5EF4-FFF2-40B4-BE49-F238E27FC236}">
                <a16:creationId xmlns:a16="http://schemas.microsoft.com/office/drawing/2014/main" id="{E0C744EB-3DA1-6BF3-BEEB-E77B087DBF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8158" y="4427170"/>
            <a:ext cx="1155520" cy="1793368"/>
          </a:xfrm>
          <a:prstGeom prst="rect">
            <a:avLst/>
          </a:prstGeom>
        </p:spPr>
      </p:pic>
      <p:pic>
        <p:nvPicPr>
          <p:cNvPr id="7" name="Picture 6">
            <a:extLst>
              <a:ext uri="{FF2B5EF4-FFF2-40B4-BE49-F238E27FC236}">
                <a16:creationId xmlns:a16="http://schemas.microsoft.com/office/drawing/2014/main" id="{A3DCAA65-8195-856D-8842-D6E128E8A7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3105" y="4890893"/>
            <a:ext cx="3955053" cy="1249927"/>
          </a:xfrm>
          <a:prstGeom prst="rect">
            <a:avLst/>
          </a:prstGeom>
          <a:noFill/>
        </p:spPr>
      </p:pic>
      <p:sp>
        <p:nvSpPr>
          <p:cNvPr id="5" name="Footer Placeholder 3">
            <a:extLst>
              <a:ext uri="{FF2B5EF4-FFF2-40B4-BE49-F238E27FC236}">
                <a16:creationId xmlns:a16="http://schemas.microsoft.com/office/drawing/2014/main" id="{48477C61-A9B3-B7A6-18D2-DB3779E25FC6}"/>
              </a:ext>
            </a:extLst>
          </p:cNvPr>
          <p:cNvSpPr>
            <a:spLocks noGrp="1"/>
          </p:cNvSpPr>
          <p:nvPr>
            <p:ph type="ftr" sz="quarter" idx="11"/>
          </p:nvPr>
        </p:nvSpPr>
        <p:spPr>
          <a:xfrm>
            <a:off x="2701290" y="6492875"/>
            <a:ext cx="6789419" cy="365125"/>
          </a:xfrm>
        </p:spPr>
        <p:txBody>
          <a:bodyPr/>
          <a:lstStyle/>
          <a:p>
            <a:r>
              <a:rPr lang="en-US" b="1" dirty="0"/>
              <a:t>ECOMONDO 2025 – November 4-7, Rimini, Italy</a:t>
            </a:r>
          </a:p>
        </p:txBody>
      </p:sp>
    </p:spTree>
    <p:extLst>
      <p:ext uri="{BB962C8B-B14F-4D97-AF65-F5344CB8AC3E}">
        <p14:creationId xmlns:p14="http://schemas.microsoft.com/office/powerpoint/2010/main" val="3895895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230AA-47F5-A297-81A5-2AE9E0AAECF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CE1C476-B3FD-24DA-3D13-2726EA0FA205}"/>
              </a:ext>
            </a:extLst>
          </p:cNvPr>
          <p:cNvPicPr>
            <a:picLocks noChangeAspect="1"/>
          </p:cNvPicPr>
          <p:nvPr/>
        </p:nvPicPr>
        <p:blipFill>
          <a:blip r:embed="rId3">
            <a:alphaModFix amt="24000"/>
            <a:extLst>
              <a:ext uri="{BEBA8EAE-BF5A-486C-A8C5-ECC9F3942E4B}">
                <a14:imgProps xmlns:a14="http://schemas.microsoft.com/office/drawing/2010/main">
                  <a14:imgLayer r:embed="rId4">
                    <a14:imgEffect>
                      <a14:colorTemperature colorTemp="11500"/>
                    </a14:imgEffect>
                    <a14:imgEffect>
                      <a14:brightnessContrast bright="6000"/>
                    </a14:imgEffect>
                  </a14:imgLayer>
                </a14:imgProps>
              </a:ext>
            </a:extLst>
          </a:blip>
          <a:stretch>
            <a:fillRect/>
          </a:stretch>
        </p:blipFill>
        <p:spPr>
          <a:xfrm>
            <a:off x="0" y="0"/>
            <a:ext cx="12192000" cy="6858000"/>
          </a:xfrm>
          <a:prstGeom prst="rect">
            <a:avLst/>
          </a:prstGeom>
          <a:effectLst>
            <a:outerShdw blurRad="50800" dist="50800" dir="5400000" algn="ctr" rotWithShape="0">
              <a:srgbClr val="000000"/>
            </a:outerShdw>
          </a:effectLst>
        </p:spPr>
      </p:pic>
      <p:sp>
        <p:nvSpPr>
          <p:cNvPr id="3" name="Title 1">
            <a:extLst>
              <a:ext uri="{FF2B5EF4-FFF2-40B4-BE49-F238E27FC236}">
                <a16:creationId xmlns:a16="http://schemas.microsoft.com/office/drawing/2014/main" id="{636B463F-6BA2-C6DF-6A92-8019F0AECA29}"/>
              </a:ext>
            </a:extLst>
          </p:cNvPr>
          <p:cNvSpPr txBox="1">
            <a:spLocks/>
          </p:cNvSpPr>
          <p:nvPr/>
        </p:nvSpPr>
        <p:spPr>
          <a:xfrm>
            <a:off x="252912" y="440067"/>
            <a:ext cx="10515600" cy="933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ptos" panose="020B0004020202020204" pitchFamily="34" charset="0"/>
                <a:ea typeface="+mj-ea"/>
                <a:cs typeface="+mj-cs"/>
              </a:defRPr>
            </a:lvl1pPr>
          </a:lstStyle>
          <a:p>
            <a:endParaRPr lang="en-US" sz="3500" dirty="0"/>
          </a:p>
        </p:txBody>
      </p:sp>
      <p:sp>
        <p:nvSpPr>
          <p:cNvPr id="2" name="Footer Placeholder 3">
            <a:extLst>
              <a:ext uri="{FF2B5EF4-FFF2-40B4-BE49-F238E27FC236}">
                <a16:creationId xmlns:a16="http://schemas.microsoft.com/office/drawing/2014/main" id="{7C1BB742-8339-631C-E6B3-1D06CB29B441}"/>
              </a:ext>
            </a:extLst>
          </p:cNvPr>
          <p:cNvSpPr>
            <a:spLocks noGrp="1"/>
          </p:cNvSpPr>
          <p:nvPr>
            <p:ph type="ftr" sz="quarter" idx="11"/>
          </p:nvPr>
        </p:nvSpPr>
        <p:spPr>
          <a:xfrm>
            <a:off x="2538227" y="6492875"/>
            <a:ext cx="6789419" cy="365125"/>
          </a:xfrm>
        </p:spPr>
        <p:txBody>
          <a:bodyPr/>
          <a:lstStyle/>
          <a:p>
            <a:r>
              <a:rPr lang="en-US" b="1">
                <a:solidFill>
                  <a:schemeClr val="tx1"/>
                </a:solidFill>
              </a:rPr>
              <a:t>ECOMONDO 2025 – November 4-7, Rimini, Italy</a:t>
            </a:r>
            <a:endParaRPr lang="en-US" b="1" dirty="0">
              <a:solidFill>
                <a:schemeClr val="tx1"/>
              </a:solidFill>
            </a:endParaRPr>
          </a:p>
        </p:txBody>
      </p:sp>
      <p:sp>
        <p:nvSpPr>
          <p:cNvPr id="4" name="Title 1">
            <a:extLst>
              <a:ext uri="{FF2B5EF4-FFF2-40B4-BE49-F238E27FC236}">
                <a16:creationId xmlns:a16="http://schemas.microsoft.com/office/drawing/2014/main" id="{ACC150FB-7F4B-9D33-7DCC-B94B6EF752CF}"/>
              </a:ext>
            </a:extLst>
          </p:cNvPr>
          <p:cNvSpPr>
            <a:spLocks noGrp="1"/>
          </p:cNvSpPr>
          <p:nvPr>
            <p:ph type="title"/>
          </p:nvPr>
        </p:nvSpPr>
        <p:spPr>
          <a:xfrm>
            <a:off x="252912" y="242225"/>
            <a:ext cx="10515600" cy="933492"/>
          </a:xfrm>
        </p:spPr>
        <p:txBody>
          <a:bodyPr>
            <a:normAutofit/>
          </a:bodyPr>
          <a:lstStyle/>
          <a:p>
            <a:r>
              <a:rPr lang="en-GB" sz="4000" dirty="0"/>
              <a:t>Securing a global strategically resource </a:t>
            </a:r>
            <a:endParaRPr lang="en-US" sz="4000" dirty="0"/>
          </a:p>
        </p:txBody>
      </p:sp>
      <p:sp>
        <p:nvSpPr>
          <p:cNvPr id="20" name="TextBox 19">
            <a:extLst>
              <a:ext uri="{FF2B5EF4-FFF2-40B4-BE49-F238E27FC236}">
                <a16:creationId xmlns:a16="http://schemas.microsoft.com/office/drawing/2014/main" id="{8E783B01-AF11-279D-8FCB-0FCB65C78F77}"/>
              </a:ext>
            </a:extLst>
          </p:cNvPr>
          <p:cNvSpPr txBox="1"/>
          <p:nvPr/>
        </p:nvSpPr>
        <p:spPr>
          <a:xfrm>
            <a:off x="1279656" y="2387501"/>
            <a:ext cx="3505408" cy="2400657"/>
          </a:xfrm>
          <a:prstGeom prst="rect">
            <a:avLst/>
          </a:prstGeom>
          <a:noFill/>
        </p:spPr>
        <p:txBody>
          <a:bodyPr wrap="square" rtlCol="0">
            <a:spAutoFit/>
          </a:bodyPr>
          <a:lstStyle/>
          <a:p>
            <a:r>
              <a:rPr lang="en-GB" sz="3000" b="1" dirty="0">
                <a:solidFill>
                  <a:schemeClr val="accent1">
                    <a:lumMod val="50000"/>
                  </a:schemeClr>
                </a:solidFill>
                <a:latin typeface="Aptos" panose="020B0004020202020204" pitchFamily="34" charset="0"/>
              </a:rPr>
              <a:t>Water</a:t>
            </a:r>
            <a:r>
              <a:rPr lang="en-GB" sz="3000" dirty="0">
                <a:latin typeface="Aptos" panose="020B0004020202020204" pitchFamily="34" charset="0"/>
              </a:rPr>
              <a:t> </a:t>
            </a:r>
          </a:p>
          <a:p>
            <a:endParaRPr lang="en-GB" sz="3000" dirty="0">
              <a:latin typeface="Aptos" panose="020B0004020202020204" pitchFamily="34" charset="0"/>
            </a:endParaRPr>
          </a:p>
          <a:p>
            <a:r>
              <a:rPr lang="en-GB" sz="3000" b="1" dirty="0">
                <a:latin typeface="Aptos" panose="020B0004020202020204" pitchFamily="34" charset="0"/>
              </a:rPr>
              <a:t>Energy</a:t>
            </a:r>
            <a:r>
              <a:rPr lang="en-GB" sz="3000" dirty="0">
                <a:latin typeface="Aptos" panose="020B0004020202020204" pitchFamily="34" charset="0"/>
              </a:rPr>
              <a:t> </a:t>
            </a:r>
          </a:p>
          <a:p>
            <a:endParaRPr lang="en-GB" sz="3000" dirty="0">
              <a:latin typeface="Aptos" panose="020B0004020202020204" pitchFamily="34" charset="0"/>
            </a:endParaRPr>
          </a:p>
          <a:p>
            <a:r>
              <a:rPr lang="en-GB" sz="3000" b="1" dirty="0">
                <a:latin typeface="Aptos" panose="020B0004020202020204" pitchFamily="34" charset="0"/>
              </a:rPr>
              <a:t>Transportation</a:t>
            </a:r>
            <a:r>
              <a:rPr lang="en-GB" sz="3000" dirty="0">
                <a:latin typeface="Aptos" panose="020B0004020202020204" pitchFamily="34" charset="0"/>
              </a:rPr>
              <a:t> </a:t>
            </a:r>
          </a:p>
        </p:txBody>
      </p:sp>
      <p:cxnSp>
        <p:nvCxnSpPr>
          <p:cNvPr id="22" name="Straight Connector 21">
            <a:extLst>
              <a:ext uri="{FF2B5EF4-FFF2-40B4-BE49-F238E27FC236}">
                <a16:creationId xmlns:a16="http://schemas.microsoft.com/office/drawing/2014/main" id="{1B3073FF-7C50-5584-6F67-4984C7B41ABE}"/>
              </a:ext>
            </a:extLst>
          </p:cNvPr>
          <p:cNvCxnSpPr>
            <a:cxnSpLocks/>
          </p:cNvCxnSpPr>
          <p:nvPr/>
        </p:nvCxnSpPr>
        <p:spPr>
          <a:xfrm>
            <a:off x="5085372" y="1879941"/>
            <a:ext cx="0" cy="3043468"/>
          </a:xfrm>
          <a:prstGeom prst="line">
            <a:avLst/>
          </a:prstGeom>
          <a:ln w="28575">
            <a:solidFill>
              <a:schemeClr val="tx1"/>
            </a:solidFill>
          </a:ln>
          <a:effectLst>
            <a:outerShdw blurRad="76200" dir="13500000" sy="23000" kx="1200000" algn="br" rotWithShape="0">
              <a:prstClr val="black">
                <a:alpha val="20000"/>
              </a:prstClr>
            </a:outerShdw>
            <a:reflection blurRad="6350" stA="50000" endA="300" endPos="550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FCC072A-7550-F4D8-FEBF-5A6A16353D0B}"/>
              </a:ext>
            </a:extLst>
          </p:cNvPr>
          <p:cNvSpPr txBox="1"/>
          <p:nvPr/>
        </p:nvSpPr>
        <p:spPr>
          <a:xfrm>
            <a:off x="6528937" y="2387501"/>
            <a:ext cx="4204063" cy="2400657"/>
          </a:xfrm>
          <a:prstGeom prst="rect">
            <a:avLst/>
          </a:prstGeom>
          <a:noFill/>
        </p:spPr>
        <p:txBody>
          <a:bodyPr wrap="square" rtlCol="0">
            <a:spAutoFit/>
          </a:bodyPr>
          <a:lstStyle/>
          <a:p>
            <a:r>
              <a:rPr lang="en-GB" sz="3000" b="1" dirty="0">
                <a:solidFill>
                  <a:schemeClr val="tx1">
                    <a:lumMod val="65000"/>
                    <a:lumOff val="35000"/>
                  </a:schemeClr>
                </a:solidFill>
                <a:latin typeface="Aptos" panose="020B0004020202020204" pitchFamily="34" charset="0"/>
              </a:rPr>
              <a:t>Food Security </a:t>
            </a:r>
          </a:p>
          <a:p>
            <a:endParaRPr lang="en-GB" sz="3000" b="1" dirty="0">
              <a:solidFill>
                <a:schemeClr val="tx1">
                  <a:lumMod val="65000"/>
                  <a:lumOff val="35000"/>
                </a:schemeClr>
              </a:solidFill>
              <a:latin typeface="Aptos" panose="020B0004020202020204" pitchFamily="34" charset="0"/>
            </a:endParaRPr>
          </a:p>
          <a:p>
            <a:r>
              <a:rPr lang="en-GB" sz="3000" b="1" dirty="0">
                <a:solidFill>
                  <a:schemeClr val="tx1">
                    <a:lumMod val="65000"/>
                    <a:lumOff val="35000"/>
                  </a:schemeClr>
                </a:solidFill>
                <a:latin typeface="Aptos" panose="020B0004020202020204" pitchFamily="34" charset="0"/>
              </a:rPr>
              <a:t>Industrial Capacity</a:t>
            </a:r>
          </a:p>
          <a:p>
            <a:endParaRPr lang="en-GB" sz="3000" b="1" dirty="0">
              <a:solidFill>
                <a:schemeClr val="tx1">
                  <a:lumMod val="65000"/>
                  <a:lumOff val="35000"/>
                </a:schemeClr>
              </a:solidFill>
              <a:latin typeface="Aptos" panose="020B0004020202020204" pitchFamily="34" charset="0"/>
            </a:endParaRPr>
          </a:p>
          <a:p>
            <a:r>
              <a:rPr lang="en-GB" sz="3000" b="1" dirty="0">
                <a:solidFill>
                  <a:schemeClr val="tx1">
                    <a:lumMod val="65000"/>
                    <a:lumOff val="35000"/>
                  </a:schemeClr>
                </a:solidFill>
                <a:latin typeface="Aptos" panose="020B0004020202020204" pitchFamily="34" charset="0"/>
              </a:rPr>
              <a:t>Climate Adaptation</a:t>
            </a:r>
            <a:endParaRPr lang="en-GB" sz="3000" dirty="0">
              <a:solidFill>
                <a:schemeClr val="tx1">
                  <a:lumMod val="65000"/>
                  <a:lumOff val="35000"/>
                </a:schemeClr>
              </a:solidFill>
              <a:latin typeface="Aptos" panose="020B0004020202020204" pitchFamily="34" charset="0"/>
            </a:endParaRPr>
          </a:p>
        </p:txBody>
      </p:sp>
      <p:pic>
        <p:nvPicPr>
          <p:cNvPr id="1026" name="Picture 2" descr="EU Environment on X: &quot;We have taken water for granted for too long. With  the EU Water Resilience Strategy we aim to: 🔧 fix our broken water cycle  ♻️ become a water-smart">
            <a:extLst>
              <a:ext uri="{FF2B5EF4-FFF2-40B4-BE49-F238E27FC236}">
                <a16:creationId xmlns:a16="http://schemas.microsoft.com/office/drawing/2014/main" id="{6397DF1E-55D5-CD7B-C77F-DA4B778D8A5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7862"/>
          <a:stretch>
            <a:fillRect/>
          </a:stretch>
        </p:blipFill>
        <p:spPr bwMode="auto">
          <a:xfrm>
            <a:off x="9583615" y="5082300"/>
            <a:ext cx="1936162" cy="14396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EEFE008-57C8-81D5-9D34-D6A5C04B9402}"/>
              </a:ext>
            </a:extLst>
          </p:cNvPr>
          <p:cNvSpPr txBox="1"/>
          <p:nvPr/>
        </p:nvSpPr>
        <p:spPr>
          <a:xfrm>
            <a:off x="5725885" y="5717195"/>
            <a:ext cx="3857730" cy="738664"/>
          </a:xfrm>
          <a:prstGeom prst="rect">
            <a:avLst/>
          </a:prstGeom>
          <a:noFill/>
        </p:spPr>
        <p:txBody>
          <a:bodyPr wrap="square">
            <a:spAutoFit/>
          </a:bodyPr>
          <a:lstStyle/>
          <a:p>
            <a:pPr algn="r"/>
            <a:r>
              <a:rPr lang="en-US" sz="1400" b="1" dirty="0"/>
              <a:t>protect the water cycle </a:t>
            </a:r>
            <a:endParaRPr lang="en-US" sz="1400" b="1" i="0" kern="1200" dirty="0">
              <a:solidFill>
                <a:schemeClr val="tx1"/>
              </a:solidFill>
              <a:effectLst/>
              <a:latin typeface="+mn-lt"/>
              <a:ea typeface="+mn-ea"/>
              <a:cs typeface="+mn-cs"/>
            </a:endParaRPr>
          </a:p>
          <a:p>
            <a:pPr algn="r"/>
            <a:r>
              <a:rPr lang="en-US" sz="1400" b="1" i="0" kern="1200" dirty="0">
                <a:solidFill>
                  <a:schemeClr val="tx1"/>
                </a:solidFill>
                <a:effectLst/>
                <a:latin typeface="+mn-lt"/>
                <a:ea typeface="+mn-ea"/>
                <a:cs typeface="+mn-cs"/>
              </a:rPr>
              <a:t>adopting water-smart practices</a:t>
            </a:r>
          </a:p>
          <a:p>
            <a:pPr algn="r"/>
            <a:r>
              <a:rPr lang="en-US" sz="1400" b="1" i="0" kern="1200" dirty="0">
                <a:solidFill>
                  <a:schemeClr val="tx1"/>
                </a:solidFill>
                <a:effectLst/>
                <a:latin typeface="+mn-lt"/>
                <a:ea typeface="+mn-ea"/>
                <a:cs typeface="+mn-cs"/>
              </a:rPr>
              <a:t>and green infrastructure</a:t>
            </a:r>
            <a:endParaRPr lang="en-US" sz="1400" b="1" dirty="0"/>
          </a:p>
        </p:txBody>
      </p:sp>
    </p:spTree>
    <p:extLst>
      <p:ext uri="{BB962C8B-B14F-4D97-AF65-F5344CB8AC3E}">
        <p14:creationId xmlns:p14="http://schemas.microsoft.com/office/powerpoint/2010/main" val="2873882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155B0-4FB1-99FF-367B-9C4C77E7E268}"/>
            </a:ext>
          </a:extLst>
        </p:cNvPr>
        <p:cNvGrpSpPr/>
        <p:nvPr/>
      </p:nvGrpSpPr>
      <p:grpSpPr>
        <a:xfrm>
          <a:off x="0" y="0"/>
          <a:ext cx="0" cy="0"/>
          <a:chOff x="0" y="0"/>
          <a:chExt cx="0" cy="0"/>
        </a:xfrm>
      </p:grpSpPr>
      <p:pic>
        <p:nvPicPr>
          <p:cNvPr id="2050" name="Picture 2" descr="4 ways the circular economy can help us manage water - Valuing Water  Initiative">
            <a:extLst>
              <a:ext uri="{FF2B5EF4-FFF2-40B4-BE49-F238E27FC236}">
                <a16:creationId xmlns:a16="http://schemas.microsoft.com/office/drawing/2014/main" id="{CCB77625-D24F-7094-F05A-8DAF70CBA5D5}"/>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927410" y="74135"/>
            <a:ext cx="10337180" cy="678386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091470C1-3C4E-CC3D-3C0A-C4F2C71839E2}"/>
              </a:ext>
            </a:extLst>
          </p:cNvPr>
          <p:cNvSpPr txBox="1">
            <a:spLocks/>
          </p:cNvSpPr>
          <p:nvPr/>
        </p:nvSpPr>
        <p:spPr>
          <a:xfrm>
            <a:off x="252912" y="440067"/>
            <a:ext cx="10515600" cy="933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ptos" panose="020B0004020202020204" pitchFamily="34" charset="0"/>
                <a:ea typeface="+mj-ea"/>
                <a:cs typeface="+mj-cs"/>
              </a:defRPr>
            </a:lvl1pPr>
          </a:lstStyle>
          <a:p>
            <a:endParaRPr lang="en-US" sz="3500" dirty="0"/>
          </a:p>
        </p:txBody>
      </p:sp>
      <p:sp>
        <p:nvSpPr>
          <p:cNvPr id="2" name="Footer Placeholder 3">
            <a:extLst>
              <a:ext uri="{FF2B5EF4-FFF2-40B4-BE49-F238E27FC236}">
                <a16:creationId xmlns:a16="http://schemas.microsoft.com/office/drawing/2014/main" id="{E5403E65-8DFA-616D-F1F8-283519C395B5}"/>
              </a:ext>
            </a:extLst>
          </p:cNvPr>
          <p:cNvSpPr>
            <a:spLocks noGrp="1"/>
          </p:cNvSpPr>
          <p:nvPr>
            <p:ph type="ftr" sz="quarter" idx="11"/>
          </p:nvPr>
        </p:nvSpPr>
        <p:spPr>
          <a:xfrm>
            <a:off x="2538227" y="6492875"/>
            <a:ext cx="6789419" cy="365125"/>
          </a:xfrm>
        </p:spPr>
        <p:txBody>
          <a:bodyPr/>
          <a:lstStyle/>
          <a:p>
            <a:r>
              <a:rPr lang="en-US" b="1">
                <a:solidFill>
                  <a:schemeClr val="tx1"/>
                </a:solidFill>
              </a:rPr>
              <a:t>ECOMONDO 2025 – November 4-7, Rimini, Italy</a:t>
            </a:r>
            <a:endParaRPr lang="en-US" b="1" dirty="0">
              <a:solidFill>
                <a:schemeClr val="tx1"/>
              </a:solidFill>
            </a:endParaRPr>
          </a:p>
        </p:txBody>
      </p:sp>
      <p:sp>
        <p:nvSpPr>
          <p:cNvPr id="4" name="Title 1">
            <a:extLst>
              <a:ext uri="{FF2B5EF4-FFF2-40B4-BE49-F238E27FC236}">
                <a16:creationId xmlns:a16="http://schemas.microsoft.com/office/drawing/2014/main" id="{24D32EA0-9722-71E8-5A75-1FA339FB37FE}"/>
              </a:ext>
            </a:extLst>
          </p:cNvPr>
          <p:cNvSpPr>
            <a:spLocks noGrp="1"/>
          </p:cNvSpPr>
          <p:nvPr>
            <p:ph type="title"/>
          </p:nvPr>
        </p:nvSpPr>
        <p:spPr>
          <a:xfrm>
            <a:off x="252912" y="305954"/>
            <a:ext cx="10515600" cy="933492"/>
          </a:xfrm>
        </p:spPr>
        <p:txBody>
          <a:bodyPr>
            <a:normAutofit/>
          </a:bodyPr>
          <a:lstStyle/>
          <a:p>
            <a:r>
              <a:rPr lang="en-GB" sz="4000" dirty="0"/>
              <a:t>Circularity as a norm in WRS</a:t>
            </a:r>
            <a:endParaRPr lang="en-US" sz="4000" dirty="0"/>
          </a:p>
        </p:txBody>
      </p:sp>
      <p:sp>
        <p:nvSpPr>
          <p:cNvPr id="7" name="TextBox 6">
            <a:extLst>
              <a:ext uri="{FF2B5EF4-FFF2-40B4-BE49-F238E27FC236}">
                <a16:creationId xmlns:a16="http://schemas.microsoft.com/office/drawing/2014/main" id="{1B6D5726-18D5-C7D2-9B00-6FC3307C72BD}"/>
              </a:ext>
            </a:extLst>
          </p:cNvPr>
          <p:cNvSpPr txBox="1"/>
          <p:nvPr/>
        </p:nvSpPr>
        <p:spPr>
          <a:xfrm>
            <a:off x="451970" y="1841347"/>
            <a:ext cx="11288059" cy="461665"/>
          </a:xfrm>
          <a:prstGeom prst="rect">
            <a:avLst/>
          </a:prstGeom>
          <a:noFill/>
        </p:spPr>
        <p:txBody>
          <a:bodyPr wrap="square">
            <a:spAutoFit/>
          </a:bodyPr>
          <a:lstStyle/>
          <a:p>
            <a:r>
              <a:rPr lang="en-GB" sz="2400" b="1" i="1" dirty="0">
                <a:effectLst/>
                <a:latin typeface="Aptos" panose="020B0004020202020204" pitchFamily="34" charset="0"/>
              </a:rPr>
              <a:t>“…water and resource loops are largely closed to foster a circular economy…."</a:t>
            </a:r>
            <a:endParaRPr lang="en-GB" sz="2400" b="1" i="1" dirty="0">
              <a:latin typeface="Aptos" panose="020B0004020202020204" pitchFamily="34" charset="0"/>
            </a:endParaRPr>
          </a:p>
        </p:txBody>
      </p:sp>
      <p:sp>
        <p:nvSpPr>
          <p:cNvPr id="8" name="TextBox 7">
            <a:extLst>
              <a:ext uri="{FF2B5EF4-FFF2-40B4-BE49-F238E27FC236}">
                <a16:creationId xmlns:a16="http://schemas.microsoft.com/office/drawing/2014/main" id="{9000FD7B-EB99-305A-06E5-ADC1CECE1D91}"/>
              </a:ext>
            </a:extLst>
          </p:cNvPr>
          <p:cNvSpPr txBox="1"/>
          <p:nvPr/>
        </p:nvSpPr>
        <p:spPr>
          <a:xfrm>
            <a:off x="8391483" y="2687672"/>
            <a:ext cx="3221216" cy="1384995"/>
          </a:xfrm>
          <a:prstGeom prst="rect">
            <a:avLst/>
          </a:prstGeom>
          <a:noFill/>
        </p:spPr>
        <p:txBody>
          <a:bodyPr wrap="square">
            <a:spAutoFit/>
          </a:bodyPr>
          <a:lstStyle/>
          <a:p>
            <a:r>
              <a:rPr lang="en-GB" sz="2800" b="1" i="1" dirty="0">
                <a:effectLst/>
                <a:latin typeface="Aptos" panose="020B0004020202020204" pitchFamily="34" charset="0"/>
              </a:rPr>
              <a:t>“…circularity becomes the norm…."</a:t>
            </a:r>
            <a:endParaRPr lang="en-GB" sz="2800" b="1" i="1" dirty="0">
              <a:latin typeface="Aptos" panose="020B0004020202020204" pitchFamily="34" charset="0"/>
            </a:endParaRPr>
          </a:p>
        </p:txBody>
      </p:sp>
      <p:sp>
        <p:nvSpPr>
          <p:cNvPr id="9" name="TextBox 8">
            <a:extLst>
              <a:ext uri="{FF2B5EF4-FFF2-40B4-BE49-F238E27FC236}">
                <a16:creationId xmlns:a16="http://schemas.microsoft.com/office/drawing/2014/main" id="{D274ECD7-10C4-EC81-FEC8-0CE7EBB382CF}"/>
              </a:ext>
            </a:extLst>
          </p:cNvPr>
          <p:cNvSpPr txBox="1"/>
          <p:nvPr/>
        </p:nvSpPr>
        <p:spPr>
          <a:xfrm>
            <a:off x="579301" y="3052439"/>
            <a:ext cx="7464073" cy="2985433"/>
          </a:xfrm>
          <a:prstGeom prst="rect">
            <a:avLst/>
          </a:prstGeom>
          <a:noFill/>
        </p:spPr>
        <p:txBody>
          <a:bodyPr wrap="square" rtlCol="0">
            <a:spAutoFit/>
          </a:bodyPr>
          <a:lstStyle/>
          <a:p>
            <a:pPr>
              <a:spcBef>
                <a:spcPts val="600"/>
              </a:spcBef>
              <a:spcAft>
                <a:spcPts val="600"/>
              </a:spcAft>
            </a:pPr>
            <a:r>
              <a:rPr lang="en-GB" sz="2300" dirty="0">
                <a:latin typeface="Aptos" panose="020B0004020202020204" pitchFamily="34" charset="0"/>
              </a:rPr>
              <a:t>5 Key Enablers to support paradigm shift:</a:t>
            </a:r>
          </a:p>
          <a:p>
            <a:pPr marL="630238" indent="-285750">
              <a:spcBef>
                <a:spcPts val="600"/>
              </a:spcBef>
              <a:spcAft>
                <a:spcPts val="600"/>
              </a:spcAft>
              <a:buFont typeface="Wingdings" panose="05000000000000000000" pitchFamily="2" charset="2"/>
              <a:buChar char="ü"/>
            </a:pPr>
            <a:r>
              <a:rPr lang="en-GB" sz="2300" dirty="0">
                <a:latin typeface="Aptos" panose="020B0004020202020204" pitchFamily="34" charset="0"/>
              </a:rPr>
              <a:t>Robust Governance and Implementation </a:t>
            </a:r>
          </a:p>
          <a:p>
            <a:pPr marL="630238" indent="-285750">
              <a:spcBef>
                <a:spcPts val="600"/>
              </a:spcBef>
              <a:spcAft>
                <a:spcPts val="600"/>
              </a:spcAft>
              <a:buFont typeface="Wingdings" panose="05000000000000000000" pitchFamily="2" charset="2"/>
              <a:buChar char="ü"/>
            </a:pPr>
            <a:r>
              <a:rPr lang="en-GB" sz="2300" dirty="0">
                <a:latin typeface="Aptos" panose="020B0004020202020204" pitchFamily="34" charset="0"/>
              </a:rPr>
              <a:t>Finance and </a:t>
            </a:r>
            <a:r>
              <a:rPr lang="en-US" sz="2300" dirty="0">
                <a:latin typeface="Aptos" panose="020B0004020202020204" pitchFamily="34" charset="0"/>
              </a:rPr>
              <a:t>Investment in </a:t>
            </a:r>
            <a:r>
              <a:rPr lang="en-GB" sz="2300" dirty="0">
                <a:latin typeface="Aptos" panose="020B0004020202020204" pitchFamily="34" charset="0"/>
              </a:rPr>
              <a:t>Infrastructure </a:t>
            </a:r>
          </a:p>
          <a:p>
            <a:pPr marL="630238" indent="-285750">
              <a:spcBef>
                <a:spcPts val="600"/>
              </a:spcBef>
              <a:spcAft>
                <a:spcPts val="600"/>
              </a:spcAft>
              <a:buFont typeface="Wingdings" panose="05000000000000000000" pitchFamily="2" charset="2"/>
              <a:buChar char="ü"/>
            </a:pPr>
            <a:r>
              <a:rPr lang="en-GB" sz="2300" b="1" dirty="0">
                <a:latin typeface="Aptos" panose="020B0004020202020204" pitchFamily="34" charset="0"/>
              </a:rPr>
              <a:t>Digitalisation and AI </a:t>
            </a:r>
          </a:p>
          <a:p>
            <a:pPr marL="630238" indent="-285750">
              <a:spcBef>
                <a:spcPts val="600"/>
              </a:spcBef>
              <a:spcAft>
                <a:spcPts val="600"/>
              </a:spcAft>
              <a:buFont typeface="Wingdings" panose="05000000000000000000" pitchFamily="2" charset="2"/>
              <a:buChar char="ü"/>
            </a:pPr>
            <a:r>
              <a:rPr lang="en-GB" sz="2300" b="1" dirty="0">
                <a:latin typeface="Aptos" panose="020B0004020202020204" pitchFamily="34" charset="0"/>
              </a:rPr>
              <a:t>Research and Innovation </a:t>
            </a:r>
          </a:p>
          <a:p>
            <a:pPr marL="630238" indent="-285750">
              <a:spcBef>
                <a:spcPts val="600"/>
              </a:spcBef>
              <a:spcAft>
                <a:spcPts val="600"/>
              </a:spcAft>
              <a:buFont typeface="Wingdings" panose="05000000000000000000" pitchFamily="2" charset="2"/>
              <a:buChar char="ü"/>
            </a:pPr>
            <a:r>
              <a:rPr lang="en-GB" sz="2300" dirty="0">
                <a:latin typeface="Aptos" panose="020B0004020202020204" pitchFamily="34" charset="0"/>
              </a:rPr>
              <a:t>Security and Preparedness </a:t>
            </a:r>
          </a:p>
        </p:txBody>
      </p:sp>
      <p:sp>
        <p:nvSpPr>
          <p:cNvPr id="6" name="TextBox 5">
            <a:extLst>
              <a:ext uri="{FF2B5EF4-FFF2-40B4-BE49-F238E27FC236}">
                <a16:creationId xmlns:a16="http://schemas.microsoft.com/office/drawing/2014/main" id="{7AD0C51E-ED04-5100-CEA5-34D0777E4B94}"/>
              </a:ext>
            </a:extLst>
          </p:cNvPr>
          <p:cNvSpPr txBox="1"/>
          <p:nvPr/>
        </p:nvSpPr>
        <p:spPr>
          <a:xfrm>
            <a:off x="579301" y="1334949"/>
            <a:ext cx="6104658" cy="369332"/>
          </a:xfrm>
          <a:prstGeom prst="rect">
            <a:avLst/>
          </a:prstGeom>
          <a:noFill/>
        </p:spPr>
        <p:txBody>
          <a:bodyPr wrap="square">
            <a:spAutoFit/>
          </a:bodyPr>
          <a:lstStyle>
            <a:defPPr>
              <a:defRPr lang="en-US"/>
            </a:defPPr>
            <a:lvl1pPr>
              <a:defRPr sz="2400" b="1" i="1">
                <a:effectLst/>
                <a:latin typeface="Aptos" panose="020B0004020202020204" pitchFamily="34" charset="0"/>
              </a:defRPr>
            </a:lvl1pPr>
          </a:lstStyle>
          <a:p>
            <a:r>
              <a:rPr lang="en-GB" i="0" dirty="0"/>
              <a:t>in a Water-Smart Economy</a:t>
            </a:r>
            <a:endParaRPr lang="en-US" i="0" dirty="0"/>
          </a:p>
        </p:txBody>
      </p:sp>
    </p:spTree>
    <p:extLst>
      <p:ext uri="{BB962C8B-B14F-4D97-AF65-F5344CB8AC3E}">
        <p14:creationId xmlns:p14="http://schemas.microsoft.com/office/powerpoint/2010/main" val="4194338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FF864-0EC7-71B9-35A6-D84458FEFC14}"/>
              </a:ext>
            </a:extLst>
          </p:cNvPr>
          <p:cNvSpPr>
            <a:spLocks noGrp="1"/>
          </p:cNvSpPr>
          <p:nvPr>
            <p:ph type="title"/>
          </p:nvPr>
        </p:nvSpPr>
        <p:spPr>
          <a:xfrm>
            <a:off x="375137" y="6323"/>
            <a:ext cx="10163237" cy="994417"/>
          </a:xfrm>
        </p:spPr>
        <p:txBody>
          <a:bodyPr>
            <a:normAutofit/>
          </a:bodyPr>
          <a:lstStyle/>
          <a:p>
            <a:r>
              <a:rPr lang="en-US" sz="3500" dirty="0"/>
              <a:t>CSSBoost – Project Consortium &amp; Info</a:t>
            </a:r>
          </a:p>
        </p:txBody>
      </p:sp>
      <p:pic>
        <p:nvPicPr>
          <p:cNvPr id="7" name="Picture 6" descr="A graphic of a person using a hammer&#10;&#10;AI-generated content may be incorrect.">
            <a:extLst>
              <a:ext uri="{FF2B5EF4-FFF2-40B4-BE49-F238E27FC236}">
                <a16:creationId xmlns:a16="http://schemas.microsoft.com/office/drawing/2014/main" id="{1E0FEC55-B66C-667A-EB86-AC7278BC52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277" y="1140448"/>
            <a:ext cx="855316" cy="1327451"/>
          </a:xfrm>
          <a:prstGeom prst="rect">
            <a:avLst/>
          </a:prstGeom>
        </p:spPr>
      </p:pic>
      <p:pic>
        <p:nvPicPr>
          <p:cNvPr id="12" name="Picture 11" descr="A logo of a building&#10;&#10;AI-generated content may be incorrect.">
            <a:extLst>
              <a:ext uri="{FF2B5EF4-FFF2-40B4-BE49-F238E27FC236}">
                <a16:creationId xmlns:a16="http://schemas.microsoft.com/office/drawing/2014/main" id="{6A8F2C97-BCE8-2F61-ABCF-B037929258D1}"/>
              </a:ext>
            </a:extLst>
          </p:cNvPr>
          <p:cNvPicPr>
            <a:picLocks noChangeAspect="1"/>
          </p:cNvPicPr>
          <p:nvPr/>
        </p:nvPicPr>
        <p:blipFill>
          <a:blip r:embed="rId3" cstate="print">
            <a:extLst>
              <a:ext uri="{28A0092B-C50C-407E-A947-70E740481C1C}">
                <a14:useLocalDpi xmlns:a14="http://schemas.microsoft.com/office/drawing/2010/main" val="0"/>
              </a:ext>
            </a:extLst>
          </a:blip>
          <a:srcRect t="16890" b="24309"/>
          <a:stretch/>
        </p:blipFill>
        <p:spPr>
          <a:xfrm>
            <a:off x="711519" y="5527749"/>
            <a:ext cx="759032" cy="828601"/>
          </a:xfrm>
          <a:prstGeom prst="rect">
            <a:avLst/>
          </a:prstGeom>
        </p:spPr>
      </p:pic>
      <p:pic>
        <p:nvPicPr>
          <p:cNvPr id="16" name="Picture 15" descr="A logo on a black background&#10;&#10;AI-generated content may be incorrect.">
            <a:extLst>
              <a:ext uri="{FF2B5EF4-FFF2-40B4-BE49-F238E27FC236}">
                <a16:creationId xmlns:a16="http://schemas.microsoft.com/office/drawing/2014/main" id="{D848B3FF-A43D-EFB1-33E2-6DCB183A65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232" y="1334921"/>
            <a:ext cx="1446346" cy="1103562"/>
          </a:xfrm>
          <a:prstGeom prst="rect">
            <a:avLst/>
          </a:prstGeom>
        </p:spPr>
      </p:pic>
      <p:pic>
        <p:nvPicPr>
          <p:cNvPr id="20" name="Picture 19" descr="A blue text on a black background&#10;&#10;AI-generated content may be incorrect.">
            <a:extLst>
              <a:ext uri="{FF2B5EF4-FFF2-40B4-BE49-F238E27FC236}">
                <a16:creationId xmlns:a16="http://schemas.microsoft.com/office/drawing/2014/main" id="{B539D708-D2A8-E619-0E99-0538B8E5F4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2706" y="2690927"/>
            <a:ext cx="1785478" cy="662412"/>
          </a:xfrm>
          <a:prstGeom prst="rect">
            <a:avLst/>
          </a:prstGeom>
        </p:spPr>
      </p:pic>
      <p:pic>
        <p:nvPicPr>
          <p:cNvPr id="22" name="Picture 21" descr="A blue text on a black background&#10;&#10;AI-generated content may be incorrect.">
            <a:extLst>
              <a:ext uri="{FF2B5EF4-FFF2-40B4-BE49-F238E27FC236}">
                <a16:creationId xmlns:a16="http://schemas.microsoft.com/office/drawing/2014/main" id="{5786049A-DFA5-F0B0-43C4-CA75D5A1FE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93138" y="5870582"/>
            <a:ext cx="1490475" cy="432817"/>
          </a:xfrm>
          <a:prstGeom prst="rect">
            <a:avLst/>
          </a:prstGeom>
        </p:spPr>
      </p:pic>
      <p:pic>
        <p:nvPicPr>
          <p:cNvPr id="24" name="Picture 23" descr="A logo for a software company&#10;&#10;AI-generated content may be incorrect.">
            <a:extLst>
              <a:ext uri="{FF2B5EF4-FFF2-40B4-BE49-F238E27FC236}">
                <a16:creationId xmlns:a16="http://schemas.microsoft.com/office/drawing/2014/main" id="{F21E13F4-DA44-EFC4-4747-F742793EC9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0588" y="4097636"/>
            <a:ext cx="635648" cy="753269"/>
          </a:xfrm>
          <a:prstGeom prst="rect">
            <a:avLst/>
          </a:prstGeom>
        </p:spPr>
      </p:pic>
      <p:pic>
        <p:nvPicPr>
          <p:cNvPr id="26" name="Picture 25" descr="A logo with text on it&#10;&#10;AI-generated content may be incorrect.">
            <a:extLst>
              <a:ext uri="{FF2B5EF4-FFF2-40B4-BE49-F238E27FC236}">
                <a16:creationId xmlns:a16="http://schemas.microsoft.com/office/drawing/2014/main" id="{00B982D3-86CC-1CDC-4A70-9F2530A642A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98305" y="5602432"/>
            <a:ext cx="938405" cy="623628"/>
          </a:xfrm>
          <a:prstGeom prst="rect">
            <a:avLst/>
          </a:prstGeom>
        </p:spPr>
      </p:pic>
      <p:pic>
        <p:nvPicPr>
          <p:cNvPr id="28" name="Picture 27" descr="A logo of a book and tree&#10;&#10;AI-generated content may be incorrect.">
            <a:extLst>
              <a:ext uri="{FF2B5EF4-FFF2-40B4-BE49-F238E27FC236}">
                <a16:creationId xmlns:a16="http://schemas.microsoft.com/office/drawing/2014/main" id="{72C514AE-05FA-7BE3-985F-63B6C465C8D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33231" y="1420923"/>
            <a:ext cx="931418" cy="931418"/>
          </a:xfrm>
          <a:prstGeom prst="rect">
            <a:avLst/>
          </a:prstGeom>
        </p:spPr>
      </p:pic>
      <p:pic>
        <p:nvPicPr>
          <p:cNvPr id="32" name="Picture 31" descr="A black background with white dots&#10;&#10;AI-generated content may be incorrect.">
            <a:extLst>
              <a:ext uri="{FF2B5EF4-FFF2-40B4-BE49-F238E27FC236}">
                <a16:creationId xmlns:a16="http://schemas.microsoft.com/office/drawing/2014/main" id="{ACF1A2A8-CDDC-0D0A-7D04-C21E2FEDD8A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60451" y="4329793"/>
            <a:ext cx="1584162" cy="340860"/>
          </a:xfrm>
          <a:prstGeom prst="rect">
            <a:avLst/>
          </a:prstGeom>
        </p:spPr>
      </p:pic>
      <p:pic>
        <p:nvPicPr>
          <p:cNvPr id="34" name="Picture 33" descr="A logo with a leaf and text&#10;&#10;AI-generated content may be incorrect.">
            <a:extLst>
              <a:ext uri="{FF2B5EF4-FFF2-40B4-BE49-F238E27FC236}">
                <a16:creationId xmlns:a16="http://schemas.microsoft.com/office/drawing/2014/main" id="{1B1BCB22-2E13-83C4-12AA-797ECEB5DA6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70727" y="5406653"/>
            <a:ext cx="1093643" cy="1007428"/>
          </a:xfrm>
          <a:prstGeom prst="rect">
            <a:avLst/>
          </a:prstGeom>
        </p:spPr>
      </p:pic>
      <p:pic>
        <p:nvPicPr>
          <p:cNvPr id="36" name="Picture 35" descr="A blue square with white text&#10;&#10;AI-generated content may be incorrect.">
            <a:extLst>
              <a:ext uri="{FF2B5EF4-FFF2-40B4-BE49-F238E27FC236}">
                <a16:creationId xmlns:a16="http://schemas.microsoft.com/office/drawing/2014/main" id="{A6924118-B524-7900-02B5-93777FD4E6C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7281" y="4097635"/>
            <a:ext cx="753270" cy="753270"/>
          </a:xfrm>
          <a:prstGeom prst="rect">
            <a:avLst/>
          </a:prstGeom>
        </p:spPr>
      </p:pic>
      <p:pic>
        <p:nvPicPr>
          <p:cNvPr id="38" name="Picture 37" descr="A red text on a black background&#10;&#10;AI-generated content may be incorrect.">
            <a:extLst>
              <a:ext uri="{FF2B5EF4-FFF2-40B4-BE49-F238E27FC236}">
                <a16:creationId xmlns:a16="http://schemas.microsoft.com/office/drawing/2014/main" id="{76CA6C9B-181F-9A82-264E-BDB76B2194F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21153" y="4049587"/>
            <a:ext cx="1639347" cy="391784"/>
          </a:xfrm>
          <a:prstGeom prst="rect">
            <a:avLst/>
          </a:prstGeom>
        </p:spPr>
      </p:pic>
      <p:pic>
        <p:nvPicPr>
          <p:cNvPr id="40" name="Picture 39" descr="A black and green text&#10;&#10;AI-generated content may be incorrect.">
            <a:extLst>
              <a:ext uri="{FF2B5EF4-FFF2-40B4-BE49-F238E27FC236}">
                <a16:creationId xmlns:a16="http://schemas.microsoft.com/office/drawing/2014/main" id="{F8BA6294-A9F0-3EB5-9352-D27C154708D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85138" y="5758078"/>
            <a:ext cx="1950724" cy="507089"/>
          </a:xfrm>
          <a:prstGeom prst="rect">
            <a:avLst/>
          </a:prstGeom>
        </p:spPr>
      </p:pic>
      <p:pic>
        <p:nvPicPr>
          <p:cNvPr id="42" name="Picture 41" descr="A black background with white text&#10;&#10;AI-generated content may be incorrect.">
            <a:extLst>
              <a:ext uri="{FF2B5EF4-FFF2-40B4-BE49-F238E27FC236}">
                <a16:creationId xmlns:a16="http://schemas.microsoft.com/office/drawing/2014/main" id="{BC390D26-E929-F0BE-8D30-8F4F88C748B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49574" y="4551305"/>
            <a:ext cx="1833843" cy="424076"/>
          </a:xfrm>
          <a:prstGeom prst="rect">
            <a:avLst/>
          </a:prstGeom>
        </p:spPr>
      </p:pic>
      <p:pic>
        <p:nvPicPr>
          <p:cNvPr id="44" name="Picture 43" descr="A yellow and blue logo&#10;&#10;AI-generated content may be incorrect.">
            <a:extLst>
              <a:ext uri="{FF2B5EF4-FFF2-40B4-BE49-F238E27FC236}">
                <a16:creationId xmlns:a16="http://schemas.microsoft.com/office/drawing/2014/main" id="{DF59C1EB-E62B-5972-635C-1D1AD310087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22331" y="5784731"/>
            <a:ext cx="1478762" cy="505737"/>
          </a:xfrm>
          <a:prstGeom prst="rect">
            <a:avLst/>
          </a:prstGeom>
        </p:spPr>
      </p:pic>
      <p:pic>
        <p:nvPicPr>
          <p:cNvPr id="46" name="Graphic 45">
            <a:extLst>
              <a:ext uri="{FF2B5EF4-FFF2-40B4-BE49-F238E27FC236}">
                <a16:creationId xmlns:a16="http://schemas.microsoft.com/office/drawing/2014/main" id="{5134F1E6-A1A2-A7F0-114E-A3340C28384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644719" y="2725346"/>
            <a:ext cx="2095920" cy="539519"/>
          </a:xfrm>
          <a:prstGeom prst="rect">
            <a:avLst/>
          </a:prstGeom>
        </p:spPr>
      </p:pic>
      <p:pic>
        <p:nvPicPr>
          <p:cNvPr id="48" name="Picture 47" descr="A purple circle with black text&#10;&#10;AI-generated content may be incorrect.">
            <a:extLst>
              <a:ext uri="{FF2B5EF4-FFF2-40B4-BE49-F238E27FC236}">
                <a16:creationId xmlns:a16="http://schemas.microsoft.com/office/drawing/2014/main" id="{DEEEAC84-A150-E7E6-C05D-A5CED9CA2A15}"/>
              </a:ext>
            </a:extLst>
          </p:cNvPr>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t="23983" b="25181"/>
          <a:stretch/>
        </p:blipFill>
        <p:spPr>
          <a:xfrm>
            <a:off x="1493447" y="5570916"/>
            <a:ext cx="1530770" cy="778187"/>
          </a:xfrm>
          <a:prstGeom prst="rect">
            <a:avLst/>
          </a:prstGeom>
        </p:spPr>
      </p:pic>
      <p:pic>
        <p:nvPicPr>
          <p:cNvPr id="50" name="Picture 49" descr="A logo with text on it&#10;&#10;AI-generated content may be incorrect.">
            <a:extLst>
              <a:ext uri="{FF2B5EF4-FFF2-40B4-BE49-F238E27FC236}">
                <a16:creationId xmlns:a16="http://schemas.microsoft.com/office/drawing/2014/main" id="{6A961278-9D8C-ECBB-D067-0ABC867229E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644719" y="1390089"/>
            <a:ext cx="2415387" cy="945992"/>
          </a:xfrm>
          <a:prstGeom prst="rect">
            <a:avLst/>
          </a:prstGeom>
        </p:spPr>
      </p:pic>
      <p:pic>
        <p:nvPicPr>
          <p:cNvPr id="1028" name="Picture 4" descr="University of Vic – Central University of Catalonia – Rene">
            <a:extLst>
              <a:ext uri="{FF2B5EF4-FFF2-40B4-BE49-F238E27FC236}">
                <a16:creationId xmlns:a16="http://schemas.microsoft.com/office/drawing/2014/main" id="{617A4146-C978-F69C-234D-1BB18983106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55204" y="2603862"/>
            <a:ext cx="1748778" cy="7494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CCELIGENCE LTD | LinkedIn">
            <a:extLst>
              <a:ext uri="{FF2B5EF4-FFF2-40B4-BE49-F238E27FC236}">
                <a16:creationId xmlns:a16="http://schemas.microsoft.com/office/drawing/2014/main" id="{76D770C7-B95C-073F-1AB8-F98A2AE0FFCA}"/>
              </a:ext>
            </a:extLst>
          </p:cNvPr>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97316" y="4017169"/>
            <a:ext cx="997368" cy="9375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eek National Flag, Official Flag of Greece Accurate Colors Stock Vector -  Illustration of nation, official: 112694511">
            <a:extLst>
              <a:ext uri="{FF2B5EF4-FFF2-40B4-BE49-F238E27FC236}">
                <a16:creationId xmlns:a16="http://schemas.microsoft.com/office/drawing/2014/main" id="{A40A04E3-C6D7-50A1-5D3E-954DDF2E13FF}"/>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999685" y="1501520"/>
            <a:ext cx="623861" cy="411387"/>
          </a:xfrm>
          <a:prstGeom prst="roundRect">
            <a:avLst>
              <a:gd name="adj" fmla="val 8594"/>
            </a:avLst>
          </a:prstGeom>
          <a:solidFill>
            <a:srgbClr val="FFFFFF">
              <a:shade val="85000"/>
            </a:srgbClr>
          </a:solidFill>
          <a:ln>
            <a:noFill/>
          </a:ln>
          <a:effectLst/>
        </p:spPr>
      </p:pic>
      <p:pic>
        <p:nvPicPr>
          <p:cNvPr id="1034" name="Picture 10">
            <a:extLst>
              <a:ext uri="{FF2B5EF4-FFF2-40B4-BE49-F238E27FC236}">
                <a16:creationId xmlns:a16="http://schemas.microsoft.com/office/drawing/2014/main" id="{55CE9130-2BCE-9116-10BD-46BC99BB35AA}"/>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1004051" y="2023510"/>
            <a:ext cx="623862" cy="415151"/>
          </a:xfrm>
          <a:prstGeom prst="roundRect">
            <a:avLst>
              <a:gd name="adj" fmla="val 8594"/>
            </a:avLst>
          </a:prstGeom>
          <a:solidFill>
            <a:srgbClr val="FFFFFF">
              <a:shade val="85000"/>
            </a:srgbClr>
          </a:solidFill>
          <a:ln>
            <a:noFill/>
          </a:ln>
          <a:effectLst/>
        </p:spPr>
      </p:pic>
      <p:pic>
        <p:nvPicPr>
          <p:cNvPr id="1036" name="Picture 12">
            <a:extLst>
              <a:ext uri="{FF2B5EF4-FFF2-40B4-BE49-F238E27FC236}">
                <a16:creationId xmlns:a16="http://schemas.microsoft.com/office/drawing/2014/main" id="{7E332F4C-FC0A-19A8-5183-55FE6764F557}"/>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1005507" y="2549264"/>
            <a:ext cx="612216" cy="432816"/>
          </a:xfrm>
          <a:prstGeom prst="roundRect">
            <a:avLst>
              <a:gd name="adj" fmla="val 8594"/>
            </a:avLst>
          </a:prstGeom>
          <a:solidFill>
            <a:srgbClr val="FFFFFF">
              <a:shade val="85000"/>
            </a:srgbClr>
          </a:solidFill>
          <a:ln>
            <a:noFill/>
          </a:ln>
          <a:effectLst/>
        </p:spPr>
      </p:pic>
      <p:pic>
        <p:nvPicPr>
          <p:cNvPr id="1038" name="Picture 14">
            <a:extLst>
              <a:ext uri="{FF2B5EF4-FFF2-40B4-BE49-F238E27FC236}">
                <a16:creationId xmlns:a16="http://schemas.microsoft.com/office/drawing/2014/main" id="{EAA0CFD2-067E-6E55-F310-067CA817B7FE}"/>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1004582" y="3091850"/>
            <a:ext cx="622800" cy="414445"/>
          </a:xfrm>
          <a:prstGeom prst="roundRect">
            <a:avLst>
              <a:gd name="adj" fmla="val 8594"/>
            </a:avLst>
          </a:prstGeom>
          <a:solidFill>
            <a:srgbClr val="FFFFFF">
              <a:shade val="85000"/>
            </a:srgbClr>
          </a:solidFill>
          <a:ln>
            <a:noFill/>
          </a:ln>
          <a:effectLst/>
        </p:spPr>
      </p:pic>
      <p:pic>
        <p:nvPicPr>
          <p:cNvPr id="1040" name="Picture 16" descr="Flag of Belgium - Wikipedia">
            <a:extLst>
              <a:ext uri="{FF2B5EF4-FFF2-40B4-BE49-F238E27FC236}">
                <a16:creationId xmlns:a16="http://schemas.microsoft.com/office/drawing/2014/main" id="{B91E0464-1100-9EC6-F9FC-18FB6F3D34DA}"/>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1004582" y="3613164"/>
            <a:ext cx="622800" cy="429494"/>
          </a:xfrm>
          <a:prstGeom prst="roundRect">
            <a:avLst>
              <a:gd name="adj" fmla="val 8594"/>
            </a:avLst>
          </a:prstGeom>
          <a:solidFill>
            <a:srgbClr val="FFFFFF">
              <a:shade val="85000"/>
            </a:srgbClr>
          </a:solidFill>
          <a:ln>
            <a:noFill/>
          </a:ln>
          <a:effectLst/>
        </p:spPr>
      </p:pic>
      <p:pic>
        <p:nvPicPr>
          <p:cNvPr id="1042" name="Picture 18" descr="Flag of the United Kingdom - Wikipedia">
            <a:extLst>
              <a:ext uri="{FF2B5EF4-FFF2-40B4-BE49-F238E27FC236}">
                <a16:creationId xmlns:a16="http://schemas.microsoft.com/office/drawing/2014/main" id="{1D9E5074-94FD-19C7-4F69-C07BF918233D}"/>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1006879" y="5208409"/>
            <a:ext cx="622800" cy="429494"/>
          </a:xfrm>
          <a:prstGeom prst="roundRect">
            <a:avLst>
              <a:gd name="adj" fmla="val 8594"/>
            </a:avLst>
          </a:prstGeom>
          <a:solidFill>
            <a:srgbClr val="FFFFFF">
              <a:shade val="85000"/>
            </a:srgbClr>
          </a:solidFill>
          <a:ln>
            <a:noFill/>
          </a:ln>
          <a:effectLst/>
        </p:spPr>
      </p:pic>
      <p:pic>
        <p:nvPicPr>
          <p:cNvPr id="1044" name="Picture 20" descr="Flag of Cyprus - Wikipedia">
            <a:extLst>
              <a:ext uri="{FF2B5EF4-FFF2-40B4-BE49-F238E27FC236}">
                <a16:creationId xmlns:a16="http://schemas.microsoft.com/office/drawing/2014/main" id="{CC22D721-1533-8138-6AFF-371672F93A9F}"/>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1000215" y="4149527"/>
            <a:ext cx="622800" cy="414445"/>
          </a:xfrm>
          <a:prstGeom prst="roundRect">
            <a:avLst>
              <a:gd name="adj" fmla="val 8594"/>
            </a:avLst>
          </a:prstGeom>
          <a:solidFill>
            <a:srgbClr val="FFFFFF">
              <a:shade val="85000"/>
            </a:srgbClr>
          </a:solidFill>
          <a:ln>
            <a:solidFill>
              <a:schemeClr val="bg1">
                <a:lumMod val="85000"/>
              </a:schemeClr>
            </a:solidFill>
          </a:ln>
          <a:effectLst/>
        </p:spPr>
      </p:pic>
      <p:sp>
        <p:nvSpPr>
          <p:cNvPr id="52" name="TextBox 51">
            <a:extLst>
              <a:ext uri="{FF2B5EF4-FFF2-40B4-BE49-F238E27FC236}">
                <a16:creationId xmlns:a16="http://schemas.microsoft.com/office/drawing/2014/main" id="{150343E9-69FF-F679-FE12-15CE7E1B18F8}"/>
              </a:ext>
            </a:extLst>
          </p:cNvPr>
          <p:cNvSpPr txBox="1"/>
          <p:nvPr/>
        </p:nvSpPr>
        <p:spPr>
          <a:xfrm>
            <a:off x="11686356" y="1534514"/>
            <a:ext cx="400834" cy="369332"/>
          </a:xfrm>
          <a:prstGeom prst="rect">
            <a:avLst/>
          </a:prstGeom>
          <a:noFill/>
        </p:spPr>
        <p:txBody>
          <a:bodyPr wrap="square" rtlCol="0">
            <a:spAutoFit/>
          </a:bodyPr>
          <a:lstStyle/>
          <a:p>
            <a:r>
              <a:rPr lang="en-GB"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6</a:t>
            </a:r>
          </a:p>
        </p:txBody>
      </p:sp>
      <p:sp>
        <p:nvSpPr>
          <p:cNvPr id="53" name="TextBox 52">
            <a:extLst>
              <a:ext uri="{FF2B5EF4-FFF2-40B4-BE49-F238E27FC236}">
                <a16:creationId xmlns:a16="http://schemas.microsoft.com/office/drawing/2014/main" id="{DA1606C6-B049-F0CD-78E3-DA8731B5923A}"/>
              </a:ext>
            </a:extLst>
          </p:cNvPr>
          <p:cNvSpPr txBox="1"/>
          <p:nvPr/>
        </p:nvSpPr>
        <p:spPr>
          <a:xfrm>
            <a:off x="11686356" y="2057887"/>
            <a:ext cx="400834" cy="369332"/>
          </a:xfrm>
          <a:prstGeom prst="rect">
            <a:avLst/>
          </a:prstGeom>
          <a:noFill/>
        </p:spPr>
        <p:txBody>
          <a:bodyPr wrap="square" rtlCol="0">
            <a:spAutoFit/>
          </a:bodyPr>
          <a:lstStyle/>
          <a:p>
            <a:r>
              <a:rPr lang="en-GB"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3</a:t>
            </a:r>
          </a:p>
        </p:txBody>
      </p:sp>
      <p:sp>
        <p:nvSpPr>
          <p:cNvPr id="54" name="TextBox 53">
            <a:extLst>
              <a:ext uri="{FF2B5EF4-FFF2-40B4-BE49-F238E27FC236}">
                <a16:creationId xmlns:a16="http://schemas.microsoft.com/office/drawing/2014/main" id="{2B6B4C2D-DBCB-5C58-9534-135DD62A348F}"/>
              </a:ext>
            </a:extLst>
          </p:cNvPr>
          <p:cNvSpPr txBox="1"/>
          <p:nvPr/>
        </p:nvSpPr>
        <p:spPr>
          <a:xfrm>
            <a:off x="11686356" y="2591167"/>
            <a:ext cx="400834" cy="369332"/>
          </a:xfrm>
          <a:prstGeom prst="rect">
            <a:avLst/>
          </a:prstGeom>
          <a:noFill/>
        </p:spPr>
        <p:txBody>
          <a:bodyPr wrap="square" rtlCol="0">
            <a:spAutoFit/>
          </a:bodyPr>
          <a:lstStyle/>
          <a:p>
            <a:r>
              <a:rPr lang="en-GB"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6</a:t>
            </a:r>
          </a:p>
        </p:txBody>
      </p:sp>
      <p:sp>
        <p:nvSpPr>
          <p:cNvPr id="55" name="TextBox 54">
            <a:extLst>
              <a:ext uri="{FF2B5EF4-FFF2-40B4-BE49-F238E27FC236}">
                <a16:creationId xmlns:a16="http://schemas.microsoft.com/office/drawing/2014/main" id="{7EA9F16D-F3B8-813B-A36B-2D0397B87F98}"/>
              </a:ext>
            </a:extLst>
          </p:cNvPr>
          <p:cNvSpPr txBox="1"/>
          <p:nvPr/>
        </p:nvSpPr>
        <p:spPr>
          <a:xfrm>
            <a:off x="11686356" y="3120358"/>
            <a:ext cx="400834" cy="369332"/>
          </a:xfrm>
          <a:prstGeom prst="rect">
            <a:avLst/>
          </a:prstGeom>
          <a:noFill/>
        </p:spPr>
        <p:txBody>
          <a:bodyPr wrap="square" rtlCol="0">
            <a:spAutoFit/>
          </a:bodyPr>
          <a:lstStyle/>
          <a:p>
            <a:r>
              <a:rPr lang="en-GB"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2</a:t>
            </a:r>
          </a:p>
        </p:txBody>
      </p:sp>
      <p:sp>
        <p:nvSpPr>
          <p:cNvPr id="56" name="TextBox 55">
            <a:extLst>
              <a:ext uri="{FF2B5EF4-FFF2-40B4-BE49-F238E27FC236}">
                <a16:creationId xmlns:a16="http://schemas.microsoft.com/office/drawing/2014/main" id="{C1D093C2-DAE5-9498-D490-51E868FB1B5B}"/>
              </a:ext>
            </a:extLst>
          </p:cNvPr>
          <p:cNvSpPr txBox="1"/>
          <p:nvPr/>
        </p:nvSpPr>
        <p:spPr>
          <a:xfrm>
            <a:off x="11686356" y="3653746"/>
            <a:ext cx="400834" cy="369332"/>
          </a:xfrm>
          <a:prstGeom prst="rect">
            <a:avLst/>
          </a:prstGeom>
          <a:noFill/>
        </p:spPr>
        <p:txBody>
          <a:bodyPr wrap="square" rtlCol="0">
            <a:spAutoFit/>
          </a:bodyPr>
          <a:lstStyle/>
          <a:p>
            <a:r>
              <a:rPr lang="en-GB"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1</a:t>
            </a:r>
          </a:p>
        </p:txBody>
      </p:sp>
      <p:sp>
        <p:nvSpPr>
          <p:cNvPr id="57" name="TextBox 56">
            <a:extLst>
              <a:ext uri="{FF2B5EF4-FFF2-40B4-BE49-F238E27FC236}">
                <a16:creationId xmlns:a16="http://schemas.microsoft.com/office/drawing/2014/main" id="{6197BADA-FF47-763E-769C-81BFFEEFB07D}"/>
              </a:ext>
            </a:extLst>
          </p:cNvPr>
          <p:cNvSpPr txBox="1"/>
          <p:nvPr/>
        </p:nvSpPr>
        <p:spPr>
          <a:xfrm>
            <a:off x="11686356" y="4172083"/>
            <a:ext cx="400834" cy="369332"/>
          </a:xfrm>
          <a:prstGeom prst="rect">
            <a:avLst/>
          </a:prstGeom>
          <a:noFill/>
        </p:spPr>
        <p:txBody>
          <a:bodyPr wrap="square" rtlCol="0">
            <a:spAutoFit/>
          </a:bodyPr>
          <a:lstStyle/>
          <a:p>
            <a:r>
              <a:rPr lang="en-GB"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1</a:t>
            </a:r>
          </a:p>
        </p:txBody>
      </p:sp>
      <p:pic>
        <p:nvPicPr>
          <p:cNvPr id="1046" name="Picture 22" descr="Flag of Spain - Wikipedia">
            <a:extLst>
              <a:ext uri="{FF2B5EF4-FFF2-40B4-BE49-F238E27FC236}">
                <a16:creationId xmlns:a16="http://schemas.microsoft.com/office/drawing/2014/main" id="{C827AA72-A125-A329-D479-79397D67A2BE}"/>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1009177" y="4680497"/>
            <a:ext cx="618205" cy="411387"/>
          </a:xfrm>
          <a:prstGeom prst="roundRect">
            <a:avLst>
              <a:gd name="adj" fmla="val 8594"/>
            </a:avLst>
          </a:prstGeom>
          <a:solidFill>
            <a:srgbClr val="FFFFFF">
              <a:shade val="85000"/>
            </a:srgbClr>
          </a:solidFill>
          <a:ln>
            <a:noFill/>
          </a:ln>
          <a:effectLst/>
        </p:spPr>
      </p:pic>
      <p:sp>
        <p:nvSpPr>
          <p:cNvPr id="58" name="TextBox 57">
            <a:extLst>
              <a:ext uri="{FF2B5EF4-FFF2-40B4-BE49-F238E27FC236}">
                <a16:creationId xmlns:a16="http://schemas.microsoft.com/office/drawing/2014/main" id="{05C72EF9-E4F5-324E-0C0C-60B9128F5059}"/>
              </a:ext>
            </a:extLst>
          </p:cNvPr>
          <p:cNvSpPr txBox="1"/>
          <p:nvPr/>
        </p:nvSpPr>
        <p:spPr>
          <a:xfrm>
            <a:off x="11706737" y="4699712"/>
            <a:ext cx="400834" cy="369332"/>
          </a:xfrm>
          <a:prstGeom prst="rect">
            <a:avLst/>
          </a:prstGeom>
          <a:noFill/>
        </p:spPr>
        <p:txBody>
          <a:bodyPr wrap="square" rtlCol="0">
            <a:spAutoFit/>
          </a:bodyPr>
          <a:lstStyle/>
          <a:p>
            <a:r>
              <a:rPr lang="en-GB"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1</a:t>
            </a:r>
          </a:p>
        </p:txBody>
      </p:sp>
      <p:sp>
        <p:nvSpPr>
          <p:cNvPr id="59" name="TextBox 58">
            <a:extLst>
              <a:ext uri="{FF2B5EF4-FFF2-40B4-BE49-F238E27FC236}">
                <a16:creationId xmlns:a16="http://schemas.microsoft.com/office/drawing/2014/main" id="{26E3ACFD-200C-E9B5-93C4-B12E1E740265}"/>
              </a:ext>
            </a:extLst>
          </p:cNvPr>
          <p:cNvSpPr txBox="1"/>
          <p:nvPr/>
        </p:nvSpPr>
        <p:spPr>
          <a:xfrm>
            <a:off x="11714899" y="5233100"/>
            <a:ext cx="400834" cy="369332"/>
          </a:xfrm>
          <a:prstGeom prst="rect">
            <a:avLst/>
          </a:prstGeom>
          <a:noFill/>
        </p:spPr>
        <p:txBody>
          <a:bodyPr wrap="square" rtlCol="0">
            <a:spAutoFit/>
          </a:bodyPr>
          <a:lstStyle/>
          <a:p>
            <a:r>
              <a:rPr lang="en-GB"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1</a:t>
            </a:r>
          </a:p>
        </p:txBody>
      </p:sp>
      <p:cxnSp>
        <p:nvCxnSpPr>
          <p:cNvPr id="61" name="Straight Connector 60">
            <a:extLst>
              <a:ext uri="{FF2B5EF4-FFF2-40B4-BE49-F238E27FC236}">
                <a16:creationId xmlns:a16="http://schemas.microsoft.com/office/drawing/2014/main" id="{943E3DB7-8534-742C-D842-4E64EFE97993}"/>
              </a:ext>
            </a:extLst>
          </p:cNvPr>
          <p:cNvCxnSpPr>
            <a:cxnSpLocks/>
          </p:cNvCxnSpPr>
          <p:nvPr/>
        </p:nvCxnSpPr>
        <p:spPr>
          <a:xfrm>
            <a:off x="574277" y="1062067"/>
            <a:ext cx="8086223" cy="0"/>
          </a:xfrm>
          <a:prstGeom prst="line">
            <a:avLst/>
          </a:prstGeom>
          <a:ln>
            <a:solidFill>
              <a:schemeClr val="accent1">
                <a:lumMod val="75000"/>
              </a:schemeClr>
            </a:solidFill>
          </a:ln>
          <a:effectLst>
            <a:outerShdw blurRad="50800" dist="38100" dir="5400000" algn="t"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62" name="TextBox 61">
            <a:extLst>
              <a:ext uri="{FF2B5EF4-FFF2-40B4-BE49-F238E27FC236}">
                <a16:creationId xmlns:a16="http://schemas.microsoft.com/office/drawing/2014/main" id="{11627DA4-0673-5F1B-98A4-61A8611CCC52}"/>
              </a:ext>
            </a:extLst>
          </p:cNvPr>
          <p:cNvSpPr txBox="1"/>
          <p:nvPr/>
        </p:nvSpPr>
        <p:spPr>
          <a:xfrm>
            <a:off x="525488" y="745613"/>
            <a:ext cx="4612365" cy="353943"/>
          </a:xfrm>
          <a:prstGeom prst="rect">
            <a:avLst/>
          </a:prstGeom>
          <a:noFill/>
        </p:spPr>
        <p:txBody>
          <a:bodyPr wrap="square" rtlCol="0">
            <a:spAutoFit/>
          </a:bodyPr>
          <a:lstStyle>
            <a:defPPr>
              <a:defRPr lang="en-US"/>
            </a:defPPr>
            <a:lvl1pPr>
              <a:defRPr sz="1700" b="1">
                <a:solidFill>
                  <a:schemeClr val="accent1">
                    <a:lumMod val="75000"/>
                  </a:schemeClr>
                </a:solidFill>
                <a:latin typeface="Aptos" panose="020B0004020202020204" pitchFamily="34" charset="0"/>
              </a:defRPr>
            </a:lvl1pPr>
          </a:lstStyle>
          <a:p>
            <a:r>
              <a:rPr lang="en-GB" dirty="0"/>
              <a:t>8 </a:t>
            </a:r>
            <a:r>
              <a:rPr lang="en-GB" b="0" dirty="0"/>
              <a:t>Universities &amp; Research Centres </a:t>
            </a:r>
          </a:p>
        </p:txBody>
      </p:sp>
      <p:cxnSp>
        <p:nvCxnSpPr>
          <p:cNvPr id="1024" name="Straight Connector 1023">
            <a:extLst>
              <a:ext uri="{FF2B5EF4-FFF2-40B4-BE49-F238E27FC236}">
                <a16:creationId xmlns:a16="http://schemas.microsoft.com/office/drawing/2014/main" id="{3CC58444-CC69-5FD0-7D7C-F291C16D6126}"/>
              </a:ext>
            </a:extLst>
          </p:cNvPr>
          <p:cNvCxnSpPr>
            <a:cxnSpLocks/>
          </p:cNvCxnSpPr>
          <p:nvPr/>
        </p:nvCxnSpPr>
        <p:spPr>
          <a:xfrm>
            <a:off x="593350" y="3834803"/>
            <a:ext cx="8086223" cy="0"/>
          </a:xfrm>
          <a:prstGeom prst="line">
            <a:avLst/>
          </a:prstGeom>
          <a:ln>
            <a:solidFill>
              <a:schemeClr val="accent1">
                <a:lumMod val="75000"/>
              </a:schemeClr>
            </a:solidFill>
          </a:ln>
          <a:effectLst>
            <a:outerShdw blurRad="50800" dist="38100" dir="5400000" algn="t"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1025" name="TextBox 1024">
            <a:extLst>
              <a:ext uri="{FF2B5EF4-FFF2-40B4-BE49-F238E27FC236}">
                <a16:creationId xmlns:a16="http://schemas.microsoft.com/office/drawing/2014/main" id="{0BAF8450-F41E-6143-ECD5-4337238BDC37}"/>
              </a:ext>
            </a:extLst>
          </p:cNvPr>
          <p:cNvSpPr txBox="1"/>
          <p:nvPr/>
        </p:nvSpPr>
        <p:spPr>
          <a:xfrm>
            <a:off x="574277" y="3504662"/>
            <a:ext cx="4612365" cy="353943"/>
          </a:xfrm>
          <a:prstGeom prst="rect">
            <a:avLst/>
          </a:prstGeom>
          <a:noFill/>
        </p:spPr>
        <p:txBody>
          <a:bodyPr wrap="square" rtlCol="0">
            <a:spAutoFit/>
          </a:bodyPr>
          <a:lstStyle/>
          <a:p>
            <a:r>
              <a:rPr lang="en-GB" sz="1700" b="1" dirty="0">
                <a:solidFill>
                  <a:schemeClr val="accent1">
                    <a:lumMod val="75000"/>
                  </a:schemeClr>
                </a:solidFill>
                <a:latin typeface="Aptos" panose="020B0004020202020204" pitchFamily="34" charset="0"/>
              </a:rPr>
              <a:t>6 </a:t>
            </a:r>
            <a:r>
              <a:rPr lang="en-GB" sz="1700" dirty="0">
                <a:solidFill>
                  <a:schemeClr val="accent1">
                    <a:lumMod val="75000"/>
                  </a:schemeClr>
                </a:solidFill>
                <a:latin typeface="Aptos" panose="020B0004020202020204" pitchFamily="34" charset="0"/>
              </a:rPr>
              <a:t>Large Companies &amp; SMEs</a:t>
            </a:r>
          </a:p>
        </p:txBody>
      </p:sp>
      <p:cxnSp>
        <p:nvCxnSpPr>
          <p:cNvPr id="1027" name="Straight Connector 1026">
            <a:extLst>
              <a:ext uri="{FF2B5EF4-FFF2-40B4-BE49-F238E27FC236}">
                <a16:creationId xmlns:a16="http://schemas.microsoft.com/office/drawing/2014/main" id="{E8BD9CEA-B2CF-23A7-96C0-69E8DA50623B}"/>
              </a:ext>
            </a:extLst>
          </p:cNvPr>
          <p:cNvCxnSpPr>
            <a:cxnSpLocks/>
          </p:cNvCxnSpPr>
          <p:nvPr/>
        </p:nvCxnSpPr>
        <p:spPr>
          <a:xfrm>
            <a:off x="649553" y="5382852"/>
            <a:ext cx="8086223" cy="0"/>
          </a:xfrm>
          <a:prstGeom prst="line">
            <a:avLst/>
          </a:prstGeom>
          <a:ln>
            <a:solidFill>
              <a:schemeClr val="accent1">
                <a:lumMod val="75000"/>
              </a:schemeClr>
            </a:solidFill>
          </a:ln>
          <a:effectLst>
            <a:outerShdw blurRad="50800" dist="38100" dir="5400000" algn="t"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1029" name="TextBox 1028">
            <a:extLst>
              <a:ext uri="{FF2B5EF4-FFF2-40B4-BE49-F238E27FC236}">
                <a16:creationId xmlns:a16="http://schemas.microsoft.com/office/drawing/2014/main" id="{6FCEFD3A-7813-1A07-BE49-A07824A36621}"/>
              </a:ext>
            </a:extLst>
          </p:cNvPr>
          <p:cNvSpPr txBox="1"/>
          <p:nvPr/>
        </p:nvSpPr>
        <p:spPr>
          <a:xfrm>
            <a:off x="630480" y="5052711"/>
            <a:ext cx="4612365" cy="353943"/>
          </a:xfrm>
          <a:prstGeom prst="rect">
            <a:avLst/>
          </a:prstGeom>
          <a:noFill/>
        </p:spPr>
        <p:txBody>
          <a:bodyPr wrap="square" rtlCol="0">
            <a:spAutoFit/>
          </a:bodyPr>
          <a:lstStyle/>
          <a:p>
            <a:r>
              <a:rPr lang="en-GB" sz="1700" b="1" dirty="0">
                <a:solidFill>
                  <a:schemeClr val="accent1">
                    <a:lumMod val="75000"/>
                  </a:schemeClr>
                </a:solidFill>
                <a:latin typeface="Aptos" panose="020B0004020202020204" pitchFamily="34" charset="0"/>
              </a:rPr>
              <a:t>7 </a:t>
            </a:r>
            <a:r>
              <a:rPr lang="en-GB" sz="1700" dirty="0">
                <a:solidFill>
                  <a:schemeClr val="accent1">
                    <a:lumMod val="75000"/>
                  </a:schemeClr>
                </a:solidFill>
                <a:latin typeface="Aptos" panose="020B0004020202020204" pitchFamily="34" charset="0"/>
              </a:rPr>
              <a:t>Regions, Networks &amp; pilot partners </a:t>
            </a:r>
          </a:p>
        </p:txBody>
      </p:sp>
      <p:pic>
        <p:nvPicPr>
          <p:cNvPr id="1037" name="Picture 1036">
            <a:extLst>
              <a:ext uri="{FF2B5EF4-FFF2-40B4-BE49-F238E27FC236}">
                <a16:creationId xmlns:a16="http://schemas.microsoft.com/office/drawing/2014/main" id="{FD7C3BFC-98B1-DFEC-4422-B4A16BBCC8FA}"/>
              </a:ext>
            </a:extLst>
          </p:cNvPr>
          <p:cNvPicPr>
            <a:picLocks noChangeAspect="1"/>
          </p:cNvPicPr>
          <p:nvPr/>
        </p:nvPicPr>
        <p:blipFill>
          <a:blip r:embed="rId31"/>
          <a:stretch>
            <a:fillRect/>
          </a:stretch>
        </p:blipFill>
        <p:spPr>
          <a:xfrm>
            <a:off x="7393507" y="1749460"/>
            <a:ext cx="2493480" cy="274344"/>
          </a:xfrm>
          <a:prstGeom prst="rect">
            <a:avLst/>
          </a:prstGeom>
        </p:spPr>
      </p:pic>
      <p:sp>
        <p:nvSpPr>
          <p:cNvPr id="1039" name="TextBox 1038">
            <a:extLst>
              <a:ext uri="{FF2B5EF4-FFF2-40B4-BE49-F238E27FC236}">
                <a16:creationId xmlns:a16="http://schemas.microsoft.com/office/drawing/2014/main" id="{BD5C8A68-DBE0-C5B2-8122-2C954C78985C}"/>
              </a:ext>
            </a:extLst>
          </p:cNvPr>
          <p:cNvSpPr txBox="1"/>
          <p:nvPr/>
        </p:nvSpPr>
        <p:spPr>
          <a:xfrm>
            <a:off x="9136141" y="3786140"/>
            <a:ext cx="1748778" cy="1631216"/>
          </a:xfrm>
          <a:prstGeom prst="rect">
            <a:avLst/>
          </a:prstGeom>
          <a:noFill/>
          <a:ln>
            <a:solidFill>
              <a:schemeClr val="bg2">
                <a:lumMod val="75000"/>
              </a:schemeClr>
            </a:solidFill>
          </a:ln>
        </p:spPr>
        <p:txBody>
          <a:bodyPr wrap="square" rtlCol="0">
            <a:spAutoFit/>
          </a:bodyPr>
          <a:lstStyle/>
          <a:p>
            <a:r>
              <a:rPr lang="en-GB" sz="2000" dirty="0">
                <a:latin typeface="Aptos" panose="020B0004020202020204" pitchFamily="34" charset="0"/>
              </a:rPr>
              <a:t>21 partners</a:t>
            </a:r>
          </a:p>
          <a:p>
            <a:endParaRPr lang="en-GB" sz="2000" dirty="0">
              <a:latin typeface="Aptos" panose="020B0004020202020204" pitchFamily="34" charset="0"/>
            </a:endParaRPr>
          </a:p>
          <a:p>
            <a:r>
              <a:rPr lang="en-GB" sz="2000" dirty="0">
                <a:latin typeface="Aptos" panose="020B0004020202020204" pitchFamily="34" charset="0"/>
              </a:rPr>
              <a:t>3.5 years </a:t>
            </a:r>
          </a:p>
          <a:p>
            <a:endParaRPr lang="en-GB" sz="2000" dirty="0">
              <a:latin typeface="Aptos" panose="020B0004020202020204" pitchFamily="34" charset="0"/>
            </a:endParaRPr>
          </a:p>
          <a:p>
            <a:r>
              <a:rPr lang="en-GB" sz="2000" dirty="0">
                <a:latin typeface="Aptos" panose="020B0004020202020204" pitchFamily="34" charset="0"/>
              </a:rPr>
              <a:t>11,876,438€ </a:t>
            </a:r>
          </a:p>
        </p:txBody>
      </p:sp>
      <p:pic>
        <p:nvPicPr>
          <p:cNvPr id="1045" name="Picture 1044">
            <a:extLst>
              <a:ext uri="{FF2B5EF4-FFF2-40B4-BE49-F238E27FC236}">
                <a16:creationId xmlns:a16="http://schemas.microsoft.com/office/drawing/2014/main" id="{F32CDF07-6123-4264-70F5-5762E8F54313}"/>
              </a:ext>
            </a:extLst>
          </p:cNvPr>
          <p:cNvPicPr>
            <a:picLocks noChangeAspect="1"/>
          </p:cNvPicPr>
          <p:nvPr/>
        </p:nvPicPr>
        <p:blipFill>
          <a:blip r:embed="rId32"/>
          <a:stretch>
            <a:fillRect/>
          </a:stretch>
        </p:blipFill>
        <p:spPr>
          <a:xfrm>
            <a:off x="10447323" y="6243529"/>
            <a:ext cx="1620047" cy="544846"/>
          </a:xfrm>
          <a:prstGeom prst="rect">
            <a:avLst/>
          </a:prstGeom>
        </p:spPr>
      </p:pic>
      <p:sp>
        <p:nvSpPr>
          <p:cNvPr id="4" name="Footer Placeholder 3">
            <a:extLst>
              <a:ext uri="{FF2B5EF4-FFF2-40B4-BE49-F238E27FC236}">
                <a16:creationId xmlns:a16="http://schemas.microsoft.com/office/drawing/2014/main" id="{C881AD5B-8872-4AD6-6158-D4630C684422}"/>
              </a:ext>
            </a:extLst>
          </p:cNvPr>
          <p:cNvSpPr>
            <a:spLocks noGrp="1"/>
          </p:cNvSpPr>
          <p:nvPr>
            <p:ph type="ftr" sz="quarter" idx="11"/>
          </p:nvPr>
        </p:nvSpPr>
        <p:spPr>
          <a:xfrm>
            <a:off x="2538227" y="6492875"/>
            <a:ext cx="6789419" cy="365125"/>
          </a:xfrm>
        </p:spPr>
        <p:txBody>
          <a:bodyPr/>
          <a:lstStyle/>
          <a:p>
            <a:r>
              <a:rPr lang="en-US" b="1" dirty="0"/>
              <a:t>ECOMONDO 2025 – November 4-7, Rimini, Italy</a:t>
            </a:r>
          </a:p>
        </p:txBody>
      </p:sp>
    </p:spTree>
    <p:extLst>
      <p:ext uri="{BB962C8B-B14F-4D97-AF65-F5344CB8AC3E}">
        <p14:creationId xmlns:p14="http://schemas.microsoft.com/office/powerpoint/2010/main" val="3120297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Difference Between Idea vs Vision — 42courses.com">
            <a:extLst>
              <a:ext uri="{FF2B5EF4-FFF2-40B4-BE49-F238E27FC236}">
                <a16:creationId xmlns:a16="http://schemas.microsoft.com/office/drawing/2014/main" id="{D61EFFCF-4846-50F1-A559-9974ED29C64F}"/>
              </a:ext>
            </a:extLst>
          </p:cNvPr>
          <p:cNvPicPr>
            <a:picLocks noChangeAspect="1" noChangeArrowheads="1"/>
          </p:cNvPicPr>
          <p:nvPr/>
        </p:nvPicPr>
        <p:blipFill>
          <a:blip r:embed="rId3">
            <a:alphaModFix amt="12000"/>
            <a:extLst>
              <a:ext uri="{BEBA8EAE-BF5A-486C-A8C5-ECC9F3942E4B}">
                <a14:imgProps xmlns:a14="http://schemas.microsoft.com/office/drawing/2010/main">
                  <a14:imgLayer r:embed="rId4">
                    <a14:imgEffect>
                      <a14:sharpenSoften amount="30000"/>
                    </a14:imgEffect>
                  </a14:imgLayer>
                </a14:imgProps>
              </a:ext>
              <a:ext uri="{28A0092B-C50C-407E-A947-70E740481C1C}">
                <a14:useLocalDpi xmlns:a14="http://schemas.microsoft.com/office/drawing/2010/main" val="0"/>
              </a:ext>
            </a:extLst>
          </a:blip>
          <a:srcRect/>
          <a:stretch>
            <a:fillRect/>
          </a:stretch>
        </p:blipFill>
        <p:spPr bwMode="auto">
          <a:xfrm>
            <a:off x="0" y="-101600"/>
            <a:ext cx="12192000" cy="69492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A866991-ECB9-0510-BAF0-5890A574AC8B}"/>
              </a:ext>
            </a:extLst>
          </p:cNvPr>
          <p:cNvSpPr>
            <a:spLocks noGrp="1"/>
          </p:cNvSpPr>
          <p:nvPr>
            <p:ph type="title"/>
          </p:nvPr>
        </p:nvSpPr>
        <p:spPr>
          <a:xfrm>
            <a:off x="150480" y="289925"/>
            <a:ext cx="9257065" cy="1372592"/>
          </a:xfrm>
        </p:spPr>
        <p:txBody>
          <a:bodyPr>
            <a:noAutofit/>
          </a:bodyPr>
          <a:lstStyle/>
          <a:p>
            <a:r>
              <a:rPr lang="en-GB" sz="3600" dirty="0"/>
              <a:t>The CSSBoost –  Cyber-Physical Framework for Implementing the European Water Resilience Strategy</a:t>
            </a:r>
            <a:endParaRPr lang="en-US" sz="3600" dirty="0"/>
          </a:p>
        </p:txBody>
      </p:sp>
      <p:pic>
        <p:nvPicPr>
          <p:cNvPr id="34" name="Picture 33">
            <a:extLst>
              <a:ext uri="{FF2B5EF4-FFF2-40B4-BE49-F238E27FC236}">
                <a16:creationId xmlns:a16="http://schemas.microsoft.com/office/drawing/2014/main" id="{54BF08BF-8712-9EBA-40E9-74948F350487}"/>
              </a:ext>
            </a:extLst>
          </p:cNvPr>
          <p:cNvPicPr>
            <a:picLocks noChangeAspect="1"/>
          </p:cNvPicPr>
          <p:nvPr/>
        </p:nvPicPr>
        <p:blipFill>
          <a:blip r:embed="rId5"/>
          <a:stretch>
            <a:fillRect/>
          </a:stretch>
        </p:blipFill>
        <p:spPr>
          <a:xfrm>
            <a:off x="9799064" y="6073235"/>
            <a:ext cx="2188888" cy="736155"/>
          </a:xfrm>
          <a:prstGeom prst="rect">
            <a:avLst/>
          </a:prstGeom>
        </p:spPr>
      </p:pic>
      <p:sp>
        <p:nvSpPr>
          <p:cNvPr id="4" name="Footer Placeholder 3">
            <a:extLst>
              <a:ext uri="{FF2B5EF4-FFF2-40B4-BE49-F238E27FC236}">
                <a16:creationId xmlns:a16="http://schemas.microsoft.com/office/drawing/2014/main" id="{A662C154-9719-B8E0-BD7F-D19E36F05D62}"/>
              </a:ext>
            </a:extLst>
          </p:cNvPr>
          <p:cNvSpPr>
            <a:spLocks noGrp="1"/>
          </p:cNvSpPr>
          <p:nvPr>
            <p:ph type="ftr" sz="quarter" idx="11"/>
          </p:nvPr>
        </p:nvSpPr>
        <p:spPr>
          <a:xfrm>
            <a:off x="2538227" y="6492875"/>
            <a:ext cx="6789419" cy="365125"/>
          </a:xfrm>
        </p:spPr>
        <p:txBody>
          <a:bodyPr/>
          <a:lstStyle/>
          <a:p>
            <a:r>
              <a:rPr lang="en-US" b="1" dirty="0"/>
              <a:t>ECOMONDO 2025 – November 4-7, Rimini, Italy</a:t>
            </a:r>
          </a:p>
        </p:txBody>
      </p:sp>
      <p:graphicFrame>
        <p:nvGraphicFramePr>
          <p:cNvPr id="9" name="Diagram 8">
            <a:extLst>
              <a:ext uri="{FF2B5EF4-FFF2-40B4-BE49-F238E27FC236}">
                <a16:creationId xmlns:a16="http://schemas.microsoft.com/office/drawing/2014/main" id="{8B7D2C08-9E71-DC43-1762-F7057D1AB1F0}"/>
              </a:ext>
            </a:extLst>
          </p:cNvPr>
          <p:cNvGraphicFramePr/>
          <p:nvPr>
            <p:extLst>
              <p:ext uri="{D42A27DB-BD31-4B8C-83A1-F6EECF244321}">
                <p14:modId xmlns:p14="http://schemas.microsoft.com/office/powerpoint/2010/main" val="374257877"/>
              </p:ext>
            </p:extLst>
          </p:nvPr>
        </p:nvGraphicFramePr>
        <p:xfrm>
          <a:off x="2680400" y="1340528"/>
          <a:ext cx="8262849" cy="501918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TextBox 10">
            <a:extLst>
              <a:ext uri="{FF2B5EF4-FFF2-40B4-BE49-F238E27FC236}">
                <a16:creationId xmlns:a16="http://schemas.microsoft.com/office/drawing/2014/main" id="{AF321D30-4035-FFB4-7D98-FAE30B2AA644}"/>
              </a:ext>
            </a:extLst>
          </p:cNvPr>
          <p:cNvSpPr txBox="1"/>
          <p:nvPr/>
        </p:nvSpPr>
        <p:spPr>
          <a:xfrm>
            <a:off x="5104452" y="3776753"/>
            <a:ext cx="3740874" cy="477054"/>
          </a:xfrm>
          <a:prstGeom prst="rect">
            <a:avLst/>
          </a:prstGeom>
          <a:noFill/>
        </p:spPr>
        <p:txBody>
          <a:bodyPr wrap="square" rtlCol="0">
            <a:spAutoFit/>
          </a:bodyPr>
          <a:lstStyle/>
          <a:p>
            <a:r>
              <a:rPr lang="en-GB" sz="2500" i="1" dirty="0">
                <a:latin typeface="Aptos" panose="020B0004020202020204" pitchFamily="34" charset="0"/>
              </a:rPr>
              <a:t>The Triple Transition Gap </a:t>
            </a:r>
          </a:p>
        </p:txBody>
      </p:sp>
      <p:sp>
        <p:nvSpPr>
          <p:cNvPr id="15" name="TextBox 14">
            <a:extLst>
              <a:ext uri="{FF2B5EF4-FFF2-40B4-BE49-F238E27FC236}">
                <a16:creationId xmlns:a16="http://schemas.microsoft.com/office/drawing/2014/main" id="{ECE30A5B-432B-DF5D-2510-A4EDBC9B7B0D}"/>
              </a:ext>
            </a:extLst>
          </p:cNvPr>
          <p:cNvSpPr txBox="1"/>
          <p:nvPr/>
        </p:nvSpPr>
        <p:spPr>
          <a:xfrm>
            <a:off x="257398" y="2568277"/>
            <a:ext cx="3506854" cy="2400657"/>
          </a:xfrm>
          <a:prstGeom prst="rect">
            <a:avLst/>
          </a:prstGeom>
          <a:noFill/>
        </p:spPr>
        <p:txBody>
          <a:bodyPr wrap="square" rtlCol="0">
            <a:spAutoFit/>
          </a:bodyPr>
          <a:lstStyle/>
          <a:p>
            <a:r>
              <a:rPr lang="en-GB" sz="2500" b="1" dirty="0">
                <a:latin typeface="Aptos" panose="020B0004020202020204" pitchFamily="34" charset="0"/>
              </a:rPr>
              <a:t>Circular Systemic Solutions (CSS): </a:t>
            </a:r>
          </a:p>
          <a:p>
            <a:r>
              <a:rPr lang="en-GB" sz="2500" i="1" dirty="0">
                <a:latin typeface="Aptos" panose="020B0004020202020204" pitchFamily="34" charset="0"/>
              </a:rPr>
              <a:t>Multi-actor, multi-value-chain model around shared circular objectives </a:t>
            </a:r>
            <a:r>
              <a:rPr lang="en-GB" sz="2500" dirty="0">
                <a:latin typeface="Aptos" panose="020B0004020202020204" pitchFamily="34" charset="0"/>
              </a:rPr>
              <a:t> </a:t>
            </a:r>
          </a:p>
        </p:txBody>
      </p:sp>
      <p:pic>
        <p:nvPicPr>
          <p:cNvPr id="3075" name="Picture 3" descr="47+ Thousand Digital Transformation Icon Royalty-Free Images, Stock Photos  &amp; Pictures | Shutterstock">
            <a:extLst>
              <a:ext uri="{FF2B5EF4-FFF2-40B4-BE49-F238E27FC236}">
                <a16:creationId xmlns:a16="http://schemas.microsoft.com/office/drawing/2014/main" id="{EE03051F-3E66-E2A7-6157-2CAF6F2CBF75}"/>
              </a:ext>
            </a:extLst>
          </p:cNvPr>
          <p:cNvPicPr>
            <a:picLocks noChangeAspect="1" noChangeArrowheads="1"/>
          </p:cNvPicPr>
          <p:nvPr/>
        </p:nvPicPr>
        <p:blipFill>
          <a:blip r:embed="rId11"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316339" y="2713120"/>
            <a:ext cx="990970" cy="99097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Green Leaf Icon Royalty Free Vector Image - VectorStock">
            <a:extLst>
              <a:ext uri="{FF2B5EF4-FFF2-40B4-BE49-F238E27FC236}">
                <a16:creationId xmlns:a16="http://schemas.microsoft.com/office/drawing/2014/main" id="{E3636053-7941-1E0B-95EF-0CCCF4F23AB3}"/>
              </a:ext>
            </a:extLst>
          </p:cNvPr>
          <p:cNvPicPr>
            <a:picLocks noChangeAspect="1" noChangeArrowheads="1"/>
          </p:cNvPicPr>
          <p:nvPr/>
        </p:nvPicPr>
        <p:blipFill rotWithShape="1">
          <a:blip r:embed="rId12"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b="10497"/>
          <a:stretch>
            <a:fillRect/>
          </a:stretch>
        </p:blipFill>
        <p:spPr bwMode="auto">
          <a:xfrm>
            <a:off x="5786576" y="5251142"/>
            <a:ext cx="529763" cy="3651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Group And Social Icon Of Brown And Thin Outline Royalty Free SVG, Cliparts,  Vectors, and Stock Illustration. Image 61747487.">
            <a:extLst>
              <a:ext uri="{FF2B5EF4-FFF2-40B4-BE49-F238E27FC236}">
                <a16:creationId xmlns:a16="http://schemas.microsoft.com/office/drawing/2014/main" id="{67293645-92F3-50BD-38E5-77F44433AED8}"/>
              </a:ext>
            </a:extLst>
          </p:cNvPr>
          <p:cNvPicPr>
            <a:picLocks noChangeAspect="1" noChangeArrowheads="1"/>
          </p:cNvPicPr>
          <p:nvPr/>
        </p:nvPicPr>
        <p:blipFill rotWithShape="1">
          <a:blip r:embed="rId13" cstate="print">
            <a:clrChange>
              <a:clrFrom>
                <a:srgbClr val="F7F7F7"/>
              </a:clrFrom>
              <a:clrTo>
                <a:srgbClr val="F7F7F7">
                  <a:alpha val="0"/>
                </a:srgbClr>
              </a:clrTo>
            </a:clrChange>
            <a:lum bright="70000" contrast="-70000"/>
            <a:extLst>
              <a:ext uri="{28A0092B-C50C-407E-A947-70E740481C1C}">
                <a14:useLocalDpi xmlns:a14="http://schemas.microsoft.com/office/drawing/2010/main" val="0"/>
              </a:ext>
            </a:extLst>
          </a:blip>
          <a:srcRect l="13150" t="24242" r="12246" b="21488"/>
          <a:stretch>
            <a:fillRect/>
          </a:stretch>
        </p:blipFill>
        <p:spPr bwMode="auto">
          <a:xfrm>
            <a:off x="7805284" y="5274477"/>
            <a:ext cx="604204" cy="43951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6A32EC0-C24E-5CAA-7FDD-8EC948AE457B}"/>
              </a:ext>
            </a:extLst>
          </p:cNvPr>
          <p:cNvSpPr txBox="1"/>
          <p:nvPr/>
        </p:nvSpPr>
        <p:spPr>
          <a:xfrm>
            <a:off x="257398" y="5044570"/>
            <a:ext cx="3506854" cy="861774"/>
          </a:xfrm>
          <a:prstGeom prst="rect">
            <a:avLst/>
          </a:prstGeom>
          <a:noFill/>
        </p:spPr>
        <p:txBody>
          <a:bodyPr wrap="square" rtlCol="0">
            <a:spAutoFit/>
          </a:bodyPr>
          <a:lstStyle/>
          <a:p>
            <a:r>
              <a:rPr lang="en-GB" sz="2500" b="1" dirty="0">
                <a:latin typeface="Aptos" panose="020B0004020202020204" pitchFamily="34" charset="0"/>
              </a:rPr>
              <a:t>CCRI: </a:t>
            </a:r>
            <a:r>
              <a:rPr lang="en-GB" sz="2500" i="1" dirty="0">
                <a:latin typeface="Aptos" panose="020B0004020202020204" pitchFamily="34" charset="0"/>
              </a:rPr>
              <a:t>Circular Cities and Regions Initiative</a:t>
            </a:r>
            <a:endParaRPr lang="en-GB" sz="2500" dirty="0">
              <a:latin typeface="Aptos" panose="020B0004020202020204" pitchFamily="34" charset="0"/>
            </a:endParaRPr>
          </a:p>
        </p:txBody>
      </p:sp>
    </p:spTree>
    <p:extLst>
      <p:ext uri="{BB962C8B-B14F-4D97-AF65-F5344CB8AC3E}">
        <p14:creationId xmlns:p14="http://schemas.microsoft.com/office/powerpoint/2010/main" val="19912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B5233-8CE6-1AF6-B225-52B63585CA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217AF5-488C-EA4E-821B-14C76ACEE28A}"/>
              </a:ext>
            </a:extLst>
          </p:cNvPr>
          <p:cNvSpPr>
            <a:spLocks noGrp="1"/>
          </p:cNvSpPr>
          <p:nvPr>
            <p:ph type="title"/>
          </p:nvPr>
        </p:nvSpPr>
        <p:spPr>
          <a:xfrm>
            <a:off x="401923" y="104063"/>
            <a:ext cx="10515600" cy="933492"/>
          </a:xfrm>
        </p:spPr>
        <p:txBody>
          <a:bodyPr>
            <a:normAutofit/>
          </a:bodyPr>
          <a:lstStyle/>
          <a:p>
            <a:r>
              <a:rPr lang="en-GB" sz="3500" dirty="0"/>
              <a:t>The </a:t>
            </a:r>
            <a:r>
              <a:rPr lang="en-GB" sz="3500" dirty="0" err="1"/>
              <a:t>CSSBoost</a:t>
            </a:r>
            <a:r>
              <a:rPr lang="en-GB" sz="3500" dirty="0"/>
              <a:t> Project</a:t>
            </a:r>
            <a:endParaRPr lang="en-US" sz="3500" dirty="0"/>
          </a:p>
        </p:txBody>
      </p:sp>
      <p:graphicFrame>
        <p:nvGraphicFramePr>
          <p:cNvPr id="23" name="Diagram 22">
            <a:extLst>
              <a:ext uri="{FF2B5EF4-FFF2-40B4-BE49-F238E27FC236}">
                <a16:creationId xmlns:a16="http://schemas.microsoft.com/office/drawing/2014/main" id="{1846170D-E465-AB11-287F-830982EB0F0F}"/>
              </a:ext>
            </a:extLst>
          </p:cNvPr>
          <p:cNvGraphicFramePr/>
          <p:nvPr>
            <p:extLst>
              <p:ext uri="{D42A27DB-BD31-4B8C-83A1-F6EECF244321}">
                <p14:modId xmlns:p14="http://schemas.microsoft.com/office/powerpoint/2010/main" val="2087803040"/>
              </p:ext>
            </p:extLst>
          </p:nvPr>
        </p:nvGraphicFramePr>
        <p:xfrm>
          <a:off x="1273315" y="1429618"/>
          <a:ext cx="8624892" cy="4204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Rectangle: Rounded Corners 23">
            <a:extLst>
              <a:ext uri="{FF2B5EF4-FFF2-40B4-BE49-F238E27FC236}">
                <a16:creationId xmlns:a16="http://schemas.microsoft.com/office/drawing/2014/main" id="{CC4B5805-F80E-CC94-7C5C-087142687F7C}"/>
              </a:ext>
            </a:extLst>
          </p:cNvPr>
          <p:cNvSpPr/>
          <p:nvPr/>
        </p:nvSpPr>
        <p:spPr>
          <a:xfrm>
            <a:off x="6812286" y="1871162"/>
            <a:ext cx="4695679" cy="954741"/>
          </a:xfrm>
          <a:prstGeom prst="roundRect">
            <a:avLst/>
          </a:prstGeom>
          <a:solidFill>
            <a:schemeClr val="bg1">
              <a:lumMod val="95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ptos" panose="020B0004020202020204" pitchFamily="34" charset="0"/>
              </a:rPr>
              <a:t>Holistic framework handling a CSS as composite living entity </a:t>
            </a:r>
          </a:p>
        </p:txBody>
      </p:sp>
      <p:sp>
        <p:nvSpPr>
          <p:cNvPr id="25" name="Rectangle: Rounded Corners 24">
            <a:extLst>
              <a:ext uri="{FF2B5EF4-FFF2-40B4-BE49-F238E27FC236}">
                <a16:creationId xmlns:a16="http://schemas.microsoft.com/office/drawing/2014/main" id="{1A7EBCD6-6FD3-2E3C-A329-400978476695}"/>
              </a:ext>
            </a:extLst>
          </p:cNvPr>
          <p:cNvSpPr/>
          <p:nvPr/>
        </p:nvSpPr>
        <p:spPr>
          <a:xfrm>
            <a:off x="6258262" y="3724584"/>
            <a:ext cx="5903258" cy="954741"/>
          </a:xfrm>
          <a:prstGeom prst="roundRect">
            <a:avLst/>
          </a:prstGeom>
          <a:solidFill>
            <a:schemeClr val="bg1">
              <a:lumMod val="95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4000"/>
              </a:lnSpc>
              <a:spcBef>
                <a:spcPts val="600"/>
              </a:spcBef>
            </a:pPr>
            <a:r>
              <a:rPr lang="en-GB" dirty="0">
                <a:solidFill>
                  <a:schemeClr val="tx1"/>
                </a:solidFill>
                <a:latin typeface="Aptos" panose="020B0004020202020204" pitchFamily="34" charset="0"/>
              </a:rPr>
              <a:t>Open space of city/region/multi-region including CE market, value chains and entire external environment </a:t>
            </a:r>
          </a:p>
        </p:txBody>
      </p:sp>
      <p:sp>
        <p:nvSpPr>
          <p:cNvPr id="26" name="Rectangle: Rounded Corners 25">
            <a:extLst>
              <a:ext uri="{FF2B5EF4-FFF2-40B4-BE49-F238E27FC236}">
                <a16:creationId xmlns:a16="http://schemas.microsoft.com/office/drawing/2014/main" id="{FE2837BF-6422-A4A9-A45C-C211F8A4FF3A}"/>
              </a:ext>
            </a:extLst>
          </p:cNvPr>
          <p:cNvSpPr/>
          <p:nvPr/>
        </p:nvSpPr>
        <p:spPr>
          <a:xfrm>
            <a:off x="5601588" y="5289256"/>
            <a:ext cx="4796117" cy="954741"/>
          </a:xfrm>
          <a:prstGeom prst="roundRect">
            <a:avLst/>
          </a:prstGeom>
          <a:solidFill>
            <a:schemeClr val="bg1">
              <a:lumMod val="95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ptos" panose="020B0004020202020204" pitchFamily="34" charset="0"/>
              </a:rPr>
              <a:t>Integration of CSS within digital environment</a:t>
            </a:r>
          </a:p>
          <a:p>
            <a:pPr algn="ctr"/>
            <a:r>
              <a:rPr lang="en-GB" i="1" dirty="0">
                <a:solidFill>
                  <a:schemeClr val="tx1"/>
                </a:solidFill>
                <a:latin typeface="Aptos" panose="020B0004020202020204" pitchFamily="34" charset="0"/>
              </a:rPr>
              <a:t>a) Vertical     b)Horizontal</a:t>
            </a:r>
            <a:endParaRPr lang="en-GB" dirty="0">
              <a:solidFill>
                <a:schemeClr val="tx1"/>
              </a:solidFill>
              <a:latin typeface="Aptos" panose="020B0004020202020204" pitchFamily="34" charset="0"/>
            </a:endParaRPr>
          </a:p>
        </p:txBody>
      </p:sp>
      <p:sp>
        <p:nvSpPr>
          <p:cNvPr id="27" name="TextBox 26">
            <a:extLst>
              <a:ext uri="{FF2B5EF4-FFF2-40B4-BE49-F238E27FC236}">
                <a16:creationId xmlns:a16="http://schemas.microsoft.com/office/drawing/2014/main" id="{6AC2F735-4B3A-394C-2225-F72505DA34B4}"/>
              </a:ext>
            </a:extLst>
          </p:cNvPr>
          <p:cNvSpPr txBox="1"/>
          <p:nvPr/>
        </p:nvSpPr>
        <p:spPr>
          <a:xfrm>
            <a:off x="503523" y="820003"/>
            <a:ext cx="4021982" cy="477054"/>
          </a:xfrm>
          <a:prstGeom prst="rect">
            <a:avLst/>
          </a:prstGeom>
          <a:noFill/>
        </p:spPr>
        <p:txBody>
          <a:bodyPr wrap="square" rtlCol="0">
            <a:spAutoFit/>
          </a:bodyPr>
          <a:lstStyle/>
          <a:p>
            <a:r>
              <a:rPr lang="en-GB" sz="2500" dirty="0">
                <a:solidFill>
                  <a:schemeClr val="accent6">
                    <a:lumMod val="50000"/>
                  </a:schemeClr>
                </a:solidFill>
                <a:latin typeface="Aptos" panose="020B0004020202020204" pitchFamily="34" charset="0"/>
              </a:rPr>
              <a:t>Core Innovations</a:t>
            </a:r>
          </a:p>
        </p:txBody>
      </p:sp>
      <p:sp>
        <p:nvSpPr>
          <p:cNvPr id="28" name="Flowchart: Process 27">
            <a:extLst>
              <a:ext uri="{FF2B5EF4-FFF2-40B4-BE49-F238E27FC236}">
                <a16:creationId xmlns:a16="http://schemas.microsoft.com/office/drawing/2014/main" id="{BDB5BDAC-9776-87D1-AD7B-5B06BEFB8A94}"/>
              </a:ext>
            </a:extLst>
          </p:cNvPr>
          <p:cNvSpPr/>
          <p:nvPr/>
        </p:nvSpPr>
        <p:spPr>
          <a:xfrm>
            <a:off x="401923" y="1503680"/>
            <a:ext cx="573437" cy="4130386"/>
          </a:xfrm>
          <a:prstGeom prst="flowChartProcess">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5400000" scaled="1"/>
            <a:tileRect/>
          </a:gradFill>
          <a:ln>
            <a:noFill/>
          </a:ln>
          <a:effectLst>
            <a:outerShdw blurRad="50800" dist="38100" dir="2700000" algn="tl" rotWithShape="0">
              <a:prstClr val="black">
                <a:alpha val="40000"/>
              </a:prstClr>
            </a:outerShdw>
            <a:softEdge rad="31750"/>
          </a:effectLst>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dirty="0"/>
              <a:t>Alignment with CCRI </a:t>
            </a:r>
          </a:p>
        </p:txBody>
      </p:sp>
      <p:pic>
        <p:nvPicPr>
          <p:cNvPr id="29" name="Picture 28">
            <a:extLst>
              <a:ext uri="{FF2B5EF4-FFF2-40B4-BE49-F238E27FC236}">
                <a16:creationId xmlns:a16="http://schemas.microsoft.com/office/drawing/2014/main" id="{6D265F42-2727-0050-95A9-F1EA6ACE3FAA}"/>
              </a:ext>
            </a:extLst>
          </p:cNvPr>
          <p:cNvPicPr>
            <a:picLocks noChangeAspect="1"/>
          </p:cNvPicPr>
          <p:nvPr/>
        </p:nvPicPr>
        <p:blipFill>
          <a:blip r:embed="rId8"/>
          <a:stretch>
            <a:fillRect/>
          </a:stretch>
        </p:blipFill>
        <p:spPr>
          <a:xfrm>
            <a:off x="10153211" y="6135029"/>
            <a:ext cx="1955723" cy="657739"/>
          </a:xfrm>
          <a:prstGeom prst="rect">
            <a:avLst/>
          </a:prstGeom>
        </p:spPr>
      </p:pic>
      <p:sp>
        <p:nvSpPr>
          <p:cNvPr id="3" name="Footer Placeholder 3">
            <a:extLst>
              <a:ext uri="{FF2B5EF4-FFF2-40B4-BE49-F238E27FC236}">
                <a16:creationId xmlns:a16="http://schemas.microsoft.com/office/drawing/2014/main" id="{CD588696-D5B6-4EC7-B11F-E460466541DE}"/>
              </a:ext>
            </a:extLst>
          </p:cNvPr>
          <p:cNvSpPr>
            <a:spLocks noGrp="1"/>
          </p:cNvSpPr>
          <p:nvPr>
            <p:ph type="ftr" sz="quarter" idx="11"/>
          </p:nvPr>
        </p:nvSpPr>
        <p:spPr>
          <a:xfrm>
            <a:off x="2538227" y="6492875"/>
            <a:ext cx="6789419" cy="365125"/>
          </a:xfrm>
        </p:spPr>
        <p:txBody>
          <a:bodyPr/>
          <a:lstStyle/>
          <a:p>
            <a:r>
              <a:rPr lang="en-US" b="1" dirty="0"/>
              <a:t>ECOMONDO 2025 – November 4-7, Rimini, Italy</a:t>
            </a:r>
          </a:p>
        </p:txBody>
      </p:sp>
    </p:spTree>
    <p:extLst>
      <p:ext uri="{BB962C8B-B14F-4D97-AF65-F5344CB8AC3E}">
        <p14:creationId xmlns:p14="http://schemas.microsoft.com/office/powerpoint/2010/main" val="3972428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01">
            <a:extLst>
              <a:ext uri="{FF2B5EF4-FFF2-40B4-BE49-F238E27FC236}">
                <a16:creationId xmlns:a16="http://schemas.microsoft.com/office/drawing/2014/main" id="{B7165962-7444-0AB4-C53F-ED7F39E1429A}"/>
              </a:ext>
            </a:extLst>
          </p:cNvPr>
          <p:cNvSpPr txBox="1">
            <a:spLocks/>
          </p:cNvSpPr>
          <p:nvPr/>
        </p:nvSpPr>
        <p:spPr>
          <a:xfrm>
            <a:off x="483831" y="1877043"/>
            <a:ext cx="3524440" cy="434834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1800" dirty="0">
                <a:latin typeface="Aptos" panose="020B0004020202020204" pitchFamily="34" charset="0"/>
              </a:rPr>
              <a:t>Open (physical) space of city, regional or multi-regional scope based on an ecosystem approach</a:t>
            </a:r>
          </a:p>
          <a:p>
            <a:pPr lvl="1">
              <a:lnSpc>
                <a:spcPct val="120000"/>
              </a:lnSpc>
            </a:pPr>
            <a:r>
              <a:rPr lang="en-US" sz="1600" dirty="0">
                <a:latin typeface="Aptos" panose="020B0004020202020204" pitchFamily="34" charset="0"/>
              </a:rPr>
              <a:t>CE Market (Resources, Stakeholders, Actors,…)</a:t>
            </a:r>
          </a:p>
          <a:p>
            <a:pPr lvl="1">
              <a:lnSpc>
                <a:spcPct val="120000"/>
              </a:lnSpc>
            </a:pPr>
            <a:r>
              <a:rPr lang="en-US" sz="1600" dirty="0">
                <a:latin typeface="Aptos" panose="020B0004020202020204" pitchFamily="34" charset="0"/>
              </a:rPr>
              <a:t>Internal Environment (Conditions, Regulations,…)</a:t>
            </a:r>
          </a:p>
          <a:p>
            <a:pPr lvl="1">
              <a:lnSpc>
                <a:spcPct val="120000"/>
              </a:lnSpc>
            </a:pPr>
            <a:r>
              <a:rPr lang="en-US" sz="1600" dirty="0">
                <a:latin typeface="Aptos" panose="020B0004020202020204" pitchFamily="34" charset="0"/>
              </a:rPr>
              <a:t>External Environment </a:t>
            </a:r>
            <a:r>
              <a:rPr lang="en-US" sz="1600">
                <a:latin typeface="Aptos" panose="020B0004020202020204" pitchFamily="34" charset="0"/>
              </a:rPr>
              <a:t>(Extra-regional CE Markets)</a:t>
            </a:r>
            <a:endParaRPr lang="en-US" sz="1600" dirty="0">
              <a:latin typeface="Aptos" panose="020B0004020202020204" pitchFamily="34" charset="0"/>
            </a:endParaRPr>
          </a:p>
          <a:p>
            <a:pPr>
              <a:lnSpc>
                <a:spcPct val="120000"/>
              </a:lnSpc>
            </a:pPr>
            <a:r>
              <a:rPr lang="en-US" sz="1800" dirty="0" err="1">
                <a:latin typeface="Aptos" panose="020B0004020202020204" pitchFamily="34" charset="0"/>
              </a:rPr>
              <a:t>Virtualisation</a:t>
            </a:r>
            <a:endParaRPr lang="en-US" sz="1800" dirty="0">
              <a:latin typeface="Aptos" panose="020B0004020202020204" pitchFamily="34" charset="0"/>
            </a:endParaRPr>
          </a:p>
          <a:p>
            <a:pPr lvl="1">
              <a:lnSpc>
                <a:spcPct val="120000"/>
              </a:lnSpc>
            </a:pPr>
            <a:r>
              <a:rPr lang="en-US" sz="1600" dirty="0">
                <a:latin typeface="Aptos" panose="020B0004020202020204" pitchFamily="34" charset="0"/>
              </a:rPr>
              <a:t>Dynamic monitoring</a:t>
            </a:r>
          </a:p>
          <a:p>
            <a:pPr lvl="1">
              <a:lnSpc>
                <a:spcPct val="120000"/>
              </a:lnSpc>
            </a:pPr>
            <a:r>
              <a:rPr lang="en-US" sz="1600" dirty="0">
                <a:latin typeface="Aptos" panose="020B0004020202020204" pitchFamily="34" charset="0"/>
              </a:rPr>
              <a:t>Digital Twining </a:t>
            </a:r>
          </a:p>
          <a:p>
            <a:pPr>
              <a:lnSpc>
                <a:spcPct val="120000"/>
              </a:lnSpc>
            </a:pPr>
            <a:r>
              <a:rPr lang="en-GB" sz="1800" dirty="0">
                <a:latin typeface="Aptos" panose="020B0004020202020204" pitchFamily="34" charset="0"/>
              </a:rPr>
              <a:t>Information Sharing Platform</a:t>
            </a:r>
          </a:p>
          <a:p>
            <a:pPr lvl="1">
              <a:lnSpc>
                <a:spcPct val="120000"/>
              </a:lnSpc>
            </a:pPr>
            <a:r>
              <a:rPr lang="en-US" sz="1600" dirty="0" err="1">
                <a:latin typeface="Aptos" panose="020B0004020202020204" pitchFamily="34" charset="0"/>
              </a:rPr>
              <a:t>Visualising</a:t>
            </a:r>
            <a:endParaRPr lang="en-US" sz="1600" dirty="0">
              <a:latin typeface="Aptos" panose="020B0004020202020204" pitchFamily="34" charset="0"/>
            </a:endParaRPr>
          </a:p>
          <a:p>
            <a:pPr lvl="1">
              <a:lnSpc>
                <a:spcPct val="120000"/>
              </a:lnSpc>
            </a:pPr>
            <a:r>
              <a:rPr lang="en-US" sz="1600" dirty="0">
                <a:latin typeface="Aptos" panose="020B0004020202020204" pitchFamily="34" charset="0"/>
              </a:rPr>
              <a:t>Understanding</a:t>
            </a:r>
          </a:p>
          <a:p>
            <a:pPr lvl="1">
              <a:lnSpc>
                <a:spcPct val="120000"/>
              </a:lnSpc>
            </a:pPr>
            <a:r>
              <a:rPr lang="en-US" sz="1600" dirty="0">
                <a:latin typeface="Aptos" panose="020B0004020202020204" pitchFamily="34" charset="0"/>
              </a:rPr>
              <a:t>Supporting</a:t>
            </a:r>
          </a:p>
        </p:txBody>
      </p:sp>
      <p:sp>
        <p:nvSpPr>
          <p:cNvPr id="99" name="Flowchart: Process 98">
            <a:extLst>
              <a:ext uri="{FF2B5EF4-FFF2-40B4-BE49-F238E27FC236}">
                <a16:creationId xmlns:a16="http://schemas.microsoft.com/office/drawing/2014/main" id="{EFCF5D35-DD09-9E33-6F46-0C77A98DE1DF}"/>
              </a:ext>
            </a:extLst>
          </p:cNvPr>
          <p:cNvSpPr/>
          <p:nvPr/>
        </p:nvSpPr>
        <p:spPr>
          <a:xfrm>
            <a:off x="528930" y="1282785"/>
            <a:ext cx="3434242" cy="485732"/>
          </a:xfrm>
          <a:prstGeom prst="flowChartProcess">
            <a:avLst/>
          </a:prstGeom>
          <a:solidFill>
            <a:schemeClr val="accent6">
              <a:lumMod val="40000"/>
              <a:lumOff val="60000"/>
            </a:schemeClr>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20000"/>
              </a:lnSpc>
              <a:spcBef>
                <a:spcPts val="600"/>
              </a:spcBef>
              <a:spcAft>
                <a:spcPts val="600"/>
              </a:spcAft>
              <a:buNone/>
            </a:pPr>
            <a:r>
              <a:rPr lang="en-US" sz="1800" dirty="0">
                <a:solidFill>
                  <a:schemeClr val="tx1"/>
                </a:solidFill>
                <a:effectLst>
                  <a:outerShdw blurRad="38100" dist="38100" dir="2700000" algn="tl">
                    <a:srgbClr val="000000">
                      <a:alpha val="43137"/>
                    </a:srgbClr>
                  </a:outerShdw>
                </a:effectLst>
                <a:latin typeface="Aptos" panose="020B0004020202020204" pitchFamily="34" charset="0"/>
              </a:rPr>
              <a:t>CSS Booster</a:t>
            </a:r>
          </a:p>
        </p:txBody>
      </p:sp>
      <p:sp>
        <p:nvSpPr>
          <p:cNvPr id="100" name="Title 1">
            <a:extLst>
              <a:ext uri="{FF2B5EF4-FFF2-40B4-BE49-F238E27FC236}">
                <a16:creationId xmlns:a16="http://schemas.microsoft.com/office/drawing/2014/main" id="{299FBE12-A94F-C7B0-0F20-7306107B30EC}"/>
              </a:ext>
            </a:extLst>
          </p:cNvPr>
          <p:cNvSpPr txBox="1">
            <a:spLocks/>
          </p:cNvSpPr>
          <p:nvPr/>
        </p:nvSpPr>
        <p:spPr>
          <a:xfrm>
            <a:off x="528931" y="18918"/>
            <a:ext cx="10515600" cy="9334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ptos" panose="020B0004020202020204" pitchFamily="34" charset="0"/>
                <a:ea typeface="+mj-ea"/>
                <a:cs typeface="+mj-cs"/>
              </a:defRPr>
            </a:lvl1pPr>
          </a:lstStyle>
          <a:p>
            <a:r>
              <a:rPr lang="en-GB" sz="3500" dirty="0"/>
              <a:t>The </a:t>
            </a:r>
            <a:r>
              <a:rPr lang="en-GB" sz="3500" dirty="0" err="1"/>
              <a:t>CSSBoost</a:t>
            </a:r>
            <a:r>
              <a:rPr lang="en-GB" sz="3500" dirty="0"/>
              <a:t> Project</a:t>
            </a:r>
            <a:endParaRPr lang="en-US" sz="3500" dirty="0"/>
          </a:p>
        </p:txBody>
      </p:sp>
      <p:sp>
        <p:nvSpPr>
          <p:cNvPr id="101" name="TextBox 100">
            <a:extLst>
              <a:ext uri="{FF2B5EF4-FFF2-40B4-BE49-F238E27FC236}">
                <a16:creationId xmlns:a16="http://schemas.microsoft.com/office/drawing/2014/main" id="{9E494704-5BFA-A8CB-3272-453731278659}"/>
              </a:ext>
            </a:extLst>
          </p:cNvPr>
          <p:cNvSpPr txBox="1"/>
          <p:nvPr/>
        </p:nvSpPr>
        <p:spPr>
          <a:xfrm>
            <a:off x="528930" y="733971"/>
            <a:ext cx="6118079" cy="477054"/>
          </a:xfrm>
          <a:prstGeom prst="rect">
            <a:avLst/>
          </a:prstGeom>
          <a:noFill/>
        </p:spPr>
        <p:txBody>
          <a:bodyPr wrap="square" rtlCol="0">
            <a:spAutoFit/>
          </a:bodyPr>
          <a:lstStyle/>
          <a:p>
            <a:r>
              <a:rPr lang="en-GB" sz="2500" dirty="0">
                <a:solidFill>
                  <a:schemeClr val="accent6">
                    <a:lumMod val="50000"/>
                  </a:schemeClr>
                </a:solidFill>
                <a:latin typeface="Aptos" panose="020B0004020202020204" pitchFamily="34" charset="0"/>
              </a:rPr>
              <a:t>The Enabling Integrated Environment</a:t>
            </a:r>
          </a:p>
        </p:txBody>
      </p:sp>
      <p:cxnSp>
        <p:nvCxnSpPr>
          <p:cNvPr id="105" name="Straight Connector 104">
            <a:extLst>
              <a:ext uri="{FF2B5EF4-FFF2-40B4-BE49-F238E27FC236}">
                <a16:creationId xmlns:a16="http://schemas.microsoft.com/office/drawing/2014/main" id="{DA70E4F4-8CBC-006B-150A-C2EF2671F475}"/>
              </a:ext>
            </a:extLst>
          </p:cNvPr>
          <p:cNvCxnSpPr>
            <a:cxnSpLocks/>
          </p:cNvCxnSpPr>
          <p:nvPr/>
        </p:nvCxnSpPr>
        <p:spPr>
          <a:xfrm>
            <a:off x="4860972" y="5987358"/>
            <a:ext cx="6953809" cy="0"/>
          </a:xfrm>
          <a:prstGeom prst="line">
            <a:avLst/>
          </a:prstGeom>
          <a:ln>
            <a:solidFill>
              <a:schemeClr val="bg2">
                <a:lumMod val="75000"/>
              </a:schemeClr>
            </a:solidFill>
          </a:ln>
          <a:effectLst>
            <a:outerShdw blurRad="50800" dist="38100" dir="5400000" algn="t"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107" name="TextBox 106">
            <a:extLst>
              <a:ext uri="{FF2B5EF4-FFF2-40B4-BE49-F238E27FC236}">
                <a16:creationId xmlns:a16="http://schemas.microsoft.com/office/drawing/2014/main" id="{09B71DDB-7607-DCB7-EDFE-CB89713E83B2}"/>
              </a:ext>
            </a:extLst>
          </p:cNvPr>
          <p:cNvSpPr txBox="1"/>
          <p:nvPr/>
        </p:nvSpPr>
        <p:spPr>
          <a:xfrm>
            <a:off x="6263478" y="6036795"/>
            <a:ext cx="4251587" cy="323165"/>
          </a:xfrm>
          <a:prstGeom prst="rect">
            <a:avLst/>
          </a:prstGeom>
          <a:noFill/>
        </p:spPr>
        <p:txBody>
          <a:bodyPr wrap="square" rtlCol="0">
            <a:spAutoFit/>
          </a:bodyPr>
          <a:lstStyle/>
          <a:p>
            <a:pPr algn="ctr"/>
            <a:r>
              <a:rPr lang="en-GB" sz="1500" dirty="0">
                <a:solidFill>
                  <a:schemeClr val="tx1">
                    <a:lumMod val="65000"/>
                    <a:lumOff val="35000"/>
                  </a:schemeClr>
                </a:solidFill>
                <a:latin typeface="Aptos" panose="020B0004020202020204" pitchFamily="34" charset="0"/>
              </a:rPr>
              <a:t>Alignment with the CCRI </a:t>
            </a:r>
          </a:p>
        </p:txBody>
      </p:sp>
      <p:sp>
        <p:nvSpPr>
          <p:cNvPr id="108" name="Flowchart: Process 107">
            <a:extLst>
              <a:ext uri="{FF2B5EF4-FFF2-40B4-BE49-F238E27FC236}">
                <a16:creationId xmlns:a16="http://schemas.microsoft.com/office/drawing/2014/main" id="{3567EA41-8613-3C60-3FD5-17D008BF867D}"/>
              </a:ext>
            </a:extLst>
          </p:cNvPr>
          <p:cNvSpPr/>
          <p:nvPr/>
        </p:nvSpPr>
        <p:spPr>
          <a:xfrm rot="16200000">
            <a:off x="1883739" y="3810294"/>
            <a:ext cx="4563847" cy="440974"/>
          </a:xfrm>
          <a:prstGeom prst="flowChartProcess">
            <a:avLst/>
          </a:prstGeom>
          <a:solidFill>
            <a:schemeClr val="accent1">
              <a:lumMod val="40000"/>
              <a:lumOff val="60000"/>
            </a:schemeClr>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spcAft>
                <a:spcPts val="1200"/>
              </a:spcAft>
            </a:pPr>
            <a:r>
              <a:rPr lang="en-US" dirty="0">
                <a:solidFill>
                  <a:schemeClr val="tx1"/>
                </a:solidFill>
                <a:latin typeface="Aptos" panose="020B0004020202020204" pitchFamily="34" charset="0"/>
              </a:rPr>
              <a:t>Cyber-Physical System</a:t>
            </a:r>
          </a:p>
        </p:txBody>
      </p:sp>
      <p:pic>
        <p:nvPicPr>
          <p:cNvPr id="109" name="Picture 108">
            <a:extLst>
              <a:ext uri="{FF2B5EF4-FFF2-40B4-BE49-F238E27FC236}">
                <a16:creationId xmlns:a16="http://schemas.microsoft.com/office/drawing/2014/main" id="{950F9A83-A94E-A504-2E9F-7C90F1CB494E}"/>
              </a:ext>
            </a:extLst>
          </p:cNvPr>
          <p:cNvPicPr>
            <a:picLocks noChangeAspect="1"/>
          </p:cNvPicPr>
          <p:nvPr/>
        </p:nvPicPr>
        <p:blipFill>
          <a:blip r:embed="rId2"/>
          <a:stretch>
            <a:fillRect/>
          </a:stretch>
        </p:blipFill>
        <p:spPr>
          <a:xfrm>
            <a:off x="10120013" y="6131700"/>
            <a:ext cx="1952560" cy="656675"/>
          </a:xfrm>
          <a:prstGeom prst="rect">
            <a:avLst/>
          </a:prstGeom>
        </p:spPr>
      </p:pic>
      <p:sp>
        <p:nvSpPr>
          <p:cNvPr id="2" name="Footer Placeholder 3">
            <a:extLst>
              <a:ext uri="{FF2B5EF4-FFF2-40B4-BE49-F238E27FC236}">
                <a16:creationId xmlns:a16="http://schemas.microsoft.com/office/drawing/2014/main" id="{73F8F9EF-843C-660D-3976-9210A7FD277E}"/>
              </a:ext>
            </a:extLst>
          </p:cNvPr>
          <p:cNvSpPr>
            <a:spLocks noGrp="1"/>
          </p:cNvSpPr>
          <p:nvPr>
            <p:ph type="ftr" sz="quarter" idx="11"/>
          </p:nvPr>
        </p:nvSpPr>
        <p:spPr>
          <a:xfrm>
            <a:off x="2538227" y="6492875"/>
            <a:ext cx="6789419" cy="365125"/>
          </a:xfrm>
        </p:spPr>
        <p:txBody>
          <a:bodyPr/>
          <a:lstStyle/>
          <a:p>
            <a:r>
              <a:rPr lang="en-US" b="1" dirty="0"/>
              <a:t>ECOMONDO 2025 – November 4-7, Rimini, Italy</a:t>
            </a:r>
          </a:p>
        </p:txBody>
      </p:sp>
      <p:pic>
        <p:nvPicPr>
          <p:cNvPr id="157" name="Picture 156">
            <a:extLst>
              <a:ext uri="{FF2B5EF4-FFF2-40B4-BE49-F238E27FC236}">
                <a16:creationId xmlns:a16="http://schemas.microsoft.com/office/drawing/2014/main" id="{28B82E0A-A4E9-A178-D7D4-4D76BAA47C02}"/>
              </a:ext>
            </a:extLst>
          </p:cNvPr>
          <p:cNvPicPr>
            <a:picLocks noChangeAspect="1"/>
          </p:cNvPicPr>
          <p:nvPr/>
        </p:nvPicPr>
        <p:blipFill>
          <a:blip r:embed="rId3"/>
          <a:stretch>
            <a:fillRect/>
          </a:stretch>
        </p:blipFill>
        <p:spPr>
          <a:xfrm>
            <a:off x="4386150" y="1926078"/>
            <a:ext cx="7665899" cy="3516344"/>
          </a:xfrm>
          <a:prstGeom prst="rect">
            <a:avLst/>
          </a:prstGeom>
        </p:spPr>
      </p:pic>
      <p:sp>
        <p:nvSpPr>
          <p:cNvPr id="159" name="TextBox 158">
            <a:extLst>
              <a:ext uri="{FF2B5EF4-FFF2-40B4-BE49-F238E27FC236}">
                <a16:creationId xmlns:a16="http://schemas.microsoft.com/office/drawing/2014/main" id="{0E04A07A-26AA-4C83-05BE-F0BABCAF088D}"/>
              </a:ext>
            </a:extLst>
          </p:cNvPr>
          <p:cNvSpPr txBox="1"/>
          <p:nvPr/>
        </p:nvSpPr>
        <p:spPr>
          <a:xfrm>
            <a:off x="6214104" y="1457926"/>
            <a:ext cx="3905909" cy="369332"/>
          </a:xfrm>
          <a:prstGeom prst="rect">
            <a:avLst/>
          </a:prstGeom>
          <a:noFill/>
        </p:spPr>
        <p:txBody>
          <a:bodyPr wrap="square">
            <a:spAutoFit/>
          </a:bodyPr>
          <a:lstStyle/>
          <a:p>
            <a:r>
              <a:rPr lang="en-US" dirty="0"/>
              <a:t>CSS Ecosystem and Market</a:t>
            </a:r>
          </a:p>
        </p:txBody>
      </p:sp>
    </p:spTree>
    <p:extLst>
      <p:ext uri="{BB962C8B-B14F-4D97-AF65-F5344CB8AC3E}">
        <p14:creationId xmlns:p14="http://schemas.microsoft.com/office/powerpoint/2010/main" val="1728579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AE376-17BD-22B3-E46E-86901CA459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EC8E78-FA24-752F-85D5-79FE059AE0D5}"/>
              </a:ext>
            </a:extLst>
          </p:cNvPr>
          <p:cNvSpPr>
            <a:spLocks noGrp="1"/>
          </p:cNvSpPr>
          <p:nvPr>
            <p:ph type="title"/>
          </p:nvPr>
        </p:nvSpPr>
        <p:spPr>
          <a:xfrm>
            <a:off x="170756" y="329080"/>
            <a:ext cx="9302428" cy="771344"/>
          </a:xfrm>
        </p:spPr>
        <p:txBody>
          <a:bodyPr>
            <a:noAutofit/>
          </a:bodyPr>
          <a:lstStyle/>
          <a:p>
            <a:r>
              <a:rPr lang="en-US" sz="3600" dirty="0"/>
              <a:t>CSS Booster as a Replicable Model </a:t>
            </a:r>
            <a:br>
              <a:rPr lang="el-GR" sz="3600" dirty="0"/>
            </a:br>
            <a:r>
              <a:rPr lang="en-US" sz="3600" dirty="0"/>
              <a:t>for EU Water Resilience </a:t>
            </a:r>
          </a:p>
        </p:txBody>
      </p:sp>
      <p:pic>
        <p:nvPicPr>
          <p:cNvPr id="9" name="Picture 8">
            <a:extLst>
              <a:ext uri="{FF2B5EF4-FFF2-40B4-BE49-F238E27FC236}">
                <a16:creationId xmlns:a16="http://schemas.microsoft.com/office/drawing/2014/main" id="{AEA92A27-DDD2-7DDC-53BC-EAA149760D98}"/>
              </a:ext>
            </a:extLst>
          </p:cNvPr>
          <p:cNvPicPr>
            <a:picLocks noChangeAspect="1"/>
          </p:cNvPicPr>
          <p:nvPr/>
        </p:nvPicPr>
        <p:blipFill>
          <a:blip r:embed="rId3"/>
          <a:stretch>
            <a:fillRect/>
          </a:stretch>
        </p:blipFill>
        <p:spPr>
          <a:xfrm>
            <a:off x="10583171" y="6316927"/>
            <a:ext cx="1608829" cy="541073"/>
          </a:xfrm>
          <a:prstGeom prst="rect">
            <a:avLst/>
          </a:prstGeom>
        </p:spPr>
      </p:pic>
      <p:sp>
        <p:nvSpPr>
          <p:cNvPr id="3" name="Footer Placeholder 3">
            <a:extLst>
              <a:ext uri="{FF2B5EF4-FFF2-40B4-BE49-F238E27FC236}">
                <a16:creationId xmlns:a16="http://schemas.microsoft.com/office/drawing/2014/main" id="{726C2A5E-BD9C-CE6B-E609-F90ADB61792F}"/>
              </a:ext>
            </a:extLst>
          </p:cNvPr>
          <p:cNvSpPr>
            <a:spLocks noGrp="1"/>
          </p:cNvSpPr>
          <p:nvPr>
            <p:ph type="ftr" sz="quarter" idx="11"/>
          </p:nvPr>
        </p:nvSpPr>
        <p:spPr>
          <a:xfrm>
            <a:off x="2538227" y="6492875"/>
            <a:ext cx="6789419" cy="365125"/>
          </a:xfrm>
        </p:spPr>
        <p:txBody>
          <a:bodyPr/>
          <a:lstStyle/>
          <a:p>
            <a:r>
              <a:rPr lang="en-US" b="1" dirty="0"/>
              <a:t>ECOMONDO 2025 – November 4-7, Rimini, Italy</a:t>
            </a:r>
          </a:p>
        </p:txBody>
      </p:sp>
      <p:sp>
        <p:nvSpPr>
          <p:cNvPr id="5" name="Rectangle: Rounded Corners 4">
            <a:extLst>
              <a:ext uri="{FF2B5EF4-FFF2-40B4-BE49-F238E27FC236}">
                <a16:creationId xmlns:a16="http://schemas.microsoft.com/office/drawing/2014/main" id="{01F3EDCF-86CE-03F5-23FF-50F5082D2A45}"/>
              </a:ext>
            </a:extLst>
          </p:cNvPr>
          <p:cNvSpPr/>
          <p:nvPr/>
        </p:nvSpPr>
        <p:spPr>
          <a:xfrm>
            <a:off x="170756" y="1916129"/>
            <a:ext cx="7357872" cy="118872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GB" b="1" dirty="0"/>
              <a:t>Circular Value Chains</a:t>
            </a:r>
          </a:p>
          <a:p>
            <a:r>
              <a:rPr lang="en-GB" dirty="0"/>
              <a:t>Create multi-actor, multi-value chains solutions addressing interconnected challenges simultaneously  </a:t>
            </a:r>
          </a:p>
        </p:txBody>
      </p:sp>
      <p:sp>
        <p:nvSpPr>
          <p:cNvPr id="6" name="Rectangle: Rounded Corners 5">
            <a:extLst>
              <a:ext uri="{FF2B5EF4-FFF2-40B4-BE49-F238E27FC236}">
                <a16:creationId xmlns:a16="http://schemas.microsoft.com/office/drawing/2014/main" id="{48600789-40FF-7886-9128-D3BD95909AE7}"/>
              </a:ext>
            </a:extLst>
          </p:cNvPr>
          <p:cNvSpPr/>
          <p:nvPr/>
        </p:nvSpPr>
        <p:spPr>
          <a:xfrm>
            <a:off x="170756" y="3202289"/>
            <a:ext cx="7357872" cy="118872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GB" b="1" dirty="0"/>
              <a:t>Digital Platform and Life-Cycle Services</a:t>
            </a:r>
          </a:p>
          <a:p>
            <a:r>
              <a:rPr lang="en-GB" dirty="0"/>
              <a:t>DT-based platform to provide governance &amp; optimisation infrastructure for a Water-Smart Economy and management </a:t>
            </a:r>
          </a:p>
        </p:txBody>
      </p:sp>
      <p:sp>
        <p:nvSpPr>
          <p:cNvPr id="7" name="Rectangle: Rounded Corners 6">
            <a:extLst>
              <a:ext uri="{FF2B5EF4-FFF2-40B4-BE49-F238E27FC236}">
                <a16:creationId xmlns:a16="http://schemas.microsoft.com/office/drawing/2014/main" id="{C2F2ECFA-A5DF-25EC-577A-461DA5F816CC}"/>
              </a:ext>
            </a:extLst>
          </p:cNvPr>
          <p:cNvSpPr/>
          <p:nvPr/>
        </p:nvSpPr>
        <p:spPr>
          <a:xfrm>
            <a:off x="170756" y="4488449"/>
            <a:ext cx="7357872" cy="118872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GB" b="1" dirty="0"/>
              <a:t>Social Innovation Approach </a:t>
            </a:r>
          </a:p>
          <a:p>
            <a:r>
              <a:rPr lang="en-GB" dirty="0"/>
              <a:t>Framework to include a co-creation and active stakeholders’ involvement empowering the social acceptance of CE </a:t>
            </a:r>
          </a:p>
        </p:txBody>
      </p:sp>
      <p:pic>
        <p:nvPicPr>
          <p:cNvPr id="8" name="Picture 7">
            <a:extLst>
              <a:ext uri="{FF2B5EF4-FFF2-40B4-BE49-F238E27FC236}">
                <a16:creationId xmlns:a16="http://schemas.microsoft.com/office/drawing/2014/main" id="{B2813F16-E4AA-81A3-9B3D-696FDED9918B}"/>
              </a:ext>
            </a:extLst>
          </p:cNvPr>
          <p:cNvPicPr>
            <a:picLocks noChangeAspect="1"/>
          </p:cNvPicPr>
          <p:nvPr/>
        </p:nvPicPr>
        <p:blipFill>
          <a:blip r:embed="rId4">
            <a:alphaModFix/>
            <a:extLst>
              <a:ext uri="{BEBA8EAE-BF5A-486C-A8C5-ECC9F3942E4B}">
                <a14:imgProps xmlns:a14="http://schemas.microsoft.com/office/drawing/2010/main">
                  <a14:imgLayer r:embed="rId5">
                    <a14:imgEffect>
                      <a14:colorTemperature colorTemp="7456"/>
                    </a14:imgEffect>
                    <a14:imgEffect>
                      <a14:brightnessContrast bright="6000"/>
                    </a14:imgEffect>
                  </a14:imgLayer>
                </a14:imgProps>
              </a:ext>
            </a:extLst>
          </a:blip>
          <a:srcRect b="2570"/>
          <a:stretch>
            <a:fillRect/>
          </a:stretch>
        </p:blipFill>
        <p:spPr>
          <a:xfrm>
            <a:off x="7452360" y="2654859"/>
            <a:ext cx="4618962" cy="2531392"/>
          </a:xfrm>
          <a:prstGeom prst="rect">
            <a:avLst/>
          </a:prstGeom>
          <a:effectLst>
            <a:outerShdw blurRad="50800" dist="50800" dir="5400000" algn="ctr" rotWithShape="0">
              <a:srgbClr val="000000"/>
            </a:outerShdw>
            <a:softEdge rad="317500"/>
          </a:effectLst>
        </p:spPr>
      </p:pic>
    </p:spTree>
    <p:extLst>
      <p:ext uri="{BB962C8B-B14F-4D97-AF65-F5344CB8AC3E}">
        <p14:creationId xmlns:p14="http://schemas.microsoft.com/office/powerpoint/2010/main" val="3381669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A77BF-66D4-7DB8-5E3B-F9FFDC7395C9}"/>
              </a:ext>
            </a:extLst>
          </p:cNvPr>
          <p:cNvSpPr>
            <a:spLocks noGrp="1"/>
          </p:cNvSpPr>
          <p:nvPr>
            <p:ph type="title"/>
          </p:nvPr>
        </p:nvSpPr>
        <p:spPr>
          <a:xfrm>
            <a:off x="170756" y="191920"/>
            <a:ext cx="10515600" cy="771344"/>
          </a:xfrm>
        </p:spPr>
        <p:txBody>
          <a:bodyPr>
            <a:normAutofit/>
          </a:bodyPr>
          <a:lstStyle/>
          <a:p>
            <a:r>
              <a:rPr lang="en-US" sz="3500" dirty="0"/>
              <a:t>Impact on Water Resilience Strategy </a:t>
            </a:r>
          </a:p>
        </p:txBody>
      </p:sp>
      <p:sp>
        <p:nvSpPr>
          <p:cNvPr id="4" name="TextBox 3">
            <a:extLst>
              <a:ext uri="{FF2B5EF4-FFF2-40B4-BE49-F238E27FC236}">
                <a16:creationId xmlns:a16="http://schemas.microsoft.com/office/drawing/2014/main" id="{EF9E915A-9313-12D8-F4B1-637B1DF7993C}"/>
              </a:ext>
            </a:extLst>
          </p:cNvPr>
          <p:cNvSpPr txBox="1"/>
          <p:nvPr/>
        </p:nvSpPr>
        <p:spPr>
          <a:xfrm>
            <a:off x="889321" y="1228338"/>
            <a:ext cx="9914016" cy="523220"/>
          </a:xfrm>
          <a:prstGeom prst="rect">
            <a:avLst/>
          </a:prstGeom>
          <a:noFill/>
        </p:spPr>
        <p:txBody>
          <a:bodyPr wrap="square" rtlCol="0">
            <a:spAutoFit/>
          </a:bodyPr>
          <a:lstStyle>
            <a:defPPr>
              <a:defRPr lang="en-US"/>
            </a:defPPr>
            <a:lvl1pPr>
              <a:defRPr sz="2500">
                <a:solidFill>
                  <a:schemeClr val="accent6">
                    <a:lumMod val="50000"/>
                  </a:schemeClr>
                </a:solidFill>
                <a:latin typeface="Aptos" panose="020B0004020202020204" pitchFamily="34" charset="0"/>
              </a:defRPr>
            </a:lvl1pPr>
          </a:lstStyle>
          <a:p>
            <a:r>
              <a:rPr lang="en-GB" sz="2800" dirty="0">
                <a:latin typeface="Bierstadt" panose="020B0004020202020204" pitchFamily="34" charset="0"/>
                <a:ea typeface="Times New Roman" panose="02020603050405020304" pitchFamily="18" charset="0"/>
                <a:cs typeface="Times New Roman" panose="02020603050405020304" pitchFamily="18" charset="0"/>
              </a:rPr>
              <a:t>"</a:t>
            </a:r>
            <a:r>
              <a:rPr lang="en-GB" b="1" i="1" dirty="0"/>
              <a:t>Accelerating digitalisation and AI</a:t>
            </a:r>
            <a:r>
              <a:rPr lang="en-GB" sz="2800" dirty="0">
                <a:latin typeface="Bierstadt" panose="020B0004020202020204" pitchFamily="34" charset="0"/>
                <a:ea typeface="Times New Roman" panose="02020603050405020304" pitchFamily="18" charset="0"/>
                <a:cs typeface="Times New Roman" panose="02020603050405020304" pitchFamily="18" charset="0"/>
              </a:rPr>
              <a:t>"</a:t>
            </a:r>
            <a:endParaRPr lang="en-GB" b="1" i="1" dirty="0"/>
          </a:p>
        </p:txBody>
      </p:sp>
      <p:pic>
        <p:nvPicPr>
          <p:cNvPr id="9" name="Picture 8">
            <a:extLst>
              <a:ext uri="{FF2B5EF4-FFF2-40B4-BE49-F238E27FC236}">
                <a16:creationId xmlns:a16="http://schemas.microsoft.com/office/drawing/2014/main" id="{4D4D1D0D-A913-D984-59B6-CE208B8BFD56}"/>
              </a:ext>
            </a:extLst>
          </p:cNvPr>
          <p:cNvPicPr>
            <a:picLocks noChangeAspect="1"/>
          </p:cNvPicPr>
          <p:nvPr/>
        </p:nvPicPr>
        <p:blipFill>
          <a:blip r:embed="rId3"/>
          <a:stretch>
            <a:fillRect/>
          </a:stretch>
        </p:blipFill>
        <p:spPr>
          <a:xfrm>
            <a:off x="9748019" y="6041513"/>
            <a:ext cx="2293517" cy="771344"/>
          </a:xfrm>
          <a:prstGeom prst="rect">
            <a:avLst/>
          </a:prstGeom>
        </p:spPr>
      </p:pic>
      <p:sp>
        <p:nvSpPr>
          <p:cNvPr id="3" name="Footer Placeholder 3">
            <a:extLst>
              <a:ext uri="{FF2B5EF4-FFF2-40B4-BE49-F238E27FC236}">
                <a16:creationId xmlns:a16="http://schemas.microsoft.com/office/drawing/2014/main" id="{9DC9E2D9-098F-B6E9-C7CE-A3BBBC06B937}"/>
              </a:ext>
            </a:extLst>
          </p:cNvPr>
          <p:cNvSpPr>
            <a:spLocks noGrp="1"/>
          </p:cNvSpPr>
          <p:nvPr>
            <p:ph type="ftr" sz="quarter" idx="11"/>
          </p:nvPr>
        </p:nvSpPr>
        <p:spPr>
          <a:xfrm>
            <a:off x="2538227" y="6492875"/>
            <a:ext cx="6789419" cy="365125"/>
          </a:xfrm>
        </p:spPr>
        <p:txBody>
          <a:bodyPr/>
          <a:lstStyle/>
          <a:p>
            <a:r>
              <a:rPr lang="en-US" b="1" dirty="0"/>
              <a:t>ECOMONDO 2025 – November 4-7, Rimini, Italy</a:t>
            </a:r>
          </a:p>
        </p:txBody>
      </p:sp>
      <p:sp>
        <p:nvSpPr>
          <p:cNvPr id="5" name="TextBox 4">
            <a:extLst>
              <a:ext uri="{FF2B5EF4-FFF2-40B4-BE49-F238E27FC236}">
                <a16:creationId xmlns:a16="http://schemas.microsoft.com/office/drawing/2014/main" id="{96C130FD-18BD-D9C1-2B5F-94D833FF7386}"/>
              </a:ext>
            </a:extLst>
          </p:cNvPr>
          <p:cNvSpPr txBox="1"/>
          <p:nvPr/>
        </p:nvSpPr>
        <p:spPr>
          <a:xfrm>
            <a:off x="889321" y="2016632"/>
            <a:ext cx="10736580" cy="830997"/>
          </a:xfrm>
          <a:prstGeom prst="rect">
            <a:avLst/>
          </a:prstGeom>
          <a:noFill/>
        </p:spPr>
        <p:txBody>
          <a:bodyPr wrap="square" rtlCol="0">
            <a:spAutoFit/>
          </a:bodyPr>
          <a:lstStyle/>
          <a:p>
            <a:r>
              <a:rPr lang="en-GB" sz="2400" dirty="0" err="1">
                <a:latin typeface="Aptos" panose="020B0004020202020204" pitchFamily="34" charset="0"/>
              </a:rPr>
              <a:t>CSSBoost</a:t>
            </a:r>
            <a:r>
              <a:rPr lang="en-GB" sz="2400" dirty="0">
                <a:latin typeface="Aptos" panose="020B0004020202020204" pitchFamily="34" charset="0"/>
              </a:rPr>
              <a:t> provides a comprehensive </a:t>
            </a:r>
            <a:r>
              <a:rPr lang="en-GB" sz="2400" b="1" dirty="0">
                <a:solidFill>
                  <a:schemeClr val="accent6">
                    <a:lumMod val="50000"/>
                  </a:schemeClr>
                </a:solidFill>
                <a:latin typeface="Aptos" panose="020B0004020202020204" pitchFamily="34" charset="0"/>
              </a:rPr>
              <a:t>digital</a:t>
            </a:r>
            <a:r>
              <a:rPr lang="en-GB" sz="2400" dirty="0">
                <a:solidFill>
                  <a:schemeClr val="accent6">
                    <a:lumMod val="50000"/>
                  </a:schemeClr>
                </a:solidFill>
                <a:latin typeface="Aptos" panose="020B0004020202020204" pitchFamily="34" charset="0"/>
              </a:rPr>
              <a:t> </a:t>
            </a:r>
            <a:r>
              <a:rPr lang="en-GB" sz="2400" b="1" dirty="0">
                <a:solidFill>
                  <a:schemeClr val="accent6">
                    <a:lumMod val="50000"/>
                  </a:schemeClr>
                </a:solidFill>
                <a:latin typeface="Aptos" panose="020B0004020202020204" pitchFamily="34" charset="0"/>
              </a:rPr>
              <a:t>governance</a:t>
            </a:r>
            <a:r>
              <a:rPr lang="en-GB" sz="2400" dirty="0">
                <a:solidFill>
                  <a:schemeClr val="accent6">
                    <a:lumMod val="50000"/>
                  </a:schemeClr>
                </a:solidFill>
                <a:latin typeface="Aptos" panose="020B0004020202020204" pitchFamily="34" charset="0"/>
              </a:rPr>
              <a:t> </a:t>
            </a:r>
            <a:r>
              <a:rPr lang="en-GB" sz="2400" dirty="0">
                <a:latin typeface="Aptos" panose="020B0004020202020204" pitchFamily="34" charset="0"/>
              </a:rPr>
              <a:t>framework for implementing a </a:t>
            </a:r>
            <a:r>
              <a:rPr lang="en-GB" sz="2400" b="1" dirty="0">
                <a:solidFill>
                  <a:schemeClr val="accent6">
                    <a:lumMod val="50000"/>
                  </a:schemeClr>
                </a:solidFill>
                <a:latin typeface="Aptos" panose="020B0004020202020204" pitchFamily="34" charset="0"/>
              </a:rPr>
              <a:t>Water – Smart Economy </a:t>
            </a:r>
            <a:r>
              <a:rPr lang="en-GB" sz="2400" dirty="0">
                <a:latin typeface="Aptos" panose="020B0004020202020204" pitchFamily="34" charset="0"/>
              </a:rPr>
              <a:t>regionally </a:t>
            </a:r>
          </a:p>
        </p:txBody>
      </p:sp>
      <p:pic>
        <p:nvPicPr>
          <p:cNvPr id="6146" name="Picture 2" descr="Infrastructure ">
            <a:extLst>
              <a:ext uri="{FF2B5EF4-FFF2-40B4-BE49-F238E27FC236}">
                <a16:creationId xmlns:a16="http://schemas.microsoft.com/office/drawing/2014/main" id="{2D3351AE-F432-8320-8EE4-36862851DB51}"/>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84150" y="3416026"/>
            <a:ext cx="1564377" cy="15643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DAB4E09-A228-ACF3-148D-133F6EC91AAA}"/>
              </a:ext>
            </a:extLst>
          </p:cNvPr>
          <p:cNvSpPr txBox="1"/>
          <p:nvPr/>
        </p:nvSpPr>
        <p:spPr>
          <a:xfrm>
            <a:off x="889320" y="5089027"/>
            <a:ext cx="2458171" cy="307777"/>
          </a:xfrm>
          <a:prstGeom prst="rect">
            <a:avLst/>
          </a:prstGeom>
          <a:noFill/>
        </p:spPr>
        <p:txBody>
          <a:bodyPr wrap="square" rtlCol="0">
            <a:spAutoFit/>
          </a:bodyPr>
          <a:lstStyle/>
          <a:p>
            <a:pPr algn="ctr"/>
            <a:r>
              <a:rPr lang="en-GB" sz="1400" b="1" i="1" dirty="0"/>
              <a:t>The CSS Booster…</a:t>
            </a:r>
          </a:p>
        </p:txBody>
      </p:sp>
      <p:sp>
        <p:nvSpPr>
          <p:cNvPr id="8" name="TextBox 7">
            <a:extLst>
              <a:ext uri="{FF2B5EF4-FFF2-40B4-BE49-F238E27FC236}">
                <a16:creationId xmlns:a16="http://schemas.microsoft.com/office/drawing/2014/main" id="{A6907ED5-636B-B704-5FA1-F18C68E3A0D3}"/>
              </a:ext>
            </a:extLst>
          </p:cNvPr>
          <p:cNvSpPr txBox="1"/>
          <p:nvPr/>
        </p:nvSpPr>
        <p:spPr>
          <a:xfrm>
            <a:off x="3347492" y="4147032"/>
            <a:ext cx="3658295" cy="523220"/>
          </a:xfrm>
          <a:prstGeom prst="rect">
            <a:avLst/>
          </a:prstGeom>
          <a:noFill/>
        </p:spPr>
        <p:txBody>
          <a:bodyPr wrap="square" rtlCol="0">
            <a:spAutoFit/>
          </a:bodyPr>
          <a:lstStyle/>
          <a:p>
            <a:pPr algn="ctr"/>
            <a:r>
              <a:rPr lang="en-GB" sz="1400" b="1" i="1" dirty="0"/>
              <a:t>…operates as an integrated predictive system…</a:t>
            </a:r>
          </a:p>
        </p:txBody>
      </p:sp>
      <p:pic>
        <p:nvPicPr>
          <p:cNvPr id="6148" name="Picture 4" descr="Break down departmental silos">
            <a:extLst>
              <a:ext uri="{FF2B5EF4-FFF2-40B4-BE49-F238E27FC236}">
                <a16:creationId xmlns:a16="http://schemas.microsoft.com/office/drawing/2014/main" id="{4DC4E283-F339-D785-ED0E-443504E1412F}"/>
              </a:ext>
            </a:extLst>
          </p:cNvPr>
          <p:cNvPicPr>
            <a:picLocks noChangeAspect="1" noChangeArrowheads="1"/>
          </p:cNvPicPr>
          <p:nvPr/>
        </p:nvPicPr>
        <p:blipFill rotWithShape="1">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l="9010" t="9698" r="10581" b="11488"/>
          <a:stretch>
            <a:fillRect/>
          </a:stretch>
        </p:blipFill>
        <p:spPr bwMode="auto">
          <a:xfrm>
            <a:off x="7388351" y="3141770"/>
            <a:ext cx="2926081" cy="21542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D3C81F8-E9AC-8593-0795-FBC7708B0959}"/>
              </a:ext>
            </a:extLst>
          </p:cNvPr>
          <p:cNvSpPr txBox="1"/>
          <p:nvPr/>
        </p:nvSpPr>
        <p:spPr>
          <a:xfrm>
            <a:off x="6820131" y="5296011"/>
            <a:ext cx="4074646" cy="954107"/>
          </a:xfrm>
          <a:prstGeom prst="rect">
            <a:avLst/>
          </a:prstGeom>
          <a:noFill/>
        </p:spPr>
        <p:txBody>
          <a:bodyPr wrap="square" rtlCol="0">
            <a:spAutoFit/>
          </a:bodyPr>
          <a:lstStyle/>
          <a:p>
            <a:pPr algn="ctr"/>
            <a:r>
              <a:rPr lang="en-GB" sz="1400" b="1" i="1" dirty="0"/>
              <a:t>…that transforms the management of regional resources from silos-approach into a single, integrated system</a:t>
            </a:r>
          </a:p>
        </p:txBody>
      </p:sp>
    </p:spTree>
    <p:extLst>
      <p:ext uri="{BB962C8B-B14F-4D97-AF65-F5344CB8AC3E}">
        <p14:creationId xmlns:p14="http://schemas.microsoft.com/office/powerpoint/2010/main" val="1301720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Calibri"/>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40d7ba8-e809-400b-8af3-0ae85c1d09c0" xsi:nil="true"/>
    <lcf76f155ced4ddcb4097134ff3c332f xmlns="187cfff1-d374-48e8-bdb8-baed04d7d42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091E372728C74E8F37ED604EBAF92C" ma:contentTypeVersion="13" ma:contentTypeDescription="Create a new document." ma:contentTypeScope="" ma:versionID="7a54a759022a43a7f06dae2d5bbea931">
  <xsd:schema xmlns:xsd="http://www.w3.org/2001/XMLSchema" xmlns:xs="http://www.w3.org/2001/XMLSchema" xmlns:p="http://schemas.microsoft.com/office/2006/metadata/properties" xmlns:ns2="187cfff1-d374-48e8-bdb8-baed04d7d426" xmlns:ns3="940d7ba8-e809-400b-8af3-0ae85c1d09c0" targetNamespace="http://schemas.microsoft.com/office/2006/metadata/properties" ma:root="true" ma:fieldsID="911bdbf51d130bf9e0e74db878461274" ns2:_="" ns3:_="">
    <xsd:import namespace="187cfff1-d374-48e8-bdb8-baed04d7d426"/>
    <xsd:import namespace="940d7ba8-e809-400b-8af3-0ae85c1d09c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7cfff1-d374-48e8-bdb8-baed04d7d4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72be1c2-5354-4253-9f9f-eddd6a22598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0d7ba8-e809-400b-8af3-0ae85c1d09c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d3b182d-4f9f-4cce-828f-b6704e4fc69c}" ma:internalName="TaxCatchAll" ma:showField="CatchAllData" ma:web="940d7ba8-e809-400b-8af3-0ae85c1d0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B710D9-6C7C-49AC-8F85-E39A8B80AC67}">
  <ds:schemaRefs>
    <ds:schemaRef ds:uri="03a111b8-484a-47ad-b61f-2920cf0de9bf"/>
    <ds:schemaRef ds:uri="ca087f72-bbe0-41ea-a4af-45f18749f34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3FDF23A-11D9-4652-BDAC-31E080255921}">
  <ds:schemaRefs>
    <ds:schemaRef ds:uri="http://schemas.microsoft.com/sharepoint/v3/contenttype/forms"/>
  </ds:schemaRefs>
</ds:datastoreItem>
</file>

<file path=customXml/itemProps3.xml><?xml version="1.0" encoding="utf-8"?>
<ds:datastoreItem xmlns:ds="http://schemas.openxmlformats.org/officeDocument/2006/customXml" ds:itemID="{22398AA8-C706-4815-B940-53C7CCB9E700}"/>
</file>

<file path=docProps/app.xml><?xml version="1.0" encoding="utf-8"?>
<Properties xmlns="http://schemas.openxmlformats.org/officeDocument/2006/extended-properties" xmlns:vt="http://schemas.openxmlformats.org/officeDocument/2006/docPropsVTypes">
  <TotalTime>4512</TotalTime>
  <Words>2552</Words>
  <Application>Microsoft Office PowerPoint</Application>
  <PresentationFormat>Widescreen</PresentationFormat>
  <Paragraphs>213</Paragraphs>
  <Slides>14</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Arial</vt:lpstr>
      <vt:lpstr>Bierstadt</vt:lpstr>
      <vt:lpstr>Calibri</vt:lpstr>
      <vt:lpstr>Inter</vt:lpstr>
      <vt:lpstr>Verdana</vt:lpstr>
      <vt:lpstr>Wingdings</vt:lpstr>
      <vt:lpstr>Office Theme</vt:lpstr>
      <vt:lpstr>PowerPoint Presentation</vt:lpstr>
      <vt:lpstr>Securing a global strategically resource </vt:lpstr>
      <vt:lpstr>Circularity as a norm in WRS</vt:lpstr>
      <vt:lpstr>CSSBoost – Project Consortium &amp; Info</vt:lpstr>
      <vt:lpstr>The CSSBoost –  Cyber-Physical Framework for Implementing the European Water Resilience Strategy</vt:lpstr>
      <vt:lpstr>The CSSBoost Project</vt:lpstr>
      <vt:lpstr>PowerPoint Presentation</vt:lpstr>
      <vt:lpstr>CSS Booster as a Replicable Model  for EU Water Resilience </vt:lpstr>
      <vt:lpstr>Impact on Water Resilience Strategy </vt:lpstr>
      <vt:lpstr>Realising Circular Systemic Solutions across Europe</vt:lpstr>
      <vt:lpstr>Realising the impact on Water Resilience Strategy through the Marche Region Blueprint </vt:lpstr>
      <vt:lpstr>Realising the impact on Water Resilience Strategy through the Marche Region Blueprint </vt:lpstr>
      <vt:lpstr>Website and Social Media Channels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Markela</dc:creator>
  <cp:lastModifiedBy>George ARAMPATZIS</cp:lastModifiedBy>
  <cp:revision>91</cp:revision>
  <dcterms:created xsi:type="dcterms:W3CDTF">2024-02-07T12:33:09Z</dcterms:created>
  <dcterms:modified xsi:type="dcterms:W3CDTF">2025-11-04T12:58:44Z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0x010100F6091E372728C74E8F37ED604EBAF92C</vt:lpwstr>
  </property>
  <property fmtid="{D5CDD505-2E9C-101B-9397-08002B2CF9AE}" pid="3" name="MediaServiceImageTags">
    <vt:lpwstr/>
  </property>
</Properties>
</file>