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media/image7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1.jpg" ContentType="image/jp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0"/>
  </p:notesMasterIdLst>
  <p:sldIdLst>
    <p:sldId id="314" r:id="rId2"/>
    <p:sldId id="315" r:id="rId3"/>
    <p:sldId id="309" r:id="rId4"/>
    <p:sldId id="270" r:id="rId5"/>
    <p:sldId id="310" r:id="rId6"/>
    <p:sldId id="312" r:id="rId7"/>
    <p:sldId id="311" r:id="rId8"/>
    <p:sldId id="293" r:id="rId9"/>
    <p:sldId id="295" r:id="rId10"/>
    <p:sldId id="299" r:id="rId11"/>
    <p:sldId id="298" r:id="rId12"/>
    <p:sldId id="304" r:id="rId13"/>
    <p:sldId id="269" r:id="rId14"/>
    <p:sldId id="303" r:id="rId15"/>
    <p:sldId id="279" r:id="rId16"/>
    <p:sldId id="307" r:id="rId17"/>
    <p:sldId id="308" r:id="rId18"/>
    <p:sldId id="261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Partner Country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7B-4747-A3E7-190410110E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7B-4747-A3E7-190410110E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7B-4747-A3E7-190410110E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7B-4747-A3E7-190410110E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E7B-4747-A3E7-190410110E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E7B-4747-A3E7-190410110E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E7B-4747-A3E7-190410110E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E7B-4747-A3E7-190410110E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1D78C-5847-438A-9643-8860E44F2CC1}" type="CELLRANGE">
                      <a:rPr lang="en-US"/>
                      <a:pPr>
                        <a:defRPr sz="9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7B-4747-A3E7-190410110E7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0D124F-803F-4CDC-84BD-EF671239419C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E7B-4747-A3E7-190410110E7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FD311E-A4CE-448C-83E4-BA7C418B3E7A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E7B-4747-A3E7-190410110E7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23434C-5403-455E-A9B6-0F8BDC228AFE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E7B-4747-A3E7-190410110E7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24263C-0F02-4C2C-8686-DAAE822F95D5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E7B-4747-A3E7-190410110E7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C70AC-483A-4A9F-8EA0-7E49161F68C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E7B-4747-A3E7-190410110E71}"/>
                </c:ext>
              </c:extLst>
            </c:dLbl>
            <c:dLbl>
              <c:idx val="6"/>
              <c:layout>
                <c:manualLayout>
                  <c:x val="0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BE6D43-BA94-4706-876D-3295646853A1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E7B-4747-A3E7-190410110E71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5EDE5D-EF2C-45AA-9B8A-8F55FA78FCD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E7B-4747-A3E7-190410110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Φύλλο1!$A$2:$A$9</c:f>
              <c:strCache>
                <c:ptCount val="8"/>
                <c:pt idx="0">
                  <c:v>Greece</c:v>
                </c:pt>
                <c:pt idx="1">
                  <c:v>UK</c:v>
                </c:pt>
                <c:pt idx="2">
                  <c:v>Italy</c:v>
                </c:pt>
                <c:pt idx="3">
                  <c:v>Germany</c:v>
                </c:pt>
                <c:pt idx="4">
                  <c:v>Spain</c:v>
                </c:pt>
                <c:pt idx="5">
                  <c:v>Portugal</c:v>
                </c:pt>
                <c:pt idx="6">
                  <c:v>Cyprus</c:v>
                </c:pt>
                <c:pt idx="7">
                  <c:v>Belgium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Φύλλο1!$A$2:$A$9</c15:f>
                <c15:dlblRangeCache>
                  <c:ptCount val="8"/>
                  <c:pt idx="0">
                    <c:v>Greece</c:v>
                  </c:pt>
                  <c:pt idx="1">
                    <c:v>UK</c:v>
                  </c:pt>
                  <c:pt idx="2">
                    <c:v>Italy</c:v>
                  </c:pt>
                  <c:pt idx="3">
                    <c:v>Germany</c:v>
                  </c:pt>
                  <c:pt idx="4">
                    <c:v>Spain</c:v>
                  </c:pt>
                  <c:pt idx="5">
                    <c:v>Portugal</c:v>
                  </c:pt>
                  <c:pt idx="6">
                    <c:v>Cyprus</c:v>
                  </c:pt>
                  <c:pt idx="7">
                    <c:v>Belgium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E7B-4747-A3E7-190410110E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cap="all" baseline="0" dirty="0"/>
              <a:t>Types of Entities</a:t>
            </a:r>
            <a:endParaRPr lang="en-GB" sz="1200" b="1" cap="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7.7345435987168254E-2"/>
          <c:y val="0.28773894300167013"/>
          <c:w val="0.85321011956838733"/>
          <c:h val="0.5779813573233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Φύλλο1!$N$1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Φύλλο1!$M$2:$M$7</c:f>
              <c:strCache>
                <c:ptCount val="6"/>
                <c:pt idx="0">
                  <c:v>UNI</c:v>
                </c:pt>
                <c:pt idx="1">
                  <c:v>LE</c:v>
                </c:pt>
                <c:pt idx="2">
                  <c:v>SME</c:v>
                </c:pt>
                <c:pt idx="3">
                  <c:v>NET</c:v>
                </c:pt>
                <c:pt idx="4">
                  <c:v>RI</c:v>
                </c:pt>
                <c:pt idx="5">
                  <c:v>REG</c:v>
                </c:pt>
              </c:strCache>
            </c:strRef>
          </c:cat>
          <c:val>
            <c:numRef>
              <c:f>Φύλλο1!$N$2:$N$7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5-4E01-A05A-599A4AE0D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289872"/>
        <c:axId val="1296286512"/>
      </c:barChart>
      <c:catAx>
        <c:axId val="12962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6512"/>
        <c:crosses val="autoZero"/>
        <c:auto val="1"/>
        <c:lblAlgn val="ctr"/>
        <c:lblOffset val="100"/>
        <c:noMultiLvlLbl val="0"/>
      </c:catAx>
      <c:valAx>
        <c:axId val="12962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18" Type="http://schemas.openxmlformats.org/officeDocument/2006/relationships/image" Target="../media/image83.sv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2.png"/><Relationship Id="rId2" Type="http://schemas.openxmlformats.org/officeDocument/2006/relationships/image" Target="../media/image67.svg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24" Type="http://schemas.openxmlformats.org/officeDocument/2006/relationships/image" Target="../media/image89.sv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svg"/><Relationship Id="rId19" Type="http://schemas.openxmlformats.org/officeDocument/2006/relationships/image" Target="../media/image84.pn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Relationship Id="rId22" Type="http://schemas.openxmlformats.org/officeDocument/2006/relationships/image" Target="../media/image8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5CDE8-0AEA-478C-9686-C33A731D7B2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DEC5469-D27F-4911-8B9D-031035C891BF}">
      <dgm:prSet phldrT="[Text]"/>
      <dgm:spPr/>
      <dgm:t>
        <a:bodyPr/>
        <a:lstStyle/>
        <a:p>
          <a:r>
            <a:rPr lang="en-US" dirty="0" err="1"/>
            <a:t>Digitalisation</a:t>
          </a:r>
          <a:endParaRPr lang="en-GB" dirty="0"/>
        </a:p>
      </dgm:t>
    </dgm:pt>
    <dgm:pt modelId="{92862D5F-BD05-420B-857C-19DD56DD9CBA}" type="parTrans" cxnId="{E0D17349-7A7D-4C9C-9E1E-5BB523B56F35}">
      <dgm:prSet/>
      <dgm:spPr/>
      <dgm:t>
        <a:bodyPr/>
        <a:lstStyle/>
        <a:p>
          <a:endParaRPr lang="en-GB"/>
        </a:p>
      </dgm:t>
    </dgm:pt>
    <dgm:pt modelId="{7D72BB41-A68E-4041-A940-E7CA3FA4FE27}" type="sibTrans" cxnId="{E0D17349-7A7D-4C9C-9E1E-5BB523B56F3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C30E295D-BE7B-456F-AB4C-4A08B1B897FA}">
      <dgm:prSet phldrT="[Text]"/>
      <dgm:spPr/>
      <dgm:t>
        <a:bodyPr/>
        <a:lstStyle/>
        <a:p>
          <a:r>
            <a:rPr lang="en-GB" dirty="0"/>
            <a:t>Ecosystem Approach</a:t>
          </a:r>
        </a:p>
      </dgm:t>
    </dgm:pt>
    <dgm:pt modelId="{DD5DC1C0-25A9-4932-B320-96D7A2773F5A}" type="parTrans" cxnId="{D9BBEC5E-E1FC-4C98-AA73-B60E0C56785E}">
      <dgm:prSet/>
      <dgm:spPr/>
      <dgm:t>
        <a:bodyPr/>
        <a:lstStyle/>
        <a:p>
          <a:endParaRPr lang="en-GB"/>
        </a:p>
      </dgm:t>
    </dgm:pt>
    <dgm:pt modelId="{B784F0C2-8ECD-44EC-BB5D-A49460F61BEE}" type="sibTrans" cxnId="{D9BBEC5E-E1FC-4C98-AA73-B60E0C56785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62759BF8-D53B-4E70-BFD7-AA1DF8639E2C}">
      <dgm:prSet phldrT="[Text]"/>
      <dgm:spPr/>
      <dgm:t>
        <a:bodyPr/>
        <a:lstStyle/>
        <a:p>
          <a:r>
            <a:rPr lang="en-US" dirty="0"/>
            <a:t>Business Models</a:t>
          </a:r>
          <a:endParaRPr lang="en-GB" dirty="0"/>
        </a:p>
      </dgm:t>
    </dgm:pt>
    <dgm:pt modelId="{03659ADE-106B-4112-958A-FFEA34C24ACF}" type="parTrans" cxnId="{B91C90C8-EDED-4F34-BC8C-F1F9CA7536E6}">
      <dgm:prSet/>
      <dgm:spPr/>
      <dgm:t>
        <a:bodyPr/>
        <a:lstStyle/>
        <a:p>
          <a:endParaRPr lang="en-GB"/>
        </a:p>
      </dgm:t>
    </dgm:pt>
    <dgm:pt modelId="{319F4120-9537-4CBA-8AFA-1313DA7091C5}" type="sibTrans" cxnId="{B91C90C8-EDED-4F34-BC8C-F1F9CA7536E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7B37E523-CC45-42EE-9EEF-8E81CC8919F9}">
      <dgm:prSet phldrT="[Text]"/>
      <dgm:spPr/>
      <dgm:t>
        <a:bodyPr/>
        <a:lstStyle/>
        <a:p>
          <a:r>
            <a:rPr lang="en-US" dirty="0"/>
            <a:t>Financial Strategies</a:t>
          </a:r>
          <a:endParaRPr lang="en-GB" dirty="0"/>
        </a:p>
      </dgm:t>
    </dgm:pt>
    <dgm:pt modelId="{85C35361-DA6B-4CF8-94B7-852043D7C49F}" type="parTrans" cxnId="{45F984B0-B548-45BE-83FA-2074683F6EA2}">
      <dgm:prSet/>
      <dgm:spPr/>
      <dgm:t>
        <a:bodyPr/>
        <a:lstStyle/>
        <a:p>
          <a:endParaRPr lang="en-GB"/>
        </a:p>
      </dgm:t>
    </dgm:pt>
    <dgm:pt modelId="{F6AF3089-4775-4A4C-989F-C4565F1BE820}" type="sibTrans" cxnId="{45F984B0-B548-45BE-83FA-2074683F6EA2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</dgm:pt>
    <dgm:pt modelId="{5FF7DE1B-2F9F-494B-A991-48CDA83F118A}">
      <dgm:prSet phldrT="[Text]"/>
      <dgm:spPr/>
      <dgm:t>
        <a:bodyPr/>
        <a:lstStyle/>
        <a:p>
          <a:r>
            <a:rPr lang="en-US" dirty="0"/>
            <a:t>Circular Economy Market</a:t>
          </a:r>
          <a:endParaRPr lang="en-GB" dirty="0"/>
        </a:p>
      </dgm:t>
    </dgm:pt>
    <dgm:pt modelId="{B1E684A5-DD94-4EA9-91A8-0C579F1F2703}" type="sibTrans" cxnId="{B5C99D34-E052-4567-B28E-23475A83485F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</dgm:pt>
    <dgm:pt modelId="{D8706104-B6DB-4568-BA19-7B03983BEA48}" type="parTrans" cxnId="{B5C99D34-E052-4567-B28E-23475A83485F}">
      <dgm:prSet/>
      <dgm:spPr/>
      <dgm:t>
        <a:bodyPr/>
        <a:lstStyle/>
        <a:p>
          <a:endParaRPr lang="en-GB"/>
        </a:p>
      </dgm:t>
    </dgm:pt>
    <dgm:pt modelId="{EBC4F172-AEFB-4DAB-AE52-86C2FAAB6CC6}">
      <dgm:prSet phldrT="[Text]"/>
      <dgm:spPr/>
      <dgm:t>
        <a:bodyPr/>
        <a:lstStyle/>
        <a:p>
          <a:r>
            <a:rPr lang="en-US" dirty="0"/>
            <a:t>Triple Transition</a:t>
          </a:r>
          <a:endParaRPr lang="en-GB" dirty="0"/>
        </a:p>
      </dgm:t>
    </dgm:pt>
    <dgm:pt modelId="{DE2F2C5D-121B-45D4-A850-361D2000C389}" type="sibTrans" cxnId="{D47DA46B-AFE6-4DD3-B99D-1B401B44FBC0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Euro with solid fill"/>
        </a:ext>
      </dgm:extLst>
    </dgm:pt>
    <dgm:pt modelId="{2D1D84D3-CC58-40C7-AF7A-18D0D3BBEEB8}" type="parTrans" cxnId="{D47DA46B-AFE6-4DD3-B99D-1B401B44FBC0}">
      <dgm:prSet/>
      <dgm:spPr/>
      <dgm:t>
        <a:bodyPr/>
        <a:lstStyle/>
        <a:p>
          <a:endParaRPr lang="en-GB"/>
        </a:p>
      </dgm:t>
    </dgm:pt>
    <dgm:pt modelId="{11691659-4C47-46C6-A86B-E591CB201A24}" type="pres">
      <dgm:prSet presAssocID="{6AC5CDE8-0AEA-478C-9686-C33A731D7B22}" presName="Name0" presStyleCnt="0">
        <dgm:presLayoutVars>
          <dgm:chMax val="21"/>
          <dgm:chPref val="21"/>
        </dgm:presLayoutVars>
      </dgm:prSet>
      <dgm:spPr/>
    </dgm:pt>
    <dgm:pt modelId="{986C288D-DF16-4B98-B753-3A3001D7BF59}" type="pres">
      <dgm:prSet presAssocID="{5FF7DE1B-2F9F-494B-A991-48CDA83F118A}" presName="text1" presStyleCnt="0"/>
      <dgm:spPr/>
    </dgm:pt>
    <dgm:pt modelId="{72FE21E7-C77B-4CC8-BE98-C254B9C6A9CA}" type="pres">
      <dgm:prSet presAssocID="{5FF7DE1B-2F9F-494B-A991-48CDA83F118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3B8286F0-8D58-4CBB-82DA-73BFB4760B95}" type="pres">
      <dgm:prSet presAssocID="{5FF7DE1B-2F9F-494B-A991-48CDA83F118A}" presName="textaccent1" presStyleCnt="0"/>
      <dgm:spPr/>
    </dgm:pt>
    <dgm:pt modelId="{285E9849-BF8E-484E-833A-11A8FA523743}" type="pres">
      <dgm:prSet presAssocID="{5FF7DE1B-2F9F-494B-A991-48CDA83F118A}" presName="accentRepeatNode" presStyleLbl="solidAlignAcc1" presStyleIdx="0" presStyleCnt="12"/>
      <dgm:spPr/>
    </dgm:pt>
    <dgm:pt modelId="{39689778-57DD-4DCD-84ED-CAA4E51EBA1C}" type="pres">
      <dgm:prSet presAssocID="{B1E684A5-DD94-4EA9-91A8-0C579F1F2703}" presName="image1" presStyleCnt="0"/>
      <dgm:spPr/>
    </dgm:pt>
    <dgm:pt modelId="{838A7492-01DC-49FD-BFD1-2A04CDCE0ED3}" type="pres">
      <dgm:prSet presAssocID="{B1E684A5-DD94-4EA9-91A8-0C579F1F2703}" presName="imageRepeatNode" presStyleLbl="alignAcc1" presStyleIdx="0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</dgm:pt>
    <dgm:pt modelId="{656E5C04-B1EA-44CB-ADC4-4CB90FD83E14}" type="pres">
      <dgm:prSet presAssocID="{B1E684A5-DD94-4EA9-91A8-0C579F1F2703}" presName="imageaccent1" presStyleCnt="0"/>
      <dgm:spPr/>
    </dgm:pt>
    <dgm:pt modelId="{C382BBA6-0E51-4046-A0A5-8606BC7E8A73}" type="pres">
      <dgm:prSet presAssocID="{B1E684A5-DD94-4EA9-91A8-0C579F1F2703}" presName="accentRepeatNode" presStyleLbl="solidAlignAcc1" presStyleIdx="1" presStyleCnt="12"/>
      <dgm:spPr/>
    </dgm:pt>
    <dgm:pt modelId="{55E2F24C-0F39-44BC-B0E2-853DF16C7B0E}" type="pres">
      <dgm:prSet presAssocID="{1DEC5469-D27F-4911-8B9D-031035C891BF}" presName="text2" presStyleCnt="0"/>
      <dgm:spPr/>
    </dgm:pt>
    <dgm:pt modelId="{079F2A5D-A75B-438F-B988-A79F20D59A86}" type="pres">
      <dgm:prSet presAssocID="{1DEC5469-D27F-4911-8B9D-031035C891BF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654C496D-9E46-404F-9EA9-2A557E3C40B2}" type="pres">
      <dgm:prSet presAssocID="{1DEC5469-D27F-4911-8B9D-031035C891BF}" presName="textaccent2" presStyleCnt="0"/>
      <dgm:spPr/>
    </dgm:pt>
    <dgm:pt modelId="{022008EA-3297-4D40-890A-BA8783F5E9E6}" type="pres">
      <dgm:prSet presAssocID="{1DEC5469-D27F-4911-8B9D-031035C891BF}" presName="accentRepeatNode" presStyleLbl="solidAlignAcc1" presStyleIdx="2" presStyleCnt="12"/>
      <dgm:spPr/>
    </dgm:pt>
    <dgm:pt modelId="{8F139057-3C7D-44D2-A697-A1792657B728}" type="pres">
      <dgm:prSet presAssocID="{7D72BB41-A68E-4041-A940-E7CA3FA4FE27}" presName="image2" presStyleCnt="0"/>
      <dgm:spPr/>
    </dgm:pt>
    <dgm:pt modelId="{841355A5-69F5-4F16-8D74-BFD892847AAA}" type="pres">
      <dgm:prSet presAssocID="{7D72BB41-A68E-4041-A940-E7CA3FA4FE27}" presName="imageRepeatNode" presStyleLbl="alignAcc1" presStyleIdx="1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</dgm:spPr>
    </dgm:pt>
    <dgm:pt modelId="{527AFB28-729E-4046-9E4D-9C8579C4589C}" type="pres">
      <dgm:prSet presAssocID="{7D72BB41-A68E-4041-A940-E7CA3FA4FE27}" presName="imageaccent2" presStyleCnt="0"/>
      <dgm:spPr/>
    </dgm:pt>
    <dgm:pt modelId="{58C66FD8-F313-433F-97D2-7392C65970DC}" type="pres">
      <dgm:prSet presAssocID="{7D72BB41-A68E-4041-A940-E7CA3FA4FE27}" presName="accentRepeatNode" presStyleLbl="solidAlignAcc1" presStyleIdx="3" presStyleCnt="12"/>
      <dgm:spPr/>
    </dgm:pt>
    <dgm:pt modelId="{39E3C6A2-D0E5-454E-8B77-08992507A2AE}" type="pres">
      <dgm:prSet presAssocID="{C30E295D-BE7B-456F-AB4C-4A08B1B897FA}" presName="text3" presStyleCnt="0"/>
      <dgm:spPr/>
    </dgm:pt>
    <dgm:pt modelId="{27497A88-52A4-4030-B9F0-2BF141FE0EBE}" type="pres">
      <dgm:prSet presAssocID="{C30E295D-BE7B-456F-AB4C-4A08B1B897FA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D1C18E9-FBF6-420B-9483-4E0E74DB8CD1}" type="pres">
      <dgm:prSet presAssocID="{C30E295D-BE7B-456F-AB4C-4A08B1B897FA}" presName="textaccent3" presStyleCnt="0"/>
      <dgm:spPr/>
    </dgm:pt>
    <dgm:pt modelId="{BDDD3562-28DE-4C94-93AB-D54ECBD61E5D}" type="pres">
      <dgm:prSet presAssocID="{C30E295D-BE7B-456F-AB4C-4A08B1B897FA}" presName="accentRepeatNode" presStyleLbl="solidAlignAcc1" presStyleIdx="4" presStyleCnt="12"/>
      <dgm:spPr/>
    </dgm:pt>
    <dgm:pt modelId="{6FC7E32D-C4C9-465D-8450-C19D6B20F60C}" type="pres">
      <dgm:prSet presAssocID="{B784F0C2-8ECD-44EC-BB5D-A49460F61BEE}" presName="image3" presStyleCnt="0"/>
      <dgm:spPr/>
    </dgm:pt>
    <dgm:pt modelId="{72741F17-5D04-4BD7-87A3-C875A599E45F}" type="pres">
      <dgm:prSet presAssocID="{B784F0C2-8ECD-44EC-BB5D-A49460F61BEE}" presName="imageRepeatNode" presStyleLbl="alignAcc1" presStyleIdx="2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</dgm:spPr>
    </dgm:pt>
    <dgm:pt modelId="{B368765E-CFF0-4B71-BEC8-CC68E300A594}" type="pres">
      <dgm:prSet presAssocID="{B784F0C2-8ECD-44EC-BB5D-A49460F61BEE}" presName="imageaccent3" presStyleCnt="0"/>
      <dgm:spPr/>
    </dgm:pt>
    <dgm:pt modelId="{C782718B-404A-4F21-AB4A-A416796C1CEC}" type="pres">
      <dgm:prSet presAssocID="{B784F0C2-8ECD-44EC-BB5D-A49460F61BEE}" presName="accentRepeatNode" presStyleLbl="solidAlignAcc1" presStyleIdx="5" presStyleCnt="12"/>
      <dgm:spPr/>
    </dgm:pt>
    <dgm:pt modelId="{60946978-906B-4AD0-BF33-436750D18B6E}" type="pres">
      <dgm:prSet presAssocID="{EBC4F172-AEFB-4DAB-AE52-86C2FAAB6CC6}" presName="text4" presStyleCnt="0"/>
      <dgm:spPr/>
    </dgm:pt>
    <dgm:pt modelId="{8A37A40B-6F77-4F3A-8FD1-FD19E7473529}" type="pres">
      <dgm:prSet presAssocID="{EBC4F172-AEFB-4DAB-AE52-86C2FAAB6CC6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8E715C4-8031-48CC-AEBE-2E13E33183A4}" type="pres">
      <dgm:prSet presAssocID="{EBC4F172-AEFB-4DAB-AE52-86C2FAAB6CC6}" presName="textaccent4" presStyleCnt="0"/>
      <dgm:spPr/>
    </dgm:pt>
    <dgm:pt modelId="{AC2156EF-9EEB-4D1C-AA09-C401BDA0236C}" type="pres">
      <dgm:prSet presAssocID="{EBC4F172-AEFB-4DAB-AE52-86C2FAAB6CC6}" presName="accentRepeatNode" presStyleLbl="solidAlignAcc1" presStyleIdx="6" presStyleCnt="12"/>
      <dgm:spPr/>
    </dgm:pt>
    <dgm:pt modelId="{9D657966-7AB0-4D0F-BD8D-0A831FB40A51}" type="pres">
      <dgm:prSet presAssocID="{DE2F2C5D-121B-45D4-A850-361D2000C389}" presName="image4" presStyleCnt="0"/>
      <dgm:spPr/>
    </dgm:pt>
    <dgm:pt modelId="{E21F9612-D030-4E9A-912D-6CE9717BDD27}" type="pres">
      <dgm:prSet presAssocID="{DE2F2C5D-121B-45D4-A850-361D2000C389}" presName="imageRepeatNode" presStyleLbl="alignAcc1" presStyleIdx="3" presStyleCnt="6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8000" b="-8000"/>
          </a:stretch>
        </a:blipFill>
      </dgm:spPr>
    </dgm:pt>
    <dgm:pt modelId="{EF808FD6-C2C3-49E8-97AD-A5420F9C1984}" type="pres">
      <dgm:prSet presAssocID="{DE2F2C5D-121B-45D4-A850-361D2000C389}" presName="imageaccent4" presStyleCnt="0"/>
      <dgm:spPr/>
    </dgm:pt>
    <dgm:pt modelId="{0558D463-B6F8-47EC-A31C-00259095F97B}" type="pres">
      <dgm:prSet presAssocID="{DE2F2C5D-121B-45D4-A850-361D2000C389}" presName="accentRepeatNode" presStyleLbl="solidAlignAcc1" presStyleIdx="7" presStyleCnt="12"/>
      <dgm:spPr/>
    </dgm:pt>
    <dgm:pt modelId="{2F6A9BF5-E38D-490D-8C6B-7EA9ED78DCD2}" type="pres">
      <dgm:prSet presAssocID="{62759BF8-D53B-4E70-BFD7-AA1DF8639E2C}" presName="text5" presStyleCnt="0"/>
      <dgm:spPr/>
    </dgm:pt>
    <dgm:pt modelId="{1AF4F1C0-BA2E-4D18-9DC6-0EF59F760B6C}" type="pres">
      <dgm:prSet presAssocID="{62759BF8-D53B-4E70-BFD7-AA1DF8639E2C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4103198D-67E4-4965-9A3A-69F8864DA4E5}" type="pres">
      <dgm:prSet presAssocID="{62759BF8-D53B-4E70-BFD7-AA1DF8639E2C}" presName="textaccent5" presStyleCnt="0"/>
      <dgm:spPr/>
    </dgm:pt>
    <dgm:pt modelId="{1A144457-043C-4A96-9842-58F29E81F6FD}" type="pres">
      <dgm:prSet presAssocID="{62759BF8-D53B-4E70-BFD7-AA1DF8639E2C}" presName="accentRepeatNode" presStyleLbl="solidAlignAcc1" presStyleIdx="8" presStyleCnt="12"/>
      <dgm:spPr/>
    </dgm:pt>
    <dgm:pt modelId="{FCF7DE97-DA0C-4FEA-84EC-F3F0332FABBD}" type="pres">
      <dgm:prSet presAssocID="{319F4120-9537-4CBA-8AFA-1313DA7091C5}" presName="image5" presStyleCnt="0"/>
      <dgm:spPr/>
    </dgm:pt>
    <dgm:pt modelId="{7E0A5797-4C9E-4882-8C3E-99B06EEDF2DF}" type="pres">
      <dgm:prSet presAssocID="{319F4120-9537-4CBA-8AFA-1313DA7091C5}" presName="imageRepeatNode" presStyleLbl="alignAcc1" presStyleIdx="4" presStyleCnt="6" custLinFactNeighborX="4789"/>
      <dgm:spPr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t="-8000" b="-8000"/>
          </a:stretch>
        </a:blipFill>
      </dgm:spPr>
    </dgm:pt>
    <dgm:pt modelId="{AA4DB0D2-91E4-42D4-86C3-D4778AB6E514}" type="pres">
      <dgm:prSet presAssocID="{319F4120-9537-4CBA-8AFA-1313DA7091C5}" presName="imageaccent5" presStyleCnt="0"/>
      <dgm:spPr/>
    </dgm:pt>
    <dgm:pt modelId="{CB93D333-3E4E-40E3-978C-48BF9EF2E42E}" type="pres">
      <dgm:prSet presAssocID="{319F4120-9537-4CBA-8AFA-1313DA7091C5}" presName="accentRepeatNode" presStyleLbl="solidAlignAcc1" presStyleIdx="9" presStyleCnt="12"/>
      <dgm:spPr/>
    </dgm:pt>
    <dgm:pt modelId="{ABC08F15-B6E9-4792-A717-4C213F53BD69}" type="pres">
      <dgm:prSet presAssocID="{7B37E523-CC45-42EE-9EEF-8E81CC8919F9}" presName="text6" presStyleCnt="0"/>
      <dgm:spPr/>
    </dgm:pt>
    <dgm:pt modelId="{62461154-AA6E-4380-9289-53BCB14E7802}" type="pres">
      <dgm:prSet presAssocID="{7B37E523-CC45-42EE-9EEF-8E81CC8919F9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87C24FA7-EF94-4D08-A7EE-B4DAE4DE6D1F}" type="pres">
      <dgm:prSet presAssocID="{7B37E523-CC45-42EE-9EEF-8E81CC8919F9}" presName="textaccent6" presStyleCnt="0"/>
      <dgm:spPr/>
    </dgm:pt>
    <dgm:pt modelId="{70875C8E-B9F3-4B97-B443-56E1924ED21F}" type="pres">
      <dgm:prSet presAssocID="{7B37E523-CC45-42EE-9EEF-8E81CC8919F9}" presName="accentRepeatNode" presStyleLbl="solidAlignAcc1" presStyleIdx="10" presStyleCnt="12"/>
      <dgm:spPr/>
    </dgm:pt>
    <dgm:pt modelId="{F744E016-FD8F-43A4-AED7-2DA33DCE3844}" type="pres">
      <dgm:prSet presAssocID="{F6AF3089-4775-4A4C-989F-C4565F1BE820}" presName="image6" presStyleCnt="0"/>
      <dgm:spPr/>
    </dgm:pt>
    <dgm:pt modelId="{186CF6E8-063D-4C0A-ABCA-47FA6E834CCB}" type="pres">
      <dgm:prSet presAssocID="{F6AF3089-4775-4A4C-989F-C4565F1BE820}" presName="imageRepeatNode" presStyleLbl="alignAcc1" presStyleIdx="5" presStyleCnt="6"/>
      <dgm:spPr>
        <a:blipFill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t="-8000" b="-8000"/>
          </a:stretch>
        </a:blipFill>
      </dgm:spPr>
    </dgm:pt>
    <dgm:pt modelId="{C3CDE381-EBE7-425A-B973-95248FE1CA31}" type="pres">
      <dgm:prSet presAssocID="{F6AF3089-4775-4A4C-989F-C4565F1BE820}" presName="imageaccent6" presStyleCnt="0"/>
      <dgm:spPr/>
    </dgm:pt>
    <dgm:pt modelId="{C738BF8D-F05C-485B-8163-83DD99118E68}" type="pres">
      <dgm:prSet presAssocID="{F6AF3089-4775-4A4C-989F-C4565F1BE820}" presName="accentRepeatNode" presStyleLbl="solidAlignAcc1" presStyleIdx="11" presStyleCnt="12"/>
      <dgm:spPr/>
    </dgm:pt>
  </dgm:ptLst>
  <dgm:cxnLst>
    <dgm:cxn modelId="{38FB8B25-BAC1-4F1D-907F-2980861618A2}" type="presOf" srcId="{B1E684A5-DD94-4EA9-91A8-0C579F1F2703}" destId="{838A7492-01DC-49FD-BFD1-2A04CDCE0ED3}" srcOrd="0" destOrd="0" presId="urn:microsoft.com/office/officeart/2008/layout/HexagonCluster"/>
    <dgm:cxn modelId="{B5C99D34-E052-4567-B28E-23475A83485F}" srcId="{6AC5CDE8-0AEA-478C-9686-C33A731D7B22}" destId="{5FF7DE1B-2F9F-494B-A991-48CDA83F118A}" srcOrd="0" destOrd="0" parTransId="{D8706104-B6DB-4568-BA19-7B03983BEA48}" sibTransId="{B1E684A5-DD94-4EA9-91A8-0C579F1F2703}"/>
    <dgm:cxn modelId="{DB78FF34-52F7-4AB8-A8AD-FD6A88B9597D}" type="presOf" srcId="{EBC4F172-AEFB-4DAB-AE52-86C2FAAB6CC6}" destId="{8A37A40B-6F77-4F3A-8FD1-FD19E7473529}" srcOrd="0" destOrd="0" presId="urn:microsoft.com/office/officeart/2008/layout/HexagonCluster"/>
    <dgm:cxn modelId="{D9BBEC5E-E1FC-4C98-AA73-B60E0C56785E}" srcId="{6AC5CDE8-0AEA-478C-9686-C33A731D7B22}" destId="{C30E295D-BE7B-456F-AB4C-4A08B1B897FA}" srcOrd="2" destOrd="0" parTransId="{DD5DC1C0-25A9-4932-B320-96D7A2773F5A}" sibTransId="{B784F0C2-8ECD-44EC-BB5D-A49460F61BEE}"/>
    <dgm:cxn modelId="{5F56ED64-D920-4CC0-B502-22C4BA5C9A56}" type="presOf" srcId="{DE2F2C5D-121B-45D4-A850-361D2000C389}" destId="{E21F9612-D030-4E9A-912D-6CE9717BDD27}" srcOrd="0" destOrd="0" presId="urn:microsoft.com/office/officeart/2008/layout/HexagonCluster"/>
    <dgm:cxn modelId="{E0D17349-7A7D-4C9C-9E1E-5BB523B56F35}" srcId="{6AC5CDE8-0AEA-478C-9686-C33A731D7B22}" destId="{1DEC5469-D27F-4911-8B9D-031035C891BF}" srcOrd="1" destOrd="0" parTransId="{92862D5F-BD05-420B-857C-19DD56DD9CBA}" sibTransId="{7D72BB41-A68E-4041-A940-E7CA3FA4FE27}"/>
    <dgm:cxn modelId="{D47DA46B-AFE6-4DD3-B99D-1B401B44FBC0}" srcId="{6AC5CDE8-0AEA-478C-9686-C33A731D7B22}" destId="{EBC4F172-AEFB-4DAB-AE52-86C2FAAB6CC6}" srcOrd="3" destOrd="0" parTransId="{2D1D84D3-CC58-40C7-AF7A-18D0D3BBEEB8}" sibTransId="{DE2F2C5D-121B-45D4-A850-361D2000C389}"/>
    <dgm:cxn modelId="{AEB6D553-085E-4409-9D53-3FBF1423BB20}" type="presOf" srcId="{C30E295D-BE7B-456F-AB4C-4A08B1B897FA}" destId="{27497A88-52A4-4030-B9F0-2BF141FE0EBE}" srcOrd="0" destOrd="0" presId="urn:microsoft.com/office/officeart/2008/layout/HexagonCluster"/>
    <dgm:cxn modelId="{7AA70456-E6AF-40E3-B124-0A48194B590F}" type="presOf" srcId="{7B37E523-CC45-42EE-9EEF-8E81CC8919F9}" destId="{62461154-AA6E-4380-9289-53BCB14E7802}" srcOrd="0" destOrd="0" presId="urn:microsoft.com/office/officeart/2008/layout/HexagonCluster"/>
    <dgm:cxn modelId="{819CF657-2C5B-4356-AF8A-E98D5361CDC7}" type="presOf" srcId="{319F4120-9537-4CBA-8AFA-1313DA7091C5}" destId="{7E0A5797-4C9E-4882-8C3E-99B06EEDF2DF}" srcOrd="0" destOrd="0" presId="urn:microsoft.com/office/officeart/2008/layout/HexagonCluster"/>
    <dgm:cxn modelId="{9DBA4A88-DA1B-4A16-B199-1A6FC8BC227C}" type="presOf" srcId="{62759BF8-D53B-4E70-BFD7-AA1DF8639E2C}" destId="{1AF4F1C0-BA2E-4D18-9DC6-0EF59F760B6C}" srcOrd="0" destOrd="0" presId="urn:microsoft.com/office/officeart/2008/layout/HexagonCluster"/>
    <dgm:cxn modelId="{369C2796-BF3D-488E-BC7B-7CD1CDE9FB7A}" type="presOf" srcId="{7D72BB41-A68E-4041-A940-E7CA3FA4FE27}" destId="{841355A5-69F5-4F16-8D74-BFD892847AAA}" srcOrd="0" destOrd="0" presId="urn:microsoft.com/office/officeart/2008/layout/HexagonCluster"/>
    <dgm:cxn modelId="{85BA32A5-7E5A-44BE-87EB-E4DD32E91E75}" type="presOf" srcId="{6AC5CDE8-0AEA-478C-9686-C33A731D7B22}" destId="{11691659-4C47-46C6-A86B-E591CB201A24}" srcOrd="0" destOrd="0" presId="urn:microsoft.com/office/officeart/2008/layout/HexagonCluster"/>
    <dgm:cxn modelId="{45F984B0-B548-45BE-83FA-2074683F6EA2}" srcId="{6AC5CDE8-0AEA-478C-9686-C33A731D7B22}" destId="{7B37E523-CC45-42EE-9EEF-8E81CC8919F9}" srcOrd="5" destOrd="0" parTransId="{85C35361-DA6B-4CF8-94B7-852043D7C49F}" sibTransId="{F6AF3089-4775-4A4C-989F-C4565F1BE820}"/>
    <dgm:cxn modelId="{B91C90C8-EDED-4F34-BC8C-F1F9CA7536E6}" srcId="{6AC5CDE8-0AEA-478C-9686-C33A731D7B22}" destId="{62759BF8-D53B-4E70-BFD7-AA1DF8639E2C}" srcOrd="4" destOrd="0" parTransId="{03659ADE-106B-4112-958A-FFEA34C24ACF}" sibTransId="{319F4120-9537-4CBA-8AFA-1313DA7091C5}"/>
    <dgm:cxn modelId="{06E4E6EB-06CA-43AF-B8FF-78A861068111}" type="presOf" srcId="{5FF7DE1B-2F9F-494B-A991-48CDA83F118A}" destId="{72FE21E7-C77B-4CC8-BE98-C254B9C6A9CA}" srcOrd="0" destOrd="0" presId="urn:microsoft.com/office/officeart/2008/layout/HexagonCluster"/>
    <dgm:cxn modelId="{3E2A2DEF-7541-42C4-89E5-D3495D675982}" type="presOf" srcId="{B784F0C2-8ECD-44EC-BB5D-A49460F61BEE}" destId="{72741F17-5D04-4BD7-87A3-C875A599E45F}" srcOrd="0" destOrd="0" presId="urn:microsoft.com/office/officeart/2008/layout/HexagonCluster"/>
    <dgm:cxn modelId="{E5352AF4-8840-4D2B-8100-3F232EF681F0}" type="presOf" srcId="{F6AF3089-4775-4A4C-989F-C4565F1BE820}" destId="{186CF6E8-063D-4C0A-ABCA-47FA6E834CCB}" srcOrd="0" destOrd="0" presId="urn:microsoft.com/office/officeart/2008/layout/HexagonCluster"/>
    <dgm:cxn modelId="{31075EF5-E772-410D-B56D-7E541D0AD257}" type="presOf" srcId="{1DEC5469-D27F-4911-8B9D-031035C891BF}" destId="{079F2A5D-A75B-438F-B988-A79F20D59A86}" srcOrd="0" destOrd="0" presId="urn:microsoft.com/office/officeart/2008/layout/HexagonCluster"/>
    <dgm:cxn modelId="{CD9C8D01-6B8B-43C2-AB85-3D4F36203977}" type="presParOf" srcId="{11691659-4C47-46C6-A86B-E591CB201A24}" destId="{986C288D-DF16-4B98-B753-3A3001D7BF59}" srcOrd="0" destOrd="0" presId="urn:microsoft.com/office/officeart/2008/layout/HexagonCluster"/>
    <dgm:cxn modelId="{B91BE21A-50A3-4CEE-836A-540864C99EBE}" type="presParOf" srcId="{986C288D-DF16-4B98-B753-3A3001D7BF59}" destId="{72FE21E7-C77B-4CC8-BE98-C254B9C6A9CA}" srcOrd="0" destOrd="0" presId="urn:microsoft.com/office/officeart/2008/layout/HexagonCluster"/>
    <dgm:cxn modelId="{0D3E55E8-7C52-4A59-8434-A5FA233B6411}" type="presParOf" srcId="{11691659-4C47-46C6-A86B-E591CB201A24}" destId="{3B8286F0-8D58-4CBB-82DA-73BFB4760B95}" srcOrd="1" destOrd="0" presId="urn:microsoft.com/office/officeart/2008/layout/HexagonCluster"/>
    <dgm:cxn modelId="{91371BAA-640F-4043-9310-E9F46BA87A72}" type="presParOf" srcId="{3B8286F0-8D58-4CBB-82DA-73BFB4760B95}" destId="{285E9849-BF8E-484E-833A-11A8FA523743}" srcOrd="0" destOrd="0" presId="urn:microsoft.com/office/officeart/2008/layout/HexagonCluster"/>
    <dgm:cxn modelId="{0B4A7A92-8350-4222-9E50-0F48FE7EBC9D}" type="presParOf" srcId="{11691659-4C47-46C6-A86B-E591CB201A24}" destId="{39689778-57DD-4DCD-84ED-CAA4E51EBA1C}" srcOrd="2" destOrd="0" presId="urn:microsoft.com/office/officeart/2008/layout/HexagonCluster"/>
    <dgm:cxn modelId="{C1AA9D4D-104E-45CE-8D70-4C6ACD3B340E}" type="presParOf" srcId="{39689778-57DD-4DCD-84ED-CAA4E51EBA1C}" destId="{838A7492-01DC-49FD-BFD1-2A04CDCE0ED3}" srcOrd="0" destOrd="0" presId="urn:microsoft.com/office/officeart/2008/layout/HexagonCluster"/>
    <dgm:cxn modelId="{67EDA586-1380-4284-821F-EC89DEF9C9F8}" type="presParOf" srcId="{11691659-4C47-46C6-A86B-E591CB201A24}" destId="{656E5C04-B1EA-44CB-ADC4-4CB90FD83E14}" srcOrd="3" destOrd="0" presId="urn:microsoft.com/office/officeart/2008/layout/HexagonCluster"/>
    <dgm:cxn modelId="{997F800D-7600-4650-878F-62C9F1B54947}" type="presParOf" srcId="{656E5C04-B1EA-44CB-ADC4-4CB90FD83E14}" destId="{C382BBA6-0E51-4046-A0A5-8606BC7E8A73}" srcOrd="0" destOrd="0" presId="urn:microsoft.com/office/officeart/2008/layout/HexagonCluster"/>
    <dgm:cxn modelId="{60DAB8DE-D332-440A-8463-857AEF6235B5}" type="presParOf" srcId="{11691659-4C47-46C6-A86B-E591CB201A24}" destId="{55E2F24C-0F39-44BC-B0E2-853DF16C7B0E}" srcOrd="4" destOrd="0" presId="urn:microsoft.com/office/officeart/2008/layout/HexagonCluster"/>
    <dgm:cxn modelId="{043A2563-DF44-49B4-9089-3B011BA6CD6B}" type="presParOf" srcId="{55E2F24C-0F39-44BC-B0E2-853DF16C7B0E}" destId="{079F2A5D-A75B-438F-B988-A79F20D59A86}" srcOrd="0" destOrd="0" presId="urn:microsoft.com/office/officeart/2008/layout/HexagonCluster"/>
    <dgm:cxn modelId="{B96E4728-796A-4487-8B38-2411AF0F1D8C}" type="presParOf" srcId="{11691659-4C47-46C6-A86B-E591CB201A24}" destId="{654C496D-9E46-404F-9EA9-2A557E3C40B2}" srcOrd="5" destOrd="0" presId="urn:microsoft.com/office/officeart/2008/layout/HexagonCluster"/>
    <dgm:cxn modelId="{1C0F8DC1-CC57-4CE7-8469-15324BB0A487}" type="presParOf" srcId="{654C496D-9E46-404F-9EA9-2A557E3C40B2}" destId="{022008EA-3297-4D40-890A-BA8783F5E9E6}" srcOrd="0" destOrd="0" presId="urn:microsoft.com/office/officeart/2008/layout/HexagonCluster"/>
    <dgm:cxn modelId="{F7D0D65F-1535-4D52-BE79-F8C5531ACEF0}" type="presParOf" srcId="{11691659-4C47-46C6-A86B-E591CB201A24}" destId="{8F139057-3C7D-44D2-A697-A1792657B728}" srcOrd="6" destOrd="0" presId="urn:microsoft.com/office/officeart/2008/layout/HexagonCluster"/>
    <dgm:cxn modelId="{4B7C0AED-25CD-4844-8EBB-C87CB93FF3AB}" type="presParOf" srcId="{8F139057-3C7D-44D2-A697-A1792657B728}" destId="{841355A5-69F5-4F16-8D74-BFD892847AAA}" srcOrd="0" destOrd="0" presId="urn:microsoft.com/office/officeart/2008/layout/HexagonCluster"/>
    <dgm:cxn modelId="{7C9AE20D-3891-473F-8D7F-04319158775C}" type="presParOf" srcId="{11691659-4C47-46C6-A86B-E591CB201A24}" destId="{527AFB28-729E-4046-9E4D-9C8579C4589C}" srcOrd="7" destOrd="0" presId="urn:microsoft.com/office/officeart/2008/layout/HexagonCluster"/>
    <dgm:cxn modelId="{2755295D-CF87-447B-84B8-517DE7C3DBB4}" type="presParOf" srcId="{527AFB28-729E-4046-9E4D-9C8579C4589C}" destId="{58C66FD8-F313-433F-97D2-7392C65970DC}" srcOrd="0" destOrd="0" presId="urn:microsoft.com/office/officeart/2008/layout/HexagonCluster"/>
    <dgm:cxn modelId="{C0F04977-7AF3-44FE-9F41-90411AD6380F}" type="presParOf" srcId="{11691659-4C47-46C6-A86B-E591CB201A24}" destId="{39E3C6A2-D0E5-454E-8B77-08992507A2AE}" srcOrd="8" destOrd="0" presId="urn:microsoft.com/office/officeart/2008/layout/HexagonCluster"/>
    <dgm:cxn modelId="{186F6AA2-0C30-49B2-81EE-8838616D1B47}" type="presParOf" srcId="{39E3C6A2-D0E5-454E-8B77-08992507A2AE}" destId="{27497A88-52A4-4030-B9F0-2BF141FE0EBE}" srcOrd="0" destOrd="0" presId="urn:microsoft.com/office/officeart/2008/layout/HexagonCluster"/>
    <dgm:cxn modelId="{3C158E17-C24A-44C5-8127-D7C3D7AE3FD5}" type="presParOf" srcId="{11691659-4C47-46C6-A86B-E591CB201A24}" destId="{4D1C18E9-FBF6-420B-9483-4E0E74DB8CD1}" srcOrd="9" destOrd="0" presId="urn:microsoft.com/office/officeart/2008/layout/HexagonCluster"/>
    <dgm:cxn modelId="{C1C8E1B8-2F25-4D2D-A602-5927DF5BA856}" type="presParOf" srcId="{4D1C18E9-FBF6-420B-9483-4E0E74DB8CD1}" destId="{BDDD3562-28DE-4C94-93AB-D54ECBD61E5D}" srcOrd="0" destOrd="0" presId="urn:microsoft.com/office/officeart/2008/layout/HexagonCluster"/>
    <dgm:cxn modelId="{3052CFD1-268B-45CB-9612-29CEFBF13E00}" type="presParOf" srcId="{11691659-4C47-46C6-A86B-E591CB201A24}" destId="{6FC7E32D-C4C9-465D-8450-C19D6B20F60C}" srcOrd="10" destOrd="0" presId="urn:microsoft.com/office/officeart/2008/layout/HexagonCluster"/>
    <dgm:cxn modelId="{D13B8B35-7946-434E-B0C5-B2A1DAF39215}" type="presParOf" srcId="{6FC7E32D-C4C9-465D-8450-C19D6B20F60C}" destId="{72741F17-5D04-4BD7-87A3-C875A599E45F}" srcOrd="0" destOrd="0" presId="urn:microsoft.com/office/officeart/2008/layout/HexagonCluster"/>
    <dgm:cxn modelId="{5068823F-3E99-492D-9C49-025C72C523AC}" type="presParOf" srcId="{11691659-4C47-46C6-A86B-E591CB201A24}" destId="{B368765E-CFF0-4B71-BEC8-CC68E300A594}" srcOrd="11" destOrd="0" presId="urn:microsoft.com/office/officeart/2008/layout/HexagonCluster"/>
    <dgm:cxn modelId="{5C2C5B8E-227D-45B7-8107-8137A1E91B78}" type="presParOf" srcId="{B368765E-CFF0-4B71-BEC8-CC68E300A594}" destId="{C782718B-404A-4F21-AB4A-A416796C1CEC}" srcOrd="0" destOrd="0" presId="urn:microsoft.com/office/officeart/2008/layout/HexagonCluster"/>
    <dgm:cxn modelId="{09310950-E834-47FD-9E0B-B91EA7638CC0}" type="presParOf" srcId="{11691659-4C47-46C6-A86B-E591CB201A24}" destId="{60946978-906B-4AD0-BF33-436750D18B6E}" srcOrd="12" destOrd="0" presId="urn:microsoft.com/office/officeart/2008/layout/HexagonCluster"/>
    <dgm:cxn modelId="{8EAA621E-F73E-43A9-B21A-D59F49D04827}" type="presParOf" srcId="{60946978-906B-4AD0-BF33-436750D18B6E}" destId="{8A37A40B-6F77-4F3A-8FD1-FD19E7473529}" srcOrd="0" destOrd="0" presId="urn:microsoft.com/office/officeart/2008/layout/HexagonCluster"/>
    <dgm:cxn modelId="{5E5A89E2-A202-4949-B316-BE20E89F4CA6}" type="presParOf" srcId="{11691659-4C47-46C6-A86B-E591CB201A24}" destId="{08E715C4-8031-48CC-AEBE-2E13E33183A4}" srcOrd="13" destOrd="0" presId="urn:microsoft.com/office/officeart/2008/layout/HexagonCluster"/>
    <dgm:cxn modelId="{11DB8946-02FF-4D1C-8A41-51B0AB908EA0}" type="presParOf" srcId="{08E715C4-8031-48CC-AEBE-2E13E33183A4}" destId="{AC2156EF-9EEB-4D1C-AA09-C401BDA0236C}" srcOrd="0" destOrd="0" presId="urn:microsoft.com/office/officeart/2008/layout/HexagonCluster"/>
    <dgm:cxn modelId="{5F8348F0-26B7-4911-9C4B-BC7D3424335B}" type="presParOf" srcId="{11691659-4C47-46C6-A86B-E591CB201A24}" destId="{9D657966-7AB0-4D0F-BD8D-0A831FB40A51}" srcOrd="14" destOrd="0" presId="urn:microsoft.com/office/officeart/2008/layout/HexagonCluster"/>
    <dgm:cxn modelId="{95AC05AE-F871-4A36-B609-B620B37FECDF}" type="presParOf" srcId="{9D657966-7AB0-4D0F-BD8D-0A831FB40A51}" destId="{E21F9612-D030-4E9A-912D-6CE9717BDD27}" srcOrd="0" destOrd="0" presId="urn:microsoft.com/office/officeart/2008/layout/HexagonCluster"/>
    <dgm:cxn modelId="{2A8ACD65-828F-4FF6-BD02-320FBF8F2286}" type="presParOf" srcId="{11691659-4C47-46C6-A86B-E591CB201A24}" destId="{EF808FD6-C2C3-49E8-97AD-A5420F9C1984}" srcOrd="15" destOrd="0" presId="urn:microsoft.com/office/officeart/2008/layout/HexagonCluster"/>
    <dgm:cxn modelId="{ED90DC8B-9A86-4447-8C17-A7C0D3BCAC3E}" type="presParOf" srcId="{EF808FD6-C2C3-49E8-97AD-A5420F9C1984}" destId="{0558D463-B6F8-47EC-A31C-00259095F97B}" srcOrd="0" destOrd="0" presId="urn:microsoft.com/office/officeart/2008/layout/HexagonCluster"/>
    <dgm:cxn modelId="{59AD9005-F126-4DDD-BE76-4CAEAEF5D65A}" type="presParOf" srcId="{11691659-4C47-46C6-A86B-E591CB201A24}" destId="{2F6A9BF5-E38D-490D-8C6B-7EA9ED78DCD2}" srcOrd="16" destOrd="0" presId="urn:microsoft.com/office/officeart/2008/layout/HexagonCluster"/>
    <dgm:cxn modelId="{8A4A2681-1E9D-43C7-BEFC-478D95D4DCD3}" type="presParOf" srcId="{2F6A9BF5-E38D-490D-8C6B-7EA9ED78DCD2}" destId="{1AF4F1C0-BA2E-4D18-9DC6-0EF59F760B6C}" srcOrd="0" destOrd="0" presId="urn:microsoft.com/office/officeart/2008/layout/HexagonCluster"/>
    <dgm:cxn modelId="{0CD65164-98B1-415B-B958-3E262F69BBB7}" type="presParOf" srcId="{11691659-4C47-46C6-A86B-E591CB201A24}" destId="{4103198D-67E4-4965-9A3A-69F8864DA4E5}" srcOrd="17" destOrd="0" presId="urn:microsoft.com/office/officeart/2008/layout/HexagonCluster"/>
    <dgm:cxn modelId="{CE67548E-8570-485D-BA23-D43FF01FF72E}" type="presParOf" srcId="{4103198D-67E4-4965-9A3A-69F8864DA4E5}" destId="{1A144457-043C-4A96-9842-58F29E81F6FD}" srcOrd="0" destOrd="0" presId="urn:microsoft.com/office/officeart/2008/layout/HexagonCluster"/>
    <dgm:cxn modelId="{64D09378-6193-4030-866B-F0CDF19767DF}" type="presParOf" srcId="{11691659-4C47-46C6-A86B-E591CB201A24}" destId="{FCF7DE97-DA0C-4FEA-84EC-F3F0332FABBD}" srcOrd="18" destOrd="0" presId="urn:microsoft.com/office/officeart/2008/layout/HexagonCluster"/>
    <dgm:cxn modelId="{B60FCDDC-7AFE-4938-ABEE-234E4E879769}" type="presParOf" srcId="{FCF7DE97-DA0C-4FEA-84EC-F3F0332FABBD}" destId="{7E0A5797-4C9E-4882-8C3E-99B06EEDF2DF}" srcOrd="0" destOrd="0" presId="urn:microsoft.com/office/officeart/2008/layout/HexagonCluster"/>
    <dgm:cxn modelId="{9413D700-D9D7-44CD-B73E-36373948B6E9}" type="presParOf" srcId="{11691659-4C47-46C6-A86B-E591CB201A24}" destId="{AA4DB0D2-91E4-42D4-86C3-D4778AB6E514}" srcOrd="19" destOrd="0" presId="urn:microsoft.com/office/officeart/2008/layout/HexagonCluster"/>
    <dgm:cxn modelId="{2B0DDAFA-1943-448B-80E2-A6DF0ED4C9C0}" type="presParOf" srcId="{AA4DB0D2-91E4-42D4-86C3-D4778AB6E514}" destId="{CB93D333-3E4E-40E3-978C-48BF9EF2E42E}" srcOrd="0" destOrd="0" presId="urn:microsoft.com/office/officeart/2008/layout/HexagonCluster"/>
    <dgm:cxn modelId="{FEE524E9-2CBD-4675-80FF-EEDD72478A47}" type="presParOf" srcId="{11691659-4C47-46C6-A86B-E591CB201A24}" destId="{ABC08F15-B6E9-4792-A717-4C213F53BD69}" srcOrd="20" destOrd="0" presId="urn:microsoft.com/office/officeart/2008/layout/HexagonCluster"/>
    <dgm:cxn modelId="{D1973DA6-48BB-40C1-ACB7-704609999342}" type="presParOf" srcId="{ABC08F15-B6E9-4792-A717-4C213F53BD69}" destId="{62461154-AA6E-4380-9289-53BCB14E7802}" srcOrd="0" destOrd="0" presId="urn:microsoft.com/office/officeart/2008/layout/HexagonCluster"/>
    <dgm:cxn modelId="{52205166-24CC-4946-9643-C6E7A6C87C5E}" type="presParOf" srcId="{11691659-4C47-46C6-A86B-E591CB201A24}" destId="{87C24FA7-EF94-4D08-A7EE-B4DAE4DE6D1F}" srcOrd="21" destOrd="0" presId="urn:microsoft.com/office/officeart/2008/layout/HexagonCluster"/>
    <dgm:cxn modelId="{B177FC2F-B5BA-4234-A451-70E1A4BD3E66}" type="presParOf" srcId="{87C24FA7-EF94-4D08-A7EE-B4DAE4DE6D1F}" destId="{70875C8E-B9F3-4B97-B443-56E1924ED21F}" srcOrd="0" destOrd="0" presId="urn:microsoft.com/office/officeart/2008/layout/HexagonCluster"/>
    <dgm:cxn modelId="{4B5DA4CD-AF4A-43BC-8919-AD3DDF308992}" type="presParOf" srcId="{11691659-4C47-46C6-A86B-E591CB201A24}" destId="{F744E016-FD8F-43A4-AED7-2DA33DCE3844}" srcOrd="22" destOrd="0" presId="urn:microsoft.com/office/officeart/2008/layout/HexagonCluster"/>
    <dgm:cxn modelId="{8C527341-F8AA-43FA-9041-7406D0817628}" type="presParOf" srcId="{F744E016-FD8F-43A4-AED7-2DA33DCE3844}" destId="{186CF6E8-063D-4C0A-ABCA-47FA6E834CCB}" srcOrd="0" destOrd="0" presId="urn:microsoft.com/office/officeart/2008/layout/HexagonCluster"/>
    <dgm:cxn modelId="{8877FA1A-EAC0-4CFA-A5C5-960A9A87CABF}" type="presParOf" srcId="{11691659-4C47-46C6-A86B-E591CB201A24}" destId="{C3CDE381-EBE7-425A-B973-95248FE1CA31}" srcOrd="23" destOrd="0" presId="urn:microsoft.com/office/officeart/2008/layout/HexagonCluster"/>
    <dgm:cxn modelId="{2C129DE9-8074-48E1-9B21-0644A90E426B}" type="presParOf" srcId="{C3CDE381-EBE7-425A-B973-95248FE1CA31}" destId="{C738BF8D-F05C-485B-8163-83DD99118E6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E21E7-C77B-4CC8-BE98-C254B9C6A9CA}">
      <dsp:nvSpPr>
        <dsp:cNvPr id="0" name=""/>
        <dsp:cNvSpPr/>
      </dsp:nvSpPr>
      <dsp:spPr>
        <a:xfrm>
          <a:off x="1381845" y="2733011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Circular Economy Market</a:t>
          </a:r>
          <a:endParaRPr lang="en-GB" sz="1300" kern="1200" dirty="0"/>
        </a:p>
      </dsp:txBody>
      <dsp:txXfrm>
        <a:off x="1630563" y="2946581"/>
        <a:ext cx="1108331" cy="951708"/>
      </dsp:txXfrm>
    </dsp:sp>
    <dsp:sp modelId="{285E9849-BF8E-484E-833A-11A8FA523743}">
      <dsp:nvSpPr>
        <dsp:cNvPr id="0" name=""/>
        <dsp:cNvSpPr/>
      </dsp:nvSpPr>
      <dsp:spPr>
        <a:xfrm>
          <a:off x="1420159" y="3349630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7492-01DC-49FD-BFD1-2A04CDCE0ED3}">
      <dsp:nvSpPr>
        <dsp:cNvPr id="0" name=""/>
        <dsp:cNvSpPr/>
      </dsp:nvSpPr>
      <dsp:spPr>
        <a:xfrm>
          <a:off x="0" y="1970782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BBA6-0E51-4046-A0A5-8606BC7E8A73}">
      <dsp:nvSpPr>
        <dsp:cNvPr id="0" name=""/>
        <dsp:cNvSpPr/>
      </dsp:nvSpPr>
      <dsp:spPr>
        <a:xfrm>
          <a:off x="1100027" y="3166731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2A5D-A75B-438F-B988-A79F20D59A86}">
      <dsp:nvSpPr>
        <dsp:cNvPr id="0" name=""/>
        <dsp:cNvSpPr/>
      </dsp:nvSpPr>
      <dsp:spPr>
        <a:xfrm>
          <a:off x="2763690" y="1966787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Digitalisation</a:t>
          </a:r>
          <a:endParaRPr lang="en-GB" sz="1300" kern="1200" dirty="0"/>
        </a:p>
      </dsp:txBody>
      <dsp:txXfrm>
        <a:off x="3012408" y="2180357"/>
        <a:ext cx="1108331" cy="951708"/>
      </dsp:txXfrm>
    </dsp:sp>
    <dsp:sp modelId="{022008EA-3297-4D40-890A-BA8783F5E9E6}">
      <dsp:nvSpPr>
        <dsp:cNvPr id="0" name=""/>
        <dsp:cNvSpPr/>
      </dsp:nvSpPr>
      <dsp:spPr>
        <a:xfrm>
          <a:off x="3868826" y="3159184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355A5-69F5-4F16-8D74-BFD892847AAA}">
      <dsp:nvSpPr>
        <dsp:cNvPr id="0" name=""/>
        <dsp:cNvSpPr/>
      </dsp:nvSpPr>
      <dsp:spPr>
        <a:xfrm>
          <a:off x="4144684" y="2730347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6FD8-F313-433F-97D2-7392C65970DC}">
      <dsp:nvSpPr>
        <dsp:cNvPr id="0" name=""/>
        <dsp:cNvSpPr/>
      </dsp:nvSpPr>
      <dsp:spPr>
        <a:xfrm>
          <a:off x="4183849" y="3343859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97A88-52A4-4030-B9F0-2BF141FE0EBE}">
      <dsp:nvSpPr>
        <dsp:cNvPr id="0" name=""/>
        <dsp:cNvSpPr/>
      </dsp:nvSpPr>
      <dsp:spPr>
        <a:xfrm>
          <a:off x="1381845" y="1208997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Ecosystem Approach</a:t>
          </a:r>
        </a:p>
      </dsp:txBody>
      <dsp:txXfrm>
        <a:off x="1630563" y="1422567"/>
        <a:ext cx="1108331" cy="951708"/>
      </dsp:txXfrm>
    </dsp:sp>
    <dsp:sp modelId="{BDDD3562-28DE-4C94-93AB-D54ECBD61E5D}">
      <dsp:nvSpPr>
        <dsp:cNvPr id="0" name=""/>
        <dsp:cNvSpPr/>
      </dsp:nvSpPr>
      <dsp:spPr>
        <a:xfrm>
          <a:off x="2481872" y="1235189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41F17-5D04-4BD7-87A3-C875A599E45F}">
      <dsp:nvSpPr>
        <dsp:cNvPr id="0" name=""/>
        <dsp:cNvSpPr/>
      </dsp:nvSpPr>
      <dsp:spPr>
        <a:xfrm>
          <a:off x="2763690" y="442330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2718B-404A-4F21-AB4A-A416796C1CEC}">
      <dsp:nvSpPr>
        <dsp:cNvPr id="0" name=""/>
        <dsp:cNvSpPr/>
      </dsp:nvSpPr>
      <dsp:spPr>
        <a:xfrm>
          <a:off x="2808815" y="1053178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7A40B-6F77-4F3A-8FD1-FD19E7473529}">
      <dsp:nvSpPr>
        <dsp:cNvPr id="0" name=""/>
        <dsp:cNvSpPr/>
      </dsp:nvSpPr>
      <dsp:spPr>
        <a:xfrm>
          <a:off x="4144684" y="1205890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Triple Transition</a:t>
          </a:r>
          <a:endParaRPr lang="en-GB" sz="1300" kern="1200" dirty="0"/>
        </a:p>
      </dsp:txBody>
      <dsp:txXfrm>
        <a:off x="4393402" y="1419460"/>
        <a:ext cx="1108331" cy="951708"/>
      </dsp:txXfrm>
    </dsp:sp>
    <dsp:sp modelId="{AC2156EF-9EEB-4D1C-AA09-C401BDA0236C}">
      <dsp:nvSpPr>
        <dsp:cNvPr id="0" name=""/>
        <dsp:cNvSpPr/>
      </dsp:nvSpPr>
      <dsp:spPr>
        <a:xfrm>
          <a:off x="5534192" y="1816738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F9612-D030-4E9A-912D-6CE9717BDD27}">
      <dsp:nvSpPr>
        <dsp:cNvPr id="0" name=""/>
        <dsp:cNvSpPr/>
      </dsp:nvSpPr>
      <dsp:spPr>
        <a:xfrm>
          <a:off x="5526530" y="1980993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8D463-B6F8-47EC-A31C-00259095F97B}">
      <dsp:nvSpPr>
        <dsp:cNvPr id="0" name=""/>
        <dsp:cNvSpPr/>
      </dsp:nvSpPr>
      <dsp:spPr>
        <a:xfrm>
          <a:off x="5839850" y="2005853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4F1C0-BA2E-4D18-9DC6-0EF59F760B6C}">
      <dsp:nvSpPr>
        <dsp:cNvPr id="0" name=""/>
        <dsp:cNvSpPr/>
      </dsp:nvSpPr>
      <dsp:spPr>
        <a:xfrm>
          <a:off x="5526530" y="456979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Business Models</a:t>
          </a:r>
          <a:endParaRPr lang="en-GB" sz="1300" kern="1200" dirty="0"/>
        </a:p>
      </dsp:txBody>
      <dsp:txXfrm>
        <a:off x="5775248" y="670549"/>
        <a:ext cx="1108331" cy="951708"/>
      </dsp:txXfrm>
    </dsp:sp>
    <dsp:sp modelId="{1A144457-043C-4A96-9842-58F29E81F6FD}">
      <dsp:nvSpPr>
        <dsp:cNvPr id="0" name=""/>
        <dsp:cNvSpPr/>
      </dsp:nvSpPr>
      <dsp:spPr>
        <a:xfrm>
          <a:off x="6916038" y="1074930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5797-4C9E-4882-8C3E-99B06EEDF2DF}">
      <dsp:nvSpPr>
        <dsp:cNvPr id="0" name=""/>
        <dsp:cNvSpPr/>
      </dsp:nvSpPr>
      <dsp:spPr>
        <a:xfrm>
          <a:off x="6908375" y="1226311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3D333-3E4E-40E3-978C-48BF9EF2E42E}">
      <dsp:nvSpPr>
        <dsp:cNvPr id="0" name=""/>
        <dsp:cNvSpPr/>
      </dsp:nvSpPr>
      <dsp:spPr>
        <a:xfrm>
          <a:off x="7228507" y="1256942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61154-AA6E-4380-9289-53BCB14E7802}">
      <dsp:nvSpPr>
        <dsp:cNvPr id="0" name=""/>
        <dsp:cNvSpPr/>
      </dsp:nvSpPr>
      <dsp:spPr>
        <a:xfrm>
          <a:off x="6908375" y="2748105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Financial Strategies</a:t>
          </a:r>
          <a:endParaRPr lang="en-GB" sz="1300" kern="1200" dirty="0"/>
        </a:p>
      </dsp:txBody>
      <dsp:txXfrm>
        <a:off x="7157093" y="2961675"/>
        <a:ext cx="1108331" cy="951708"/>
      </dsp:txXfrm>
    </dsp:sp>
    <dsp:sp modelId="{70875C8E-B9F3-4B97-B443-56E1924ED21F}">
      <dsp:nvSpPr>
        <dsp:cNvPr id="0" name=""/>
        <dsp:cNvSpPr/>
      </dsp:nvSpPr>
      <dsp:spPr>
        <a:xfrm>
          <a:off x="7226804" y="3955595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CF6E8-063D-4C0A-ABCA-47FA6E834CCB}">
      <dsp:nvSpPr>
        <dsp:cNvPr id="0" name=""/>
        <dsp:cNvSpPr/>
      </dsp:nvSpPr>
      <dsp:spPr>
        <a:xfrm>
          <a:off x="5526530" y="3502786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8BF8D-F05C-485B-8163-83DD99118E68}">
      <dsp:nvSpPr>
        <dsp:cNvPr id="0" name=""/>
        <dsp:cNvSpPr/>
      </dsp:nvSpPr>
      <dsp:spPr>
        <a:xfrm>
          <a:off x="6928809" y="4107864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0.59479</cdr:x>
      <cdr:y>0.36057</cdr:y>
    </cdr:from>
    <cdr:to>
      <cdr:x>0.67812</cdr:x>
      <cdr:y>0.4536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F6EA32-6074-4BB5-59A3-FAAF9AF62897}"/>
            </a:ext>
          </a:extLst>
        </cdr:cNvPr>
        <cdr:cNvSpPr txBox="1"/>
      </cdr:nvSpPr>
      <cdr:spPr>
        <a:xfrm xmlns:a="http://schemas.openxmlformats.org/drawingml/2006/main">
          <a:off x="2041646" y="989123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0.61685</cdr:x>
      <cdr:y>0.61164</cdr:y>
    </cdr:from>
    <cdr:to>
      <cdr:x>0.70018</cdr:x>
      <cdr:y>0.70467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8BDC9B-637E-3323-746C-692F18CAD8AB}"/>
            </a:ext>
          </a:extLst>
        </cdr:cNvPr>
        <cdr:cNvSpPr txBox="1"/>
      </cdr:nvSpPr>
      <cdr:spPr>
        <a:xfrm xmlns:a="http://schemas.openxmlformats.org/drawingml/2006/main">
          <a:off x="2117352" y="167785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0.5436</cdr:x>
      <cdr:y>0.72246</cdr:y>
    </cdr:from>
    <cdr:to>
      <cdr:x>0.62694</cdr:x>
      <cdr:y>0.81548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620E3D2-8794-5F71-7E0C-B2BDD719BCF2}"/>
            </a:ext>
          </a:extLst>
        </cdr:cNvPr>
        <cdr:cNvSpPr txBox="1"/>
      </cdr:nvSpPr>
      <cdr:spPr>
        <a:xfrm xmlns:a="http://schemas.openxmlformats.org/drawingml/2006/main">
          <a:off x="1865947" y="1981840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3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0.35955</cdr:x>
      <cdr:y>0.70467</cdr:y>
    </cdr:from>
    <cdr:to>
      <cdr:x>0.44288</cdr:x>
      <cdr:y>0.79769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3FC76E1-E789-1D74-FAA0-BEC454B2E27E}"/>
            </a:ext>
          </a:extLst>
        </cdr:cNvPr>
        <cdr:cNvSpPr txBox="1"/>
      </cdr:nvSpPr>
      <cdr:spPr>
        <a:xfrm xmlns:a="http://schemas.openxmlformats.org/drawingml/2006/main">
          <a:off x="1234174" y="1933040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0.27622</cdr:x>
      <cdr:y>0.48322</cdr:y>
    </cdr:from>
    <cdr:to>
      <cdr:x>0.35955</cdr:x>
      <cdr:y>0.57624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184E612-12F3-AC9D-2B2D-2DFEA0DBA327}"/>
            </a:ext>
          </a:extLst>
        </cdr:cNvPr>
        <cdr:cNvSpPr txBox="1"/>
      </cdr:nvSpPr>
      <cdr:spPr>
        <a:xfrm xmlns:a="http://schemas.openxmlformats.org/drawingml/2006/main">
          <a:off x="948129" y="1325563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0.3122</cdr:x>
      <cdr:y>0.39019</cdr:y>
    </cdr:from>
    <cdr:to>
      <cdr:x>0.39554</cdr:x>
      <cdr:y>0.48322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D6681D1-E785-A4EE-5AA1-E67FA724C421}"/>
            </a:ext>
          </a:extLst>
        </cdr:cNvPr>
        <cdr:cNvSpPr txBox="1"/>
      </cdr:nvSpPr>
      <cdr:spPr>
        <a:xfrm xmlns:a="http://schemas.openxmlformats.org/drawingml/2006/main">
          <a:off x="1071656" y="1070382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2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0.36837</cdr:x>
      <cdr:y>0.29847</cdr:y>
    </cdr:from>
    <cdr:to>
      <cdr:x>0.4517</cdr:x>
      <cdr:y>0.3915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19BA546-A0AA-B356-7784-3E072A2FDD52}"/>
            </a:ext>
          </a:extLst>
        </cdr:cNvPr>
        <cdr:cNvSpPr txBox="1"/>
      </cdr:nvSpPr>
      <cdr:spPr>
        <a:xfrm xmlns:a="http://schemas.openxmlformats.org/drawingml/2006/main">
          <a:off x="1264431" y="818774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0.43092</cdr:x>
      <cdr:y>0.28346</cdr:y>
    </cdr:from>
    <cdr:to>
      <cdr:x>0.51425</cdr:x>
      <cdr:y>0.37649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891AC53-4F95-A57A-12A9-20709D7881FC}"/>
            </a:ext>
          </a:extLst>
        </cdr:cNvPr>
        <cdr:cNvSpPr txBox="1"/>
      </cdr:nvSpPr>
      <cdr:spPr>
        <a:xfrm xmlns:a="http://schemas.openxmlformats.org/drawingml/2006/main">
          <a:off x="1479156" y="77759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AB40-8B5A-4CCE-A0BD-DBB2C0BCFCD6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65F3-F270-4CE7-AACA-0523BCDF7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8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C4B-7CD0-4C5B-AB27-22E62B8BF2A1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EAA4-21E8-480F-B81D-4F79A733DD1E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D7E05C65-485E-BDCD-A96B-ADBFA935C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8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168F5301-BE71-4494-AADA-11AAE5F4C6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774-6C43-41AE-A33E-DD8B2D9FDA79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E2C8D680-94BB-D3D1-2E42-0655E6E3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8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B70506C4-2FC7-ED63-5B1E-0B12DF09C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9098-5883-426A-AFBD-FA6C3F0CF664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E03C8252-7132-C8E1-796B-DC0F988B1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09" y="75111"/>
            <a:ext cx="1578266" cy="738686"/>
          </a:xfrm>
          <a:prstGeom prst="rect">
            <a:avLst/>
          </a:prstGeom>
        </p:spPr>
      </p:pic>
      <p:pic>
        <p:nvPicPr>
          <p:cNvPr id="8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D5903081-D841-EF75-23BF-E2AC74EEBB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6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6264-DDE6-49AC-A616-9754C6495CF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068-D880-4F41-8F67-13AF31DABEB6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ACBBDCEE-9F15-8F99-D63D-AF6FE426F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9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4A5AFA42-BD4D-13D2-5338-95C7F8854F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2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B63-245C-49C7-AF3C-A8B983068961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152DC9A8-C727-FF1D-3A61-45DB630DD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11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828F2ACF-7B66-DBD9-5ED0-8F8491345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750F-762E-4F61-BAAD-28BEE59370B3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1AEA1A42-B7AB-AF14-D284-9872BCE1F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7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B1CF02C6-AF68-202E-8E7F-890D9E909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053F-4B71-433F-ABE6-02A0EC9B4158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88A4E6D7-AF40-CC05-46D4-55654FB5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6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BAF4E83A-A5C7-A64E-4FF0-034B8EA1D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416-2767-4AFD-AB2B-2F9F25992922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CEA68A81-4233-89B2-EF94-A08565D18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9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E623E99E-03EC-F076-BBD5-B0A06B0FB2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1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C8E4-67B5-4825-9F0E-57861DB48362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458AF0EF-531D-EA92-987C-E1E8AC806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  <p:pic>
        <p:nvPicPr>
          <p:cNvPr id="9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1FB2E34D-E09E-451D-6D72-9531C5E24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" y="164829"/>
            <a:ext cx="1441550" cy="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2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34FC-D3C2-4963-BC31-F338107B951F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jp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jp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65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4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7CD6E87-EB66-A8C2-0FF5-EF134EE7471E}"/>
              </a:ext>
            </a:extLst>
          </p:cNvPr>
          <p:cNvGrpSpPr/>
          <p:nvPr/>
        </p:nvGrpSpPr>
        <p:grpSpPr>
          <a:xfrm>
            <a:off x="3285604" y="351249"/>
            <a:ext cx="5620791" cy="1883174"/>
            <a:chOff x="56753" y="0"/>
            <a:chExt cx="5686591" cy="2058172"/>
          </a:xfrm>
        </p:grpSpPr>
        <p:pic>
          <p:nvPicPr>
            <p:cNvPr id="20" name="Picture 19" descr="A close-up of a logo&#10;&#10;Description automatically generated">
              <a:extLst>
                <a:ext uri="{FF2B5EF4-FFF2-40B4-BE49-F238E27FC236}">
                  <a16:creationId xmlns:a16="http://schemas.microsoft.com/office/drawing/2014/main" id="{E9B1C2B9-FFC7-EF2C-A2AC-245C74BA5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" y="0"/>
              <a:ext cx="5369964" cy="205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Γραφικό 1">
              <a:extLst>
                <a:ext uri="{FF2B5EF4-FFF2-40B4-BE49-F238E27FC236}">
                  <a16:creationId xmlns:a16="http://schemas.microsoft.com/office/drawing/2014/main" id="{0CADDEAC-C415-B25C-5107-4AEC76B8C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3145" r="7715" b="21959"/>
            <a:stretch/>
          </p:blipFill>
          <p:spPr bwMode="auto">
            <a:xfrm>
              <a:off x="56753" y="0"/>
              <a:ext cx="2474405" cy="15515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TextBox 5"/>
          <p:cNvSpPr txBox="1"/>
          <p:nvPr/>
        </p:nvSpPr>
        <p:spPr>
          <a:xfrm>
            <a:off x="2550456" y="5231132"/>
            <a:ext cx="7082117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6"/>
              </a:lnSpc>
            </a:pPr>
            <a:r>
              <a:rPr lang="en-US" sz="1400" spc="569" dirty="0">
                <a:solidFill>
                  <a:srgbClr val="000000"/>
                </a:solidFill>
                <a:latin typeface="+mj-lt"/>
              </a:rPr>
              <a:t>Rimini | 05/10/2024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387" y="3469887"/>
            <a:ext cx="1195008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0BF63"/>
                </a:solidFill>
                <a:latin typeface="+mj-lt"/>
              </a:rPr>
              <a:t>Project Overview</a:t>
            </a:r>
            <a:r>
              <a:rPr lang="el-GR" sz="4800" dirty="0">
                <a:solidFill>
                  <a:srgbClr val="00BF63"/>
                </a:solidFill>
                <a:latin typeface="+mj-lt"/>
              </a:rPr>
              <a:t> </a:t>
            </a:r>
            <a:r>
              <a:rPr lang="en-US" sz="4800" dirty="0">
                <a:solidFill>
                  <a:srgbClr val="00BF63"/>
                </a:solidFill>
                <a:latin typeface="+mj-lt"/>
              </a:rPr>
              <a:t>and </a:t>
            </a:r>
            <a:br>
              <a:rPr lang="en-US" sz="4800" dirty="0">
                <a:solidFill>
                  <a:srgbClr val="00BF63"/>
                </a:solidFill>
                <a:latin typeface="+mj-lt"/>
              </a:rPr>
            </a:br>
            <a:r>
              <a:rPr lang="en-US" sz="4800" dirty="0">
                <a:solidFill>
                  <a:srgbClr val="00BF63"/>
                </a:solidFill>
                <a:latin typeface="+mj-lt"/>
              </a:rPr>
              <a:t>Water Reuse &amp; Nutrient Recovery CSS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6243" y="2275095"/>
            <a:ext cx="721402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5757"/>
                </a:solidFill>
                <a:latin typeface="+mj-lt"/>
              </a:rPr>
              <a:t>Boosting Circular Systemic Solutions </a:t>
            </a:r>
            <a:br>
              <a:rPr lang="en-US" sz="2800" dirty="0">
                <a:solidFill>
                  <a:srgbClr val="FF5757"/>
                </a:solidFill>
                <a:latin typeface="+mj-lt"/>
              </a:rPr>
            </a:br>
            <a:r>
              <a:rPr lang="en-US" sz="2800" dirty="0">
                <a:solidFill>
                  <a:srgbClr val="FF5757"/>
                </a:solidFill>
                <a:latin typeface="+mj-lt"/>
              </a:rPr>
              <a:t>through Virtual Regional Circular Economy Space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50456" y="5626393"/>
            <a:ext cx="708211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/>
              <a:t>George Arampatzis</a:t>
            </a:r>
            <a:endParaRPr lang="en-US" dirty="0">
              <a:solidFill>
                <a:srgbClr val="000000"/>
              </a:solidFill>
              <a:latin typeface="Francois One" panose="020B060402020202020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03847" y="5053879"/>
            <a:ext cx="4749553" cy="926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B66C411-15D3-D92B-3856-3D8AD0E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24A3F-1DFA-58B8-B3ED-28A83FAD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05/10/2024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ABF5E8-B0D9-CC5B-C047-97C8C6BBE8BA}"/>
              </a:ext>
            </a:extLst>
          </p:cNvPr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9548C79B-BE6D-A3C2-2C86-67C8939AA601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B01D6050-34EF-69CC-88CB-4D02554FC24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AE176-EB30-B269-8C23-5663807376DA}"/>
              </a:ext>
            </a:extLst>
          </p:cNvPr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F445DB82-F446-84ED-2DDE-41FA9D7F82F7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FFD0FB6D-61F0-28A4-F1C2-791746E3E718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2" descr="Ecomondo the event for the ecological transition - Ecomondo 2022">
            <a:extLst>
              <a:ext uri="{FF2B5EF4-FFF2-40B4-BE49-F238E27FC236}">
                <a16:creationId xmlns:a16="http://schemas.microsoft.com/office/drawing/2014/main" id="{27BBE4FD-CAF4-0037-BF4B-7009E9D2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1" y="292150"/>
            <a:ext cx="2638513" cy="6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4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E751-C67E-984F-C839-8B2CB187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</a:t>
            </a:r>
            <a:r>
              <a:rPr lang="en-US" dirty="0" err="1"/>
              <a:t>CSSBoost</a:t>
            </a:r>
            <a:r>
              <a:rPr lang="en-US" dirty="0"/>
              <a:t> 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BB1F-777F-2764-8B7C-95011FBF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Maximise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B050"/>
                </a:solidFill>
              </a:rPr>
              <a:t>adoption</a:t>
            </a:r>
            <a:r>
              <a:rPr lang="en-US" sz="2000" dirty="0"/>
              <a:t> and impact of any CSS, by applying it within an </a:t>
            </a:r>
            <a:r>
              <a:rPr lang="en-US" sz="2000" dirty="0">
                <a:solidFill>
                  <a:srgbClr val="00B050"/>
                </a:solidFill>
              </a:rPr>
              <a:t>enabling integrated environment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B050"/>
                </a:solidFill>
              </a:rPr>
              <a:t>Extend this environment </a:t>
            </a:r>
            <a:r>
              <a:rPr lang="en-US" sz="2000" dirty="0"/>
              <a:t>to </a:t>
            </a:r>
            <a:r>
              <a:rPr lang="en-US" sz="2000" dirty="0" err="1"/>
              <a:t>energise</a:t>
            </a:r>
            <a:r>
              <a:rPr lang="en-US" sz="2000" dirty="0"/>
              <a:t> and manage the </a:t>
            </a:r>
            <a:r>
              <a:rPr lang="en-US" sz="2000" dirty="0">
                <a:solidFill>
                  <a:srgbClr val="00B050"/>
                </a:solidFill>
              </a:rPr>
              <a:t>entire CE </a:t>
            </a:r>
            <a:r>
              <a:rPr lang="en-US" sz="2000" dirty="0"/>
              <a:t>transition in cities and regions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Maximise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CSS sustainability and growth </a:t>
            </a:r>
            <a:r>
              <a:rPr lang="en-US" sz="2000" dirty="0"/>
              <a:t>along its entire </a:t>
            </a:r>
            <a:r>
              <a:rPr lang="en-US" sz="2000" dirty="0">
                <a:solidFill>
                  <a:srgbClr val="00B050"/>
                </a:solidFill>
              </a:rPr>
              <a:t>lifecycle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Enable </a:t>
            </a:r>
            <a:r>
              <a:rPr lang="en-US" sz="2000" dirty="0">
                <a:solidFill>
                  <a:srgbClr val="00B050"/>
                </a:solidFill>
              </a:rPr>
              <a:t>knowledge exchange, CE relations and interoperability </a:t>
            </a:r>
            <a:r>
              <a:rPr lang="en-US" sz="2000" dirty="0"/>
              <a:t>between different regions/cities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Target the advancement of CE in specific EU regions and </a:t>
            </a:r>
            <a:r>
              <a:rPr lang="en-US" sz="2000" dirty="0">
                <a:solidFill>
                  <a:srgbClr val="00B050"/>
                </a:solidFill>
              </a:rPr>
              <a:t>promote CE methods and mind-set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AA54-2BCB-3466-EDC6-53DAC6FF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642D6EA-AD68-44BD-97A7-882F7FB8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Concepts and the Solution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BC25-7A78-7C35-336D-C62ABC9C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CE/CSS Ecosystem and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9798D-1454-1516-D97F-37053BEB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91789-0C70-B21C-89F7-BB069239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8A8438-30CB-6FBD-74DC-15A0F3795138}"/>
              </a:ext>
            </a:extLst>
          </p:cNvPr>
          <p:cNvGrpSpPr/>
          <p:nvPr/>
        </p:nvGrpSpPr>
        <p:grpSpPr>
          <a:xfrm>
            <a:off x="1027706" y="1411288"/>
            <a:ext cx="10394674" cy="4757004"/>
            <a:chOff x="306436" y="-1"/>
            <a:chExt cx="13663270" cy="5924551"/>
          </a:xfrm>
        </p:grpSpPr>
        <p:sp>
          <p:nvSpPr>
            <p:cNvPr id="7" name="Οβάλ 3">
              <a:extLst>
                <a:ext uri="{FF2B5EF4-FFF2-40B4-BE49-F238E27FC236}">
                  <a16:creationId xmlns:a16="http://schemas.microsoft.com/office/drawing/2014/main" id="{567678CE-CB68-2AEE-3C63-7BC38E591E80}"/>
                </a:ext>
              </a:extLst>
            </p:cNvPr>
            <p:cNvSpPr/>
            <p:nvPr/>
          </p:nvSpPr>
          <p:spPr>
            <a:xfrm>
              <a:off x="306436" y="530521"/>
              <a:ext cx="8883650" cy="5394029"/>
            </a:xfrm>
            <a:prstGeom prst="ellipse">
              <a:avLst/>
            </a:prstGeom>
            <a:noFill/>
            <a:ln w="28575">
              <a:solidFill>
                <a:srgbClr val="9856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8" name="Οβάλ 2">
              <a:extLst>
                <a:ext uri="{FF2B5EF4-FFF2-40B4-BE49-F238E27FC236}">
                  <a16:creationId xmlns:a16="http://schemas.microsoft.com/office/drawing/2014/main" id="{E5B60C4C-336B-3673-93C8-D3FA82E71589}"/>
                </a:ext>
              </a:extLst>
            </p:cNvPr>
            <p:cNvSpPr/>
            <p:nvPr/>
          </p:nvSpPr>
          <p:spPr>
            <a:xfrm>
              <a:off x="1004936" y="685472"/>
              <a:ext cx="7423150" cy="4162753"/>
            </a:xfrm>
            <a:prstGeom prst="ellipse">
              <a:avLst/>
            </a:prstGeom>
            <a:noFill/>
            <a:ln w="28575">
              <a:solidFill>
                <a:srgbClr val="737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9" name="Οβάλ 1">
              <a:extLst>
                <a:ext uri="{FF2B5EF4-FFF2-40B4-BE49-F238E27FC236}">
                  <a16:creationId xmlns:a16="http://schemas.microsoft.com/office/drawing/2014/main" id="{86F024B7-BAAB-EE94-9B60-44F3ECE99FB5}"/>
                </a:ext>
              </a:extLst>
            </p:cNvPr>
            <p:cNvSpPr/>
            <p:nvPr/>
          </p:nvSpPr>
          <p:spPr>
            <a:xfrm>
              <a:off x="1608362" y="1022349"/>
              <a:ext cx="6248224" cy="2701748"/>
            </a:xfrm>
            <a:prstGeom prst="ellipse">
              <a:avLst/>
            </a:prstGeom>
            <a:noFill/>
            <a:ln w="28575">
              <a:solidFill>
                <a:srgbClr val="324D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1DDE0F-63BD-EE54-A0DA-EB8461E82904}"/>
                </a:ext>
              </a:extLst>
            </p:cNvPr>
            <p:cNvSpPr txBox="1"/>
            <p:nvPr/>
          </p:nvSpPr>
          <p:spPr>
            <a:xfrm>
              <a:off x="6195485" y="4176448"/>
              <a:ext cx="1729316" cy="592817"/>
            </a:xfrm>
            <a:prstGeom prst="rect">
              <a:avLst/>
            </a:prstGeom>
            <a:solidFill>
              <a:srgbClr val="737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Regional External Environment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741864-098C-F449-D7A4-3FD9D65B5A4C}"/>
                </a:ext>
              </a:extLst>
            </p:cNvPr>
            <p:cNvSpPr txBox="1"/>
            <p:nvPr/>
          </p:nvSpPr>
          <p:spPr>
            <a:xfrm>
              <a:off x="6195485" y="5309709"/>
              <a:ext cx="1729316" cy="592817"/>
            </a:xfrm>
            <a:prstGeom prst="rect">
              <a:avLst/>
            </a:prstGeom>
            <a:solidFill>
              <a:srgbClr val="985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Extra-Regional Environment</a:t>
              </a:r>
            </a:p>
          </p:txBody>
        </p:sp>
        <p:sp>
          <p:nvSpPr>
            <p:cNvPr id="12" name="Οβάλ 61">
              <a:extLst>
                <a:ext uri="{FF2B5EF4-FFF2-40B4-BE49-F238E27FC236}">
                  <a16:creationId xmlns:a16="http://schemas.microsoft.com/office/drawing/2014/main" id="{2309A4C5-B3EA-6263-C3F4-BEC350BBCBD0}"/>
                </a:ext>
              </a:extLst>
            </p:cNvPr>
            <p:cNvSpPr/>
            <p:nvPr/>
          </p:nvSpPr>
          <p:spPr>
            <a:xfrm>
              <a:off x="1828391" y="2140921"/>
              <a:ext cx="334838" cy="3313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13" name="Ορθογώνιο 72">
              <a:extLst>
                <a:ext uri="{FF2B5EF4-FFF2-40B4-BE49-F238E27FC236}">
                  <a16:creationId xmlns:a16="http://schemas.microsoft.com/office/drawing/2014/main" id="{59FA55F4-3F24-4760-AFEE-EDF9B1E342D6}"/>
                </a:ext>
              </a:extLst>
            </p:cNvPr>
            <p:cNvSpPr/>
            <p:nvPr/>
          </p:nvSpPr>
          <p:spPr>
            <a:xfrm>
              <a:off x="2020936" y="2110571"/>
              <a:ext cx="2093026" cy="462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pic>
          <p:nvPicPr>
            <p:cNvPr id="14" name="Εικόνα 6">
              <a:extLst>
                <a:ext uri="{FF2B5EF4-FFF2-40B4-BE49-F238E27FC236}">
                  <a16:creationId xmlns:a16="http://schemas.microsoft.com/office/drawing/2014/main" id="{F5B56CAA-78DF-2429-4D29-0431C2BE5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98" t="22657" r="10443" b="11683"/>
            <a:stretch/>
          </p:blipFill>
          <p:spPr>
            <a:xfrm>
              <a:off x="1863126" y="-1"/>
              <a:ext cx="5419726" cy="257704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26BB8D-1C1F-40DC-57D3-4E7D52A93C87}"/>
                </a:ext>
              </a:extLst>
            </p:cNvPr>
            <p:cNvSpPr txBox="1"/>
            <p:nvPr/>
          </p:nvSpPr>
          <p:spPr>
            <a:xfrm>
              <a:off x="6199281" y="3067581"/>
              <a:ext cx="1725519" cy="592817"/>
            </a:xfrm>
            <a:prstGeom prst="rect">
              <a:avLst/>
            </a:prstGeom>
            <a:solidFill>
              <a:srgbClr val="324D1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Regional CE Market</a:t>
              </a:r>
              <a:endParaRPr lang="el-GR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Εικόνα 8" descr="Εικόνα που περιέχει πράσινο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6DC69E9-90B0-24A1-FD60-241C2DE7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23" y="2644722"/>
              <a:ext cx="641985" cy="427990"/>
            </a:xfrm>
            <a:prstGeom prst="rect">
              <a:avLst/>
            </a:prstGeom>
          </p:spPr>
        </p:pic>
        <p:pic>
          <p:nvPicPr>
            <p:cNvPr id="17" name="Εικόνα 10" descr="Εικόνα που περιέχει γραμματοσειρά, clipart, γραφικά, ζωγραφι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58BE539-621D-2286-26FE-F9B29CD72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19" y="2912672"/>
              <a:ext cx="495066" cy="495066"/>
            </a:xfrm>
            <a:prstGeom prst="rect">
              <a:avLst/>
            </a:prstGeom>
          </p:spPr>
        </p:pic>
        <p:pic>
          <p:nvPicPr>
            <p:cNvPr id="18" name="Εικόνα 12" descr="Εικόνα που περιέχει φιάλη, Μήλο, φρού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9E9FACC-F74C-07B3-9281-E71CFAAC5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54"/>
            <a:stretch/>
          </p:blipFill>
          <p:spPr>
            <a:xfrm>
              <a:off x="3405254" y="3095430"/>
              <a:ext cx="489794" cy="460982"/>
            </a:xfrm>
            <a:prstGeom prst="rect">
              <a:avLst/>
            </a:prstGeom>
          </p:spPr>
        </p:pic>
        <p:pic>
          <p:nvPicPr>
            <p:cNvPr id="19" name="Εικόνα 14" descr="Εικόνα που περιέχει clipart, στιγμιότυπο οθόνης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4D704F3-9DFB-FC8B-2398-765C2E552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68" y="3179459"/>
              <a:ext cx="460982" cy="460982"/>
            </a:xfrm>
            <a:prstGeom prst="rect">
              <a:avLst/>
            </a:prstGeom>
          </p:spPr>
        </p:pic>
        <p:pic>
          <p:nvPicPr>
            <p:cNvPr id="20" name="Εικόνα 16">
              <a:extLst>
                <a:ext uri="{FF2B5EF4-FFF2-40B4-BE49-F238E27FC236}">
                  <a16:creationId xmlns:a16="http://schemas.microsoft.com/office/drawing/2014/main" id="{8D4E6467-D6DC-959C-B004-F59D1590F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4158" y="3148600"/>
              <a:ext cx="620644" cy="537325"/>
            </a:xfrm>
            <a:prstGeom prst="rect">
              <a:avLst/>
            </a:prstGeom>
          </p:spPr>
        </p:pic>
        <p:pic>
          <p:nvPicPr>
            <p:cNvPr id="21" name="Εικόνα 18" descr="Εικόνα που περιέχει σύμβολο, καρτούν, κύκλος, στιγμιότυπο οθόνη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BBA014F-A9CB-C525-7CCF-E6FBD412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94" y="2552185"/>
              <a:ext cx="489794" cy="489794"/>
            </a:xfrm>
            <a:prstGeom prst="rect">
              <a:avLst/>
            </a:prstGeom>
          </p:spPr>
        </p:pic>
        <p:pic>
          <p:nvPicPr>
            <p:cNvPr id="22" name="Εικόνα 20" descr="Εικόνα που περιέχει γραφικά, γραμματοσειρά, σύμβολο, λογότυπ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EAF8835-02BA-312C-FC10-32877C26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026" y="2573412"/>
              <a:ext cx="460982" cy="460982"/>
            </a:xfrm>
            <a:prstGeom prst="rect">
              <a:avLst/>
            </a:prstGeom>
          </p:spPr>
        </p:pic>
        <p:pic>
          <p:nvPicPr>
            <p:cNvPr id="23" name="Εικόνα 22" descr="Εικόνα που περιέχει clipart, γραφικά, Κινούμενα σχέδια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9658238-50AC-9B95-C029-652AE6E5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61" y="2573412"/>
              <a:ext cx="460982" cy="460982"/>
            </a:xfrm>
            <a:prstGeom prst="rect">
              <a:avLst/>
            </a:prstGeom>
          </p:spPr>
        </p:pic>
        <p:pic>
          <p:nvPicPr>
            <p:cNvPr id="24" name="Εικόνα 24" descr="Εικόνα που περιέχει clipart, καρτούν, Κινούμενα σχέδια, emoticon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BC0D7C7-98CF-DA44-1969-EB9F7B2D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62" y="3133780"/>
              <a:ext cx="432269" cy="432269"/>
            </a:xfrm>
            <a:prstGeom prst="rect">
              <a:avLst/>
            </a:prstGeom>
          </p:spPr>
        </p:pic>
        <p:pic>
          <p:nvPicPr>
            <p:cNvPr id="25" name="Εικόνα 26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885602D9-7E88-9AAD-68C5-D98DFEA7A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56" y="2010573"/>
              <a:ext cx="363720" cy="363720"/>
            </a:xfrm>
            <a:prstGeom prst="rect">
              <a:avLst/>
            </a:prstGeom>
          </p:spPr>
        </p:pic>
        <p:pic>
          <p:nvPicPr>
            <p:cNvPr id="26" name="Εικόνα 27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E419142-9DB6-A2AB-A92D-588B6BA5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71" y="2699824"/>
              <a:ext cx="363720" cy="363720"/>
            </a:xfrm>
            <a:prstGeom prst="rect">
              <a:avLst/>
            </a:prstGeom>
          </p:spPr>
        </p:pic>
        <p:pic>
          <p:nvPicPr>
            <p:cNvPr id="27" name="Εικόνα 28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74EB58B-CAE3-9870-5D28-DF1F57CA9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010573"/>
              <a:ext cx="363720" cy="363720"/>
            </a:xfrm>
            <a:prstGeom prst="rect">
              <a:avLst/>
            </a:prstGeom>
          </p:spPr>
        </p:pic>
        <p:pic>
          <p:nvPicPr>
            <p:cNvPr id="28" name="Εικόνα 29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A1A80EA-9601-F411-AAED-134AA2DED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693964"/>
              <a:ext cx="363720" cy="363720"/>
            </a:xfrm>
            <a:prstGeom prst="rect">
              <a:avLst/>
            </a:prstGeom>
          </p:spPr>
        </p:pic>
        <p:cxnSp>
          <p:nvCxnSpPr>
            <p:cNvPr id="29" name="Ευθύγραμμο βέλος σύνδεσης 34">
              <a:extLst>
                <a:ext uri="{FF2B5EF4-FFF2-40B4-BE49-F238E27FC236}">
                  <a16:creationId xmlns:a16="http://schemas.microsoft.com/office/drawing/2014/main" id="{9F8027EF-E327-3F63-3D8A-A9F21FEC9B88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>
              <a:off x="6356276" y="2192433"/>
              <a:ext cx="416689" cy="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36">
              <a:extLst>
                <a:ext uri="{FF2B5EF4-FFF2-40B4-BE49-F238E27FC236}">
                  <a16:creationId xmlns:a16="http://schemas.microsoft.com/office/drawing/2014/main" id="{58A220B5-F844-235B-A9F7-589B9C016BB7}"/>
                </a:ext>
              </a:extLst>
            </p:cNvPr>
            <p:cNvCxnSpPr>
              <a:cxnSpLocks/>
              <a:stCxn id="26" idx="3"/>
              <a:endCxn id="28" idx="1"/>
            </p:cNvCxnSpPr>
            <p:nvPr/>
          </p:nvCxnSpPr>
          <p:spPr>
            <a:xfrm flipV="1">
              <a:off x="6358291" y="2875824"/>
              <a:ext cx="414674" cy="586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40">
              <a:extLst>
                <a:ext uri="{FF2B5EF4-FFF2-40B4-BE49-F238E27FC236}">
                  <a16:creationId xmlns:a16="http://schemas.microsoft.com/office/drawing/2014/main" id="{4BD69C10-CF9B-3BC1-48A4-A18C81B44F26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6954825" y="2374293"/>
              <a:ext cx="0" cy="31967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45">
              <a:extLst>
                <a:ext uri="{FF2B5EF4-FFF2-40B4-BE49-F238E27FC236}">
                  <a16:creationId xmlns:a16="http://schemas.microsoft.com/office/drawing/2014/main" id="{C14E40AD-D065-BA26-478D-97CDEB64CB0E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>
              <a:off x="6174416" y="2374293"/>
              <a:ext cx="2015" cy="32553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50">
              <a:extLst>
                <a:ext uri="{FF2B5EF4-FFF2-40B4-BE49-F238E27FC236}">
                  <a16:creationId xmlns:a16="http://schemas.microsoft.com/office/drawing/2014/main" id="{FBB1E29D-1B83-3E1F-4286-1F68A1913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0646" y="2306593"/>
              <a:ext cx="523473" cy="452312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54">
              <a:extLst>
                <a:ext uri="{FF2B5EF4-FFF2-40B4-BE49-F238E27FC236}">
                  <a16:creationId xmlns:a16="http://schemas.microsoft.com/office/drawing/2014/main" id="{B5A555B4-02B2-752D-64D5-BD1A723623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4645" y="2296408"/>
              <a:ext cx="555402" cy="435588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Εικόνα 63" descr="Εικόνα που περιέχει clipart, γραφικά, εικονογράφηση, Κινούμενα σχέδι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0EEB8C7-6B82-64E2-6696-AE90A9BD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33" y="3407738"/>
              <a:ext cx="678126" cy="678126"/>
            </a:xfrm>
            <a:prstGeom prst="rect">
              <a:avLst/>
            </a:prstGeom>
          </p:spPr>
        </p:pic>
        <p:pic>
          <p:nvPicPr>
            <p:cNvPr id="36" name="Εικόνα 73">
              <a:extLst>
                <a:ext uri="{FF2B5EF4-FFF2-40B4-BE49-F238E27FC236}">
                  <a16:creationId xmlns:a16="http://schemas.microsoft.com/office/drawing/2014/main" id="{6584AA9E-CAFF-D4B4-7BF4-354A6E1B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rgbClr val="737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92719" y="3783066"/>
              <a:ext cx="771595" cy="771595"/>
            </a:xfrm>
            <a:prstGeom prst="rect">
              <a:avLst/>
            </a:prstGeom>
          </p:spPr>
        </p:pic>
        <p:pic>
          <p:nvPicPr>
            <p:cNvPr id="37" name="Εικόνα 78" descr="Εικόνα που περιέχει στιγμιότυπο οθόνης, clipart, γραφικά, καρτούν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2E2F0EC8-1F4C-3F9F-4A16-554BDEB68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438" y="3940714"/>
              <a:ext cx="771594" cy="771594"/>
            </a:xfrm>
            <a:prstGeom prst="rect">
              <a:avLst/>
            </a:prstGeom>
          </p:spPr>
        </p:pic>
        <p:pic>
          <p:nvPicPr>
            <p:cNvPr id="38" name="Εικόνα 80" descr="Εικόνα που περιέχει αξεσουάρ, αποσκευές και τσάντες, θήκη, τσάντ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DFB4C9C-4ED5-9491-4EAA-E4C663DA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158" y="4044480"/>
              <a:ext cx="1018322" cy="1020362"/>
            </a:xfrm>
            <a:prstGeom prst="rect">
              <a:avLst/>
            </a:prstGeom>
          </p:spPr>
        </p:pic>
        <p:pic>
          <p:nvPicPr>
            <p:cNvPr id="39" name="Εικόνα 82" descr="Εικόνα που περιέχει διάγραμμα, ζωγραφιά, γραφικά, κύκλ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7A0C533-C0A7-C5E1-222E-98A6140F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529" y="3890419"/>
              <a:ext cx="1014984" cy="821889"/>
            </a:xfrm>
            <a:prstGeom prst="rect">
              <a:avLst/>
            </a:prstGeom>
          </p:spPr>
        </p:pic>
        <p:pic>
          <p:nvPicPr>
            <p:cNvPr id="40" name="Εικόνα 83" descr="Εικόνα που περιέχει γραφικά, στιγμιότυπο οθόνης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3A18795-7D5D-1958-97B1-AF26C17C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357" y="4552187"/>
              <a:ext cx="1020362" cy="1020362"/>
            </a:xfrm>
            <a:prstGeom prst="rect">
              <a:avLst/>
            </a:prstGeom>
          </p:spPr>
        </p:pic>
        <p:pic>
          <p:nvPicPr>
            <p:cNvPr id="41" name="Εικόνα 84" descr="Εικόνα που περιέχει γραφικά, γραφιστική, κύκλος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A58FE22-E902-5EA1-C921-16C5D8A7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98" y="4903008"/>
              <a:ext cx="1196471" cy="871277"/>
            </a:xfrm>
            <a:prstGeom prst="rect">
              <a:avLst/>
            </a:prstGeom>
          </p:spPr>
        </p:pic>
        <p:pic>
          <p:nvPicPr>
            <p:cNvPr id="42" name="Εικόνα 86" descr="Εικόνα που περιέχει γραφικά, στιγμιότυπο οθόνης, γραφιστική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862BC31-71AD-E15E-E935-B676485E4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261" y="4875677"/>
              <a:ext cx="1006139" cy="1006139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9B27EF4-C285-EFA1-B146-720116B61591}"/>
                </a:ext>
              </a:extLst>
            </p:cNvPr>
            <p:cNvCxnSpPr>
              <a:cxnSpLocks/>
            </p:cNvCxnSpPr>
            <p:nvPr/>
          </p:nvCxnSpPr>
          <p:spPr>
            <a:xfrm>
              <a:off x="9169239" y="2747333"/>
              <a:ext cx="16844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A64E8CF-3B15-5A64-0D56-DB2C74A03C69}"/>
                </a:ext>
              </a:extLst>
            </p:cNvPr>
            <p:cNvSpPr/>
            <p:nvPr/>
          </p:nvSpPr>
          <p:spPr>
            <a:xfrm>
              <a:off x="9336614" y="2665078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67427FE-BD76-58BD-7A1A-E21CB34E2CA9}"/>
                </a:ext>
              </a:extLst>
            </p:cNvPr>
            <p:cNvSpPr/>
            <p:nvPr/>
          </p:nvSpPr>
          <p:spPr>
            <a:xfrm>
              <a:off x="9410115" y="2836594"/>
              <a:ext cx="3909400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543DC1-95D7-3580-686C-F24626DF6C29}"/>
                </a:ext>
              </a:extLst>
            </p:cNvPr>
            <p:cNvSpPr txBox="1"/>
            <p:nvPr/>
          </p:nvSpPr>
          <p:spPr>
            <a:xfrm>
              <a:off x="9525188" y="2561207"/>
              <a:ext cx="138750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RESOURCES</a:t>
              </a:r>
              <a:endParaRPr lang="en-GB" sz="10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8AC8CC-EF31-33E0-CE5E-201DC5958561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9124950" y="3865321"/>
              <a:ext cx="21359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4AD6B6-7348-EAC0-2420-9E17184DCCAA}"/>
                </a:ext>
              </a:extLst>
            </p:cNvPr>
            <p:cNvSpPr/>
            <p:nvPr/>
          </p:nvSpPr>
          <p:spPr>
            <a:xfrm>
              <a:off x="9338545" y="37830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0ECD2C-A9F4-BA0C-7CA1-B4607B0DEC4A}"/>
                </a:ext>
              </a:extLst>
            </p:cNvPr>
            <p:cNvSpPr txBox="1"/>
            <p:nvPr/>
          </p:nvSpPr>
          <p:spPr>
            <a:xfrm>
              <a:off x="9525188" y="3720669"/>
              <a:ext cx="148094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CONDITIONS</a:t>
              </a:r>
              <a:endParaRPr lang="en-GB" sz="1000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DCF6897-3A1D-8DAB-E35D-DB935A4997B2}"/>
                </a:ext>
              </a:extLst>
            </p:cNvPr>
            <p:cNvSpPr/>
            <p:nvPr/>
          </p:nvSpPr>
          <p:spPr>
            <a:xfrm>
              <a:off x="9410114" y="4001770"/>
              <a:ext cx="3909400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7A2E2BD-5DDC-CE4D-7D34-3D4F3AA442D8}"/>
                </a:ext>
              </a:extLst>
            </p:cNvPr>
            <p:cNvSpPr/>
            <p:nvPr/>
          </p:nvSpPr>
          <p:spPr>
            <a:xfrm>
              <a:off x="9421138" y="5035697"/>
              <a:ext cx="3909400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EF469A-6FED-09EF-B04A-5C6D2955956F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8200079" y="1407870"/>
              <a:ext cx="1142892" cy="1045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658A1B7-4794-2B40-3591-513CF615E0DD}"/>
                </a:ext>
              </a:extLst>
            </p:cNvPr>
            <p:cNvSpPr/>
            <p:nvPr/>
          </p:nvSpPr>
          <p:spPr>
            <a:xfrm>
              <a:off x="9342971" y="1336073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3A76A03-7B49-362B-3908-9C3836BF8CA4}"/>
                </a:ext>
              </a:extLst>
            </p:cNvPr>
            <p:cNvSpPr/>
            <p:nvPr/>
          </p:nvSpPr>
          <p:spPr>
            <a:xfrm>
              <a:off x="9410114" y="1528118"/>
              <a:ext cx="3909401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Administrators, Investors, Env. agencies, Citizens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08E4EF-894A-7C54-7ECE-E199C6AE3DD2}"/>
                </a:ext>
              </a:extLst>
            </p:cNvPr>
            <p:cNvSpPr txBox="1"/>
            <p:nvPr/>
          </p:nvSpPr>
          <p:spPr>
            <a:xfrm>
              <a:off x="9525188" y="1246166"/>
              <a:ext cx="2351400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000" dirty="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STAKEHOLDERS &amp; ACTORS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72EBC8-E008-67E2-BB47-4788521F0555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8343900" y="4903421"/>
              <a:ext cx="9946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A863262-B42B-0288-D9E3-EB564A90C3FE}"/>
                </a:ext>
              </a:extLst>
            </p:cNvPr>
            <p:cNvSpPr/>
            <p:nvPr/>
          </p:nvSpPr>
          <p:spPr>
            <a:xfrm>
              <a:off x="9338545" y="48211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0A0465-8F45-6340-2155-A0D2A40F6A3C}"/>
                </a:ext>
              </a:extLst>
            </p:cNvPr>
            <p:cNvSpPr txBox="1"/>
            <p:nvPr/>
          </p:nvSpPr>
          <p:spPr>
            <a:xfrm>
              <a:off x="9525188" y="4732684"/>
              <a:ext cx="1218398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SECTORS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E63ABCA-B84C-2CEF-27B3-D66899411A5C}"/>
                </a:ext>
              </a:extLst>
            </p:cNvPr>
            <p:cNvSpPr/>
            <p:nvPr/>
          </p:nvSpPr>
          <p:spPr>
            <a:xfrm>
              <a:off x="9410114" y="2841358"/>
              <a:ext cx="4559592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F6BE32E-3C49-A726-BFF3-9C45E0471293}"/>
                </a:ext>
              </a:extLst>
            </p:cNvPr>
            <p:cNvSpPr/>
            <p:nvPr/>
          </p:nvSpPr>
          <p:spPr>
            <a:xfrm>
              <a:off x="9410113" y="4006534"/>
              <a:ext cx="4559591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6F426BF-A2FD-ECA2-8D86-A7A5B63B17AA}"/>
                </a:ext>
              </a:extLst>
            </p:cNvPr>
            <p:cNvSpPr/>
            <p:nvPr/>
          </p:nvSpPr>
          <p:spPr>
            <a:xfrm>
              <a:off x="9421138" y="5040461"/>
              <a:ext cx="4548566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A8238EA-E744-0F01-33F9-5E606E378B92}"/>
                </a:ext>
              </a:extLst>
            </p:cNvPr>
            <p:cNvSpPr/>
            <p:nvPr/>
          </p:nvSpPr>
          <p:spPr>
            <a:xfrm>
              <a:off x="9410112" y="1532882"/>
              <a:ext cx="4559594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Admins, Investors, Env. agencies, Citizens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75E030B-6FE0-3EF1-4178-4DEE3CB50BCE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64" name="Half Frame 63">
              <a:extLst>
                <a:ext uri="{FF2B5EF4-FFF2-40B4-BE49-F238E27FC236}">
                  <a16:creationId xmlns:a16="http://schemas.microsoft.com/office/drawing/2014/main" id="{C65425C9-E6EB-AB22-03B3-DDA7FC700F73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Half Frame 64">
              <a:extLst>
                <a:ext uri="{FF2B5EF4-FFF2-40B4-BE49-F238E27FC236}">
                  <a16:creationId xmlns:a16="http://schemas.microsoft.com/office/drawing/2014/main" id="{21B3B9B6-8054-51A6-A09C-B76954DABD1C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AAA1AC-D40B-9278-9359-8A142FF2119E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67" name="Half Frame 66">
              <a:extLst>
                <a:ext uri="{FF2B5EF4-FFF2-40B4-BE49-F238E27FC236}">
                  <a16:creationId xmlns:a16="http://schemas.microsoft.com/office/drawing/2014/main" id="{2F42A563-5BDE-1257-D617-6E37AD8E0AC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Half Frame 67">
              <a:extLst>
                <a:ext uri="{FF2B5EF4-FFF2-40B4-BE49-F238E27FC236}">
                  <a16:creationId xmlns:a16="http://schemas.microsoft.com/office/drawing/2014/main" id="{455AD0DC-4C36-EED6-FE00-B55C4E8B1B2E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73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Enabling Integrated Environment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Content Placeholder 101">
            <a:extLst>
              <a:ext uri="{FF2B5EF4-FFF2-40B4-BE49-F238E27FC236}">
                <a16:creationId xmlns:a16="http://schemas.microsoft.com/office/drawing/2014/main" id="{56CBC391-E018-A6F1-2D5A-DF3708039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35"/>
            <a:ext cx="3200399" cy="43483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Open (physical) space of city, regional or multi-regional scope based on an ecosystem approach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CE Market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Internal Environment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External Environment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Virtualisation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Dynamic monitoring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Digital Twining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Information Sharing Platform</a:t>
            </a:r>
          </a:p>
          <a:p>
            <a:pPr lvl="1">
              <a:lnSpc>
                <a:spcPct val="120000"/>
              </a:lnSpc>
            </a:pPr>
            <a:r>
              <a:rPr lang="en-US" sz="1400" dirty="0" err="1"/>
              <a:t>Visualising</a:t>
            </a: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Understanding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Supporting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E512CD-2E88-4F57-6819-CCDFAEFF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6" name="Half Frame 5"/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6" name="Half Frame 15"/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CD8B0A-EF9F-AFA3-0620-77ACD800A2BE}"/>
              </a:ext>
            </a:extLst>
          </p:cNvPr>
          <p:cNvGrpSpPr/>
          <p:nvPr/>
        </p:nvGrpSpPr>
        <p:grpSpPr>
          <a:xfrm>
            <a:off x="4767385" y="1888271"/>
            <a:ext cx="7227078" cy="4144041"/>
            <a:chOff x="2405249" y="1703407"/>
            <a:chExt cx="7416158" cy="41811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679F1F-91EF-BD6C-0B6B-503342E73820}"/>
                </a:ext>
              </a:extLst>
            </p:cNvPr>
            <p:cNvGrpSpPr/>
            <p:nvPr/>
          </p:nvGrpSpPr>
          <p:grpSpPr>
            <a:xfrm>
              <a:off x="3683409" y="1703407"/>
              <a:ext cx="4791839" cy="4181149"/>
              <a:chOff x="3713620" y="1329340"/>
              <a:chExt cx="4791839" cy="418114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CCF0230-D99D-1EDA-4228-8B6571F35C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4908205" y="2230113"/>
                <a:ext cx="2402668" cy="2361914"/>
                <a:chOff x="8959162" y="511206"/>
                <a:chExt cx="3246120" cy="3180652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9315819-2C83-F701-54AE-36F4A6B804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8991896" y="478472"/>
                  <a:ext cx="3180652" cy="3246120"/>
                  <a:chOff x="4160838" y="1802603"/>
                  <a:chExt cx="2622549" cy="2676529"/>
                </a:xfrm>
                <a:gradFill>
                  <a:gsLst>
                    <a:gs pos="7344">
                      <a:srgbClr val="9DC682"/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6000">
                      <a:schemeClr val="accent4">
                        <a:lumMod val="5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25000">
                      <a:schemeClr val="accent6">
                        <a:lumMod val="50000"/>
                      </a:schemeClr>
                    </a:gs>
                  </a:gsLst>
                  <a:lin ang="2700000" scaled="1"/>
                </a:gradFill>
              </p:grpSpPr>
              <p:sp>
                <p:nvSpPr>
                  <p:cNvPr id="24" name="Free-form: Shape 6">
                    <a:extLst>
                      <a:ext uri="{FF2B5EF4-FFF2-40B4-BE49-F238E27FC236}">
                        <a16:creationId xmlns:a16="http://schemas.microsoft.com/office/drawing/2014/main" id="{608C024F-D46C-C6E6-0D3C-EFA0D71502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22253" y="2417998"/>
                    <a:ext cx="2644455" cy="1477813"/>
                  </a:xfrm>
                  <a:custGeom>
                    <a:avLst/>
                    <a:gdLst>
                      <a:gd name="connsiteX0" fmla="*/ 2644455 w 2644455"/>
                      <a:gd name="connsiteY0" fmla="*/ 195263 h 1477813"/>
                      <a:gd name="connsiteX1" fmla="*/ 2640750 w 2644455"/>
                      <a:gd name="connsiteY1" fmla="*/ 299301 h 1477813"/>
                      <a:gd name="connsiteX2" fmla="*/ 2621666 w 2644455"/>
                      <a:gd name="connsiteY2" fmla="*/ 433259 h 1477813"/>
                      <a:gd name="connsiteX3" fmla="*/ 2588269 w 2644455"/>
                      <a:gd name="connsiteY3" fmla="*/ 558447 h 1477813"/>
                      <a:gd name="connsiteX4" fmla="*/ 2545330 w 2644455"/>
                      <a:gd name="connsiteY4" fmla="*/ 678052 h 1477813"/>
                      <a:gd name="connsiteX5" fmla="*/ 2488078 w 2644455"/>
                      <a:gd name="connsiteY5" fmla="*/ 792873 h 1477813"/>
                      <a:gd name="connsiteX6" fmla="*/ 2425260 w 2644455"/>
                      <a:gd name="connsiteY6" fmla="*/ 898126 h 1477813"/>
                      <a:gd name="connsiteX7" fmla="*/ 2348924 w 2644455"/>
                      <a:gd name="connsiteY7" fmla="*/ 998594 h 1477813"/>
                      <a:gd name="connsiteX8" fmla="*/ 2263045 w 2644455"/>
                      <a:gd name="connsiteY8" fmla="*/ 1094279 h 1477813"/>
                      <a:gd name="connsiteX9" fmla="*/ 2172397 w 2644455"/>
                      <a:gd name="connsiteY9" fmla="*/ 1175610 h 1477813"/>
                      <a:gd name="connsiteX10" fmla="*/ 2072205 w 2644455"/>
                      <a:gd name="connsiteY10" fmla="*/ 1252955 h 1477813"/>
                      <a:gd name="connsiteX11" fmla="*/ 1961677 w 2644455"/>
                      <a:gd name="connsiteY11" fmla="*/ 1319934 h 1477813"/>
                      <a:gd name="connsiteX12" fmla="*/ 1847173 w 2644455"/>
                      <a:gd name="connsiteY12" fmla="*/ 1372560 h 1477813"/>
                      <a:gd name="connsiteX13" fmla="*/ 1727898 w 2644455"/>
                      <a:gd name="connsiteY13" fmla="*/ 1420403 h 1477813"/>
                      <a:gd name="connsiteX14" fmla="*/ 1603852 w 2644455"/>
                      <a:gd name="connsiteY14" fmla="*/ 1449108 h 1477813"/>
                      <a:gd name="connsiteX15" fmla="*/ 1474239 w 2644455"/>
                      <a:gd name="connsiteY15" fmla="*/ 1468245 h 1477813"/>
                      <a:gd name="connsiteX16" fmla="*/ 1340651 w 2644455"/>
                      <a:gd name="connsiteY16" fmla="*/ 1477813 h 1477813"/>
                      <a:gd name="connsiteX17" fmla="*/ 1207063 w 2644455"/>
                      <a:gd name="connsiteY17" fmla="*/ 1468245 h 1477813"/>
                      <a:gd name="connsiteX18" fmla="*/ 1077451 w 2644455"/>
                      <a:gd name="connsiteY18" fmla="*/ 1449108 h 1477813"/>
                      <a:gd name="connsiteX19" fmla="*/ 953405 w 2644455"/>
                      <a:gd name="connsiteY19" fmla="*/ 1420403 h 1477813"/>
                      <a:gd name="connsiteX20" fmla="*/ 829359 w 2644455"/>
                      <a:gd name="connsiteY20" fmla="*/ 1372560 h 1477813"/>
                      <a:gd name="connsiteX21" fmla="*/ 719626 w 2644455"/>
                      <a:gd name="connsiteY21" fmla="*/ 1319934 h 1477813"/>
                      <a:gd name="connsiteX22" fmla="*/ 609098 w 2644455"/>
                      <a:gd name="connsiteY22" fmla="*/ 1252955 h 1477813"/>
                      <a:gd name="connsiteX23" fmla="*/ 508907 w 2644455"/>
                      <a:gd name="connsiteY23" fmla="*/ 1175610 h 1477813"/>
                      <a:gd name="connsiteX24" fmla="*/ 418258 w 2644455"/>
                      <a:gd name="connsiteY24" fmla="*/ 1094279 h 1477813"/>
                      <a:gd name="connsiteX25" fmla="*/ 332380 w 2644455"/>
                      <a:gd name="connsiteY25" fmla="*/ 998594 h 1477813"/>
                      <a:gd name="connsiteX26" fmla="*/ 256044 w 2644455"/>
                      <a:gd name="connsiteY26" fmla="*/ 898126 h 1477813"/>
                      <a:gd name="connsiteX27" fmla="*/ 194021 w 2644455"/>
                      <a:gd name="connsiteY27" fmla="*/ 792873 h 1477813"/>
                      <a:gd name="connsiteX28" fmla="*/ 135974 w 2644455"/>
                      <a:gd name="connsiteY28" fmla="*/ 678052 h 1477813"/>
                      <a:gd name="connsiteX29" fmla="*/ 93035 w 2644455"/>
                      <a:gd name="connsiteY29" fmla="*/ 558447 h 1477813"/>
                      <a:gd name="connsiteX30" fmla="*/ 59638 w 2644455"/>
                      <a:gd name="connsiteY30" fmla="*/ 433259 h 1477813"/>
                      <a:gd name="connsiteX31" fmla="*/ 40554 w 2644455"/>
                      <a:gd name="connsiteY31" fmla="*/ 299301 h 1477813"/>
                      <a:gd name="connsiteX32" fmla="*/ 35783 w 2644455"/>
                      <a:gd name="connsiteY32" fmla="*/ 165343 h 1477813"/>
                      <a:gd name="connsiteX33" fmla="*/ 38724 w 2644455"/>
                      <a:gd name="connsiteY33" fmla="*/ 165343 h 1477813"/>
                      <a:gd name="connsiteX34" fmla="*/ 38724 w 2644455"/>
                      <a:gd name="connsiteY34" fmla="*/ 165342 h 1477813"/>
                      <a:gd name="connsiteX35" fmla="*/ 0 w 2644455"/>
                      <a:gd name="connsiteY35" fmla="*/ 165342 h 1477813"/>
                      <a:gd name="connsiteX36" fmla="*/ 32109 w 2644455"/>
                      <a:gd name="connsiteY36" fmla="*/ 133145 h 1477813"/>
                      <a:gd name="connsiteX37" fmla="*/ 31008 w 2644455"/>
                      <a:gd name="connsiteY37" fmla="*/ 162951 h 1477813"/>
                      <a:gd name="connsiteX38" fmla="*/ 31009 w 2644455"/>
                      <a:gd name="connsiteY38" fmla="*/ 162951 h 1477813"/>
                      <a:gd name="connsiteX39" fmla="*/ 32110 w 2644455"/>
                      <a:gd name="connsiteY39" fmla="*/ 133144 h 1477813"/>
                      <a:gd name="connsiteX40" fmla="*/ 164887 w 2644455"/>
                      <a:gd name="connsiteY40" fmla="*/ 0 h 1477813"/>
                      <a:gd name="connsiteX41" fmla="*/ 291088 w 2644455"/>
                      <a:gd name="connsiteY41" fmla="*/ 126550 h 1477813"/>
                      <a:gd name="connsiteX42" fmla="*/ 291088 w 2644455"/>
                      <a:gd name="connsiteY42" fmla="*/ 126551 h 1477813"/>
                      <a:gd name="connsiteX43" fmla="*/ 329772 w 2644455"/>
                      <a:gd name="connsiteY43" fmla="*/ 165342 h 1477813"/>
                      <a:gd name="connsiteX44" fmla="*/ 291089 w 2644455"/>
                      <a:gd name="connsiteY44" fmla="*/ 165342 h 1477813"/>
                      <a:gd name="connsiteX45" fmla="*/ 291089 w 2644455"/>
                      <a:gd name="connsiteY45" fmla="*/ 165343 h 1477813"/>
                      <a:gd name="connsiteX46" fmla="*/ 294213 w 2644455"/>
                      <a:gd name="connsiteY46" fmla="*/ 165343 h 1477813"/>
                      <a:gd name="connsiteX47" fmla="*/ 298984 w 2644455"/>
                      <a:gd name="connsiteY47" fmla="*/ 275380 h 1477813"/>
                      <a:gd name="connsiteX48" fmla="*/ 318068 w 2644455"/>
                      <a:gd name="connsiteY48" fmla="*/ 380633 h 1477813"/>
                      <a:gd name="connsiteX49" fmla="*/ 341923 w 2644455"/>
                      <a:gd name="connsiteY49" fmla="*/ 476317 h 1477813"/>
                      <a:gd name="connsiteX50" fmla="*/ 375320 w 2644455"/>
                      <a:gd name="connsiteY50" fmla="*/ 577583 h 1477813"/>
                      <a:gd name="connsiteX51" fmla="*/ 423030 w 2644455"/>
                      <a:gd name="connsiteY51" fmla="*/ 668484 h 1477813"/>
                      <a:gd name="connsiteX52" fmla="*/ 475511 w 2644455"/>
                      <a:gd name="connsiteY52" fmla="*/ 754599 h 1477813"/>
                      <a:gd name="connsiteX53" fmla="*/ 532763 w 2644455"/>
                      <a:gd name="connsiteY53" fmla="*/ 835931 h 1477813"/>
                      <a:gd name="connsiteX54" fmla="*/ 599557 w 2644455"/>
                      <a:gd name="connsiteY54" fmla="*/ 907694 h 1477813"/>
                      <a:gd name="connsiteX55" fmla="*/ 676687 w 2644455"/>
                      <a:gd name="connsiteY55" fmla="*/ 974673 h 1477813"/>
                      <a:gd name="connsiteX56" fmla="*/ 757794 w 2644455"/>
                      <a:gd name="connsiteY56" fmla="*/ 1036868 h 1477813"/>
                      <a:gd name="connsiteX57" fmla="*/ 843672 w 2644455"/>
                      <a:gd name="connsiteY57" fmla="*/ 1089495 h 1477813"/>
                      <a:gd name="connsiteX58" fmla="*/ 934321 w 2644455"/>
                      <a:gd name="connsiteY58" fmla="*/ 1132553 h 1477813"/>
                      <a:gd name="connsiteX59" fmla="*/ 1029741 w 2644455"/>
                      <a:gd name="connsiteY59" fmla="*/ 1166042 h 1477813"/>
                      <a:gd name="connsiteX60" fmla="*/ 1130727 w 2644455"/>
                      <a:gd name="connsiteY60" fmla="*/ 1195544 h 1477813"/>
                      <a:gd name="connsiteX61" fmla="*/ 1235689 w 2644455"/>
                      <a:gd name="connsiteY61" fmla="*/ 1209897 h 1477813"/>
                      <a:gd name="connsiteX62" fmla="*/ 1340651 w 2644455"/>
                      <a:gd name="connsiteY62" fmla="*/ 1214681 h 1477813"/>
                      <a:gd name="connsiteX63" fmla="*/ 1445613 w 2644455"/>
                      <a:gd name="connsiteY63" fmla="*/ 1209897 h 1477813"/>
                      <a:gd name="connsiteX64" fmla="*/ 1550575 w 2644455"/>
                      <a:gd name="connsiteY64" fmla="*/ 1195544 h 1477813"/>
                      <a:gd name="connsiteX65" fmla="*/ 1651562 w 2644455"/>
                      <a:gd name="connsiteY65" fmla="*/ 1166042 h 1477813"/>
                      <a:gd name="connsiteX66" fmla="*/ 1746982 w 2644455"/>
                      <a:gd name="connsiteY66" fmla="*/ 1132553 h 1477813"/>
                      <a:gd name="connsiteX67" fmla="*/ 1837631 w 2644455"/>
                      <a:gd name="connsiteY67" fmla="*/ 1089495 h 1477813"/>
                      <a:gd name="connsiteX68" fmla="*/ 1923509 w 2644455"/>
                      <a:gd name="connsiteY68" fmla="*/ 1036868 h 1477813"/>
                      <a:gd name="connsiteX69" fmla="*/ 2004616 w 2644455"/>
                      <a:gd name="connsiteY69" fmla="*/ 974673 h 1477813"/>
                      <a:gd name="connsiteX70" fmla="*/ 2081747 w 2644455"/>
                      <a:gd name="connsiteY70" fmla="*/ 907694 h 1477813"/>
                      <a:gd name="connsiteX71" fmla="*/ 2148541 w 2644455"/>
                      <a:gd name="connsiteY71" fmla="*/ 835931 h 1477813"/>
                      <a:gd name="connsiteX72" fmla="*/ 2205794 w 2644455"/>
                      <a:gd name="connsiteY72" fmla="*/ 754599 h 1477813"/>
                      <a:gd name="connsiteX73" fmla="*/ 2258275 w 2644455"/>
                      <a:gd name="connsiteY73" fmla="*/ 668484 h 1477813"/>
                      <a:gd name="connsiteX74" fmla="*/ 2301214 w 2644455"/>
                      <a:gd name="connsiteY74" fmla="*/ 577583 h 1477813"/>
                      <a:gd name="connsiteX75" fmla="*/ 2339382 w 2644455"/>
                      <a:gd name="connsiteY75" fmla="*/ 476317 h 1477813"/>
                      <a:gd name="connsiteX76" fmla="*/ 2363237 w 2644455"/>
                      <a:gd name="connsiteY76" fmla="*/ 380633 h 1477813"/>
                      <a:gd name="connsiteX77" fmla="*/ 2382321 w 2644455"/>
                      <a:gd name="connsiteY77" fmla="*/ 275380 h 1477813"/>
                      <a:gd name="connsiteX78" fmla="*/ 2385427 w 2644455"/>
                      <a:gd name="connsiteY78" fmla="*/ 203733 h 1477813"/>
                      <a:gd name="connsiteX79" fmla="*/ 2510737 w 2644455"/>
                      <a:gd name="connsiteY79" fmla="*/ 329979 h 147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2644455" h="1477813">
                        <a:moveTo>
                          <a:pt x="2644455" y="195263"/>
                        </a:moveTo>
                        <a:lnTo>
                          <a:pt x="2640750" y="299301"/>
                        </a:lnTo>
                        <a:lnTo>
                          <a:pt x="2621666" y="433259"/>
                        </a:lnTo>
                        <a:lnTo>
                          <a:pt x="2588269" y="558447"/>
                        </a:lnTo>
                        <a:lnTo>
                          <a:pt x="2545330" y="678052"/>
                        </a:lnTo>
                        <a:lnTo>
                          <a:pt x="2488078" y="792873"/>
                        </a:lnTo>
                        <a:lnTo>
                          <a:pt x="2425260" y="898126"/>
                        </a:lnTo>
                        <a:lnTo>
                          <a:pt x="2348924" y="998594"/>
                        </a:lnTo>
                        <a:lnTo>
                          <a:pt x="2263045" y="1094279"/>
                        </a:lnTo>
                        <a:lnTo>
                          <a:pt x="2172397" y="1175610"/>
                        </a:lnTo>
                        <a:lnTo>
                          <a:pt x="2072205" y="1252955"/>
                        </a:lnTo>
                        <a:lnTo>
                          <a:pt x="1961677" y="1319934"/>
                        </a:lnTo>
                        <a:lnTo>
                          <a:pt x="1847173" y="1372560"/>
                        </a:lnTo>
                        <a:lnTo>
                          <a:pt x="1727898" y="1420403"/>
                        </a:lnTo>
                        <a:lnTo>
                          <a:pt x="1603852" y="1449108"/>
                        </a:lnTo>
                        <a:lnTo>
                          <a:pt x="1474239" y="1468245"/>
                        </a:lnTo>
                        <a:lnTo>
                          <a:pt x="1340651" y="1477813"/>
                        </a:lnTo>
                        <a:lnTo>
                          <a:pt x="1207063" y="1468245"/>
                        </a:lnTo>
                        <a:lnTo>
                          <a:pt x="1077451" y="1449108"/>
                        </a:lnTo>
                        <a:lnTo>
                          <a:pt x="953405" y="1420403"/>
                        </a:lnTo>
                        <a:lnTo>
                          <a:pt x="829359" y="1372560"/>
                        </a:lnTo>
                        <a:lnTo>
                          <a:pt x="719626" y="1319934"/>
                        </a:lnTo>
                        <a:lnTo>
                          <a:pt x="609098" y="1252955"/>
                        </a:lnTo>
                        <a:lnTo>
                          <a:pt x="508907" y="1175610"/>
                        </a:lnTo>
                        <a:lnTo>
                          <a:pt x="418258" y="1094279"/>
                        </a:lnTo>
                        <a:lnTo>
                          <a:pt x="332380" y="998594"/>
                        </a:lnTo>
                        <a:lnTo>
                          <a:pt x="256044" y="898126"/>
                        </a:lnTo>
                        <a:lnTo>
                          <a:pt x="194021" y="792873"/>
                        </a:lnTo>
                        <a:lnTo>
                          <a:pt x="135974" y="678052"/>
                        </a:lnTo>
                        <a:lnTo>
                          <a:pt x="93035" y="558447"/>
                        </a:lnTo>
                        <a:lnTo>
                          <a:pt x="59638" y="433259"/>
                        </a:lnTo>
                        <a:lnTo>
                          <a:pt x="40554" y="299301"/>
                        </a:lnTo>
                        <a:lnTo>
                          <a:pt x="35783" y="165343"/>
                        </a:lnTo>
                        <a:lnTo>
                          <a:pt x="38724" y="165343"/>
                        </a:lnTo>
                        <a:lnTo>
                          <a:pt x="38724" y="165342"/>
                        </a:lnTo>
                        <a:lnTo>
                          <a:pt x="0" y="165342"/>
                        </a:lnTo>
                        <a:lnTo>
                          <a:pt x="32109" y="133145"/>
                        </a:lnTo>
                        <a:lnTo>
                          <a:pt x="31008" y="162951"/>
                        </a:lnTo>
                        <a:lnTo>
                          <a:pt x="31009" y="162951"/>
                        </a:lnTo>
                        <a:lnTo>
                          <a:pt x="32110" y="133144"/>
                        </a:lnTo>
                        <a:lnTo>
                          <a:pt x="164887" y="0"/>
                        </a:lnTo>
                        <a:lnTo>
                          <a:pt x="291088" y="126550"/>
                        </a:lnTo>
                        <a:lnTo>
                          <a:pt x="291088" y="126551"/>
                        </a:lnTo>
                        <a:lnTo>
                          <a:pt x="329772" y="165342"/>
                        </a:lnTo>
                        <a:lnTo>
                          <a:pt x="291089" y="165342"/>
                        </a:lnTo>
                        <a:lnTo>
                          <a:pt x="291089" y="165343"/>
                        </a:lnTo>
                        <a:lnTo>
                          <a:pt x="294213" y="165343"/>
                        </a:lnTo>
                        <a:lnTo>
                          <a:pt x="298984" y="275380"/>
                        </a:lnTo>
                        <a:lnTo>
                          <a:pt x="318068" y="380633"/>
                        </a:lnTo>
                        <a:lnTo>
                          <a:pt x="341923" y="476317"/>
                        </a:lnTo>
                        <a:lnTo>
                          <a:pt x="375320" y="577583"/>
                        </a:lnTo>
                        <a:lnTo>
                          <a:pt x="423030" y="668484"/>
                        </a:lnTo>
                        <a:lnTo>
                          <a:pt x="475511" y="754599"/>
                        </a:lnTo>
                        <a:lnTo>
                          <a:pt x="532763" y="835931"/>
                        </a:lnTo>
                        <a:lnTo>
                          <a:pt x="599557" y="907694"/>
                        </a:lnTo>
                        <a:lnTo>
                          <a:pt x="676687" y="974673"/>
                        </a:lnTo>
                        <a:lnTo>
                          <a:pt x="757794" y="1036868"/>
                        </a:lnTo>
                        <a:lnTo>
                          <a:pt x="843672" y="1089495"/>
                        </a:lnTo>
                        <a:lnTo>
                          <a:pt x="934321" y="1132553"/>
                        </a:lnTo>
                        <a:lnTo>
                          <a:pt x="1029741" y="1166042"/>
                        </a:lnTo>
                        <a:lnTo>
                          <a:pt x="1130727" y="1195544"/>
                        </a:lnTo>
                        <a:lnTo>
                          <a:pt x="1235689" y="1209897"/>
                        </a:lnTo>
                        <a:lnTo>
                          <a:pt x="1340651" y="1214681"/>
                        </a:lnTo>
                        <a:lnTo>
                          <a:pt x="1445613" y="1209897"/>
                        </a:lnTo>
                        <a:lnTo>
                          <a:pt x="1550575" y="1195544"/>
                        </a:lnTo>
                        <a:lnTo>
                          <a:pt x="1651562" y="1166042"/>
                        </a:lnTo>
                        <a:lnTo>
                          <a:pt x="1746982" y="1132553"/>
                        </a:lnTo>
                        <a:lnTo>
                          <a:pt x="1837631" y="1089495"/>
                        </a:lnTo>
                        <a:lnTo>
                          <a:pt x="1923509" y="1036868"/>
                        </a:lnTo>
                        <a:lnTo>
                          <a:pt x="2004616" y="974673"/>
                        </a:lnTo>
                        <a:lnTo>
                          <a:pt x="2081747" y="907694"/>
                        </a:lnTo>
                        <a:lnTo>
                          <a:pt x="2148541" y="835931"/>
                        </a:lnTo>
                        <a:lnTo>
                          <a:pt x="2205794" y="754599"/>
                        </a:lnTo>
                        <a:lnTo>
                          <a:pt x="2258275" y="668484"/>
                        </a:lnTo>
                        <a:lnTo>
                          <a:pt x="2301214" y="577583"/>
                        </a:lnTo>
                        <a:lnTo>
                          <a:pt x="2339382" y="476317"/>
                        </a:lnTo>
                        <a:lnTo>
                          <a:pt x="2363237" y="380633"/>
                        </a:lnTo>
                        <a:lnTo>
                          <a:pt x="2382321" y="275380"/>
                        </a:lnTo>
                        <a:lnTo>
                          <a:pt x="2385427" y="203733"/>
                        </a:lnTo>
                        <a:lnTo>
                          <a:pt x="2510737" y="329979"/>
                        </a:lnTo>
                        <a:close/>
                      </a:path>
                    </a:pathLst>
                  </a:custGeom>
                  <a:solidFill>
                    <a:srgbClr val="00A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  <p:sp>
                <p:nvSpPr>
                  <p:cNvPr id="25" name="Free-form: Shape 7">
                    <a:extLst>
                      <a:ext uri="{FF2B5EF4-FFF2-40B4-BE49-F238E27FC236}">
                        <a16:creationId xmlns:a16="http://schemas.microsoft.com/office/drawing/2014/main" id="{6642AB34-F240-9090-66F0-BE92326BFF3F}"/>
                      </a:ext>
                    </a:extLst>
                  </p:cNvPr>
                  <p:cNvSpPr/>
                  <p:nvPr/>
                </p:nvSpPr>
                <p:spPr>
                  <a:xfrm>
                    <a:off x="4160838" y="1802603"/>
                    <a:ext cx="1481114" cy="2644418"/>
                  </a:xfrm>
                  <a:custGeom>
                    <a:avLst/>
                    <a:gdLst>
                      <a:gd name="connsiteX0" fmla="*/ 1307686 w 1481114"/>
                      <a:gd name="connsiteY0" fmla="*/ 0 h 2644418"/>
                      <a:gd name="connsiteX1" fmla="*/ 1339998 w 1481114"/>
                      <a:gd name="connsiteY1" fmla="*/ 32073 h 2644418"/>
                      <a:gd name="connsiteX2" fmla="*/ 1339212 w 1481114"/>
                      <a:gd name="connsiteY2" fmla="*/ 32045 h 2644418"/>
                      <a:gd name="connsiteX3" fmla="*/ 1481114 w 1481114"/>
                      <a:gd name="connsiteY3" fmla="*/ 165746 h 2644418"/>
                      <a:gd name="connsiteX4" fmla="*/ 1350624 w 1481114"/>
                      <a:gd name="connsiteY4" fmla="*/ 288695 h 2644418"/>
                      <a:gd name="connsiteX5" fmla="*/ 1350624 w 1481114"/>
                      <a:gd name="connsiteY5" fmla="*/ 291049 h 2644418"/>
                      <a:gd name="connsiteX6" fmla="*/ 1348126 w 1481114"/>
                      <a:gd name="connsiteY6" fmla="*/ 291049 h 2644418"/>
                      <a:gd name="connsiteX7" fmla="*/ 1347270 w 1481114"/>
                      <a:gd name="connsiteY7" fmla="*/ 291049 h 2644418"/>
                      <a:gd name="connsiteX8" fmla="*/ 1348468 w 1481114"/>
                      <a:gd name="connsiteY8" fmla="*/ 291101 h 2644418"/>
                      <a:gd name="connsiteX9" fmla="*/ 1307686 w 1481114"/>
                      <a:gd name="connsiteY9" fmla="*/ 331580 h 2644418"/>
                      <a:gd name="connsiteX10" fmla="*/ 1307686 w 1481114"/>
                      <a:gd name="connsiteY10" fmla="*/ 294211 h 2644418"/>
                      <a:gd name="connsiteX11" fmla="*/ 1202434 w 1481114"/>
                      <a:gd name="connsiteY11" fmla="*/ 298982 h 2644418"/>
                      <a:gd name="connsiteX12" fmla="*/ 1097181 w 1481114"/>
                      <a:gd name="connsiteY12" fmla="*/ 318066 h 2644418"/>
                      <a:gd name="connsiteX13" fmla="*/ 996712 w 1481114"/>
                      <a:gd name="connsiteY13" fmla="*/ 341921 h 2644418"/>
                      <a:gd name="connsiteX14" fmla="*/ 900230 w 1481114"/>
                      <a:gd name="connsiteY14" fmla="*/ 380089 h 2644418"/>
                      <a:gd name="connsiteX15" fmla="*/ 809330 w 1481114"/>
                      <a:gd name="connsiteY15" fmla="*/ 423028 h 2644418"/>
                      <a:gd name="connsiteX16" fmla="*/ 723214 w 1481114"/>
                      <a:gd name="connsiteY16" fmla="*/ 475509 h 2644418"/>
                      <a:gd name="connsiteX17" fmla="*/ 641883 w 1481114"/>
                      <a:gd name="connsiteY17" fmla="*/ 532761 h 2644418"/>
                      <a:gd name="connsiteX18" fmla="*/ 570119 w 1481114"/>
                      <a:gd name="connsiteY18" fmla="*/ 599555 h 2644418"/>
                      <a:gd name="connsiteX19" fmla="*/ 503140 w 1481114"/>
                      <a:gd name="connsiteY19" fmla="*/ 676686 h 2644418"/>
                      <a:gd name="connsiteX20" fmla="*/ 440945 w 1481114"/>
                      <a:gd name="connsiteY20" fmla="*/ 757793 h 2644418"/>
                      <a:gd name="connsiteX21" fmla="*/ 388319 w 1481114"/>
                      <a:gd name="connsiteY21" fmla="*/ 843671 h 2644418"/>
                      <a:gd name="connsiteX22" fmla="*/ 345261 w 1481114"/>
                      <a:gd name="connsiteY22" fmla="*/ 934320 h 2644418"/>
                      <a:gd name="connsiteX23" fmla="*/ 311772 w 1481114"/>
                      <a:gd name="connsiteY23" fmla="*/ 1029740 h 2644418"/>
                      <a:gd name="connsiteX24" fmla="*/ 282269 w 1481114"/>
                      <a:gd name="connsiteY24" fmla="*/ 1130726 h 2644418"/>
                      <a:gd name="connsiteX25" fmla="*/ 267916 w 1481114"/>
                      <a:gd name="connsiteY25" fmla="*/ 1235688 h 2644418"/>
                      <a:gd name="connsiteX26" fmla="*/ 263132 w 1481114"/>
                      <a:gd name="connsiteY26" fmla="*/ 1340650 h 2644418"/>
                      <a:gd name="connsiteX27" fmla="*/ 267916 w 1481114"/>
                      <a:gd name="connsiteY27" fmla="*/ 1445612 h 2644418"/>
                      <a:gd name="connsiteX28" fmla="*/ 282269 w 1481114"/>
                      <a:gd name="connsiteY28" fmla="*/ 1550574 h 2644418"/>
                      <a:gd name="connsiteX29" fmla="*/ 311771 w 1481114"/>
                      <a:gd name="connsiteY29" fmla="*/ 1651560 h 2644418"/>
                      <a:gd name="connsiteX30" fmla="*/ 345261 w 1481114"/>
                      <a:gd name="connsiteY30" fmla="*/ 1746980 h 2644418"/>
                      <a:gd name="connsiteX31" fmla="*/ 388319 w 1481114"/>
                      <a:gd name="connsiteY31" fmla="*/ 1837629 h 2644418"/>
                      <a:gd name="connsiteX32" fmla="*/ 440945 w 1481114"/>
                      <a:gd name="connsiteY32" fmla="*/ 1923507 h 2644418"/>
                      <a:gd name="connsiteX33" fmla="*/ 503140 w 1481114"/>
                      <a:gd name="connsiteY33" fmla="*/ 2004614 h 2644418"/>
                      <a:gd name="connsiteX34" fmla="*/ 570119 w 1481114"/>
                      <a:gd name="connsiteY34" fmla="*/ 2081745 h 2644418"/>
                      <a:gd name="connsiteX35" fmla="*/ 641882 w 1481114"/>
                      <a:gd name="connsiteY35" fmla="*/ 2148540 h 2644418"/>
                      <a:gd name="connsiteX36" fmla="*/ 723214 w 1481114"/>
                      <a:gd name="connsiteY36" fmla="*/ 2205792 h 2644418"/>
                      <a:gd name="connsiteX37" fmla="*/ 809330 w 1481114"/>
                      <a:gd name="connsiteY37" fmla="*/ 2258273 h 2644418"/>
                      <a:gd name="connsiteX38" fmla="*/ 900230 w 1481114"/>
                      <a:gd name="connsiteY38" fmla="*/ 2305983 h 2644418"/>
                      <a:gd name="connsiteX39" fmla="*/ 996712 w 1481114"/>
                      <a:gd name="connsiteY39" fmla="*/ 2339380 h 2644418"/>
                      <a:gd name="connsiteX40" fmla="*/ 1097180 w 1481114"/>
                      <a:gd name="connsiteY40" fmla="*/ 2363235 h 2644418"/>
                      <a:gd name="connsiteX41" fmla="*/ 1202434 w 1481114"/>
                      <a:gd name="connsiteY41" fmla="*/ 2382319 h 2644418"/>
                      <a:gd name="connsiteX42" fmla="*/ 1271286 w 1481114"/>
                      <a:gd name="connsiteY42" fmla="*/ 2385440 h 2644418"/>
                      <a:gd name="connsiteX43" fmla="*/ 1144735 w 1481114"/>
                      <a:gd name="connsiteY43" fmla="*/ 2511641 h 2644418"/>
                      <a:gd name="connsiteX44" fmla="*/ 1277880 w 1481114"/>
                      <a:gd name="connsiteY44" fmla="*/ 2644418 h 2644418"/>
                      <a:gd name="connsiteX45" fmla="*/ 1178513 w 1481114"/>
                      <a:gd name="connsiteY45" fmla="*/ 2640748 h 2644418"/>
                      <a:gd name="connsiteX46" fmla="*/ 1044554 w 1481114"/>
                      <a:gd name="connsiteY46" fmla="*/ 2621664 h 2644418"/>
                      <a:gd name="connsiteX47" fmla="*/ 919367 w 1481114"/>
                      <a:gd name="connsiteY47" fmla="*/ 2588267 h 2644418"/>
                      <a:gd name="connsiteX48" fmla="*/ 799761 w 1481114"/>
                      <a:gd name="connsiteY48" fmla="*/ 2545328 h 2644418"/>
                      <a:gd name="connsiteX49" fmla="*/ 684940 w 1481114"/>
                      <a:gd name="connsiteY49" fmla="*/ 2487281 h 2644418"/>
                      <a:gd name="connsiteX50" fmla="*/ 579687 w 1481114"/>
                      <a:gd name="connsiteY50" fmla="*/ 2425258 h 2644418"/>
                      <a:gd name="connsiteX51" fmla="*/ 479219 w 1481114"/>
                      <a:gd name="connsiteY51" fmla="*/ 2348922 h 2644418"/>
                      <a:gd name="connsiteX52" fmla="*/ 383534 w 1481114"/>
                      <a:gd name="connsiteY52" fmla="*/ 2263044 h 2644418"/>
                      <a:gd name="connsiteX53" fmla="*/ 297418 w 1481114"/>
                      <a:gd name="connsiteY53" fmla="*/ 2172395 h 2644418"/>
                      <a:gd name="connsiteX54" fmla="*/ 224858 w 1481114"/>
                      <a:gd name="connsiteY54" fmla="*/ 2072203 h 2644418"/>
                      <a:gd name="connsiteX55" fmla="*/ 157879 w 1481114"/>
                      <a:gd name="connsiteY55" fmla="*/ 1961675 h 2644418"/>
                      <a:gd name="connsiteX56" fmla="*/ 105253 w 1481114"/>
                      <a:gd name="connsiteY56" fmla="*/ 1851942 h 2644418"/>
                      <a:gd name="connsiteX57" fmla="*/ 57410 w 1481114"/>
                      <a:gd name="connsiteY57" fmla="*/ 1727896 h 2644418"/>
                      <a:gd name="connsiteX58" fmla="*/ 28705 w 1481114"/>
                      <a:gd name="connsiteY58" fmla="*/ 1603850 h 2644418"/>
                      <a:gd name="connsiteX59" fmla="*/ 4784 w 1481114"/>
                      <a:gd name="connsiteY59" fmla="*/ 1474238 h 2644418"/>
                      <a:gd name="connsiteX60" fmla="*/ 0 w 1481114"/>
                      <a:gd name="connsiteY60" fmla="*/ 1340650 h 2644418"/>
                      <a:gd name="connsiteX61" fmla="*/ 4784 w 1481114"/>
                      <a:gd name="connsiteY61" fmla="*/ 1207062 h 2644418"/>
                      <a:gd name="connsiteX62" fmla="*/ 28705 w 1481114"/>
                      <a:gd name="connsiteY62" fmla="*/ 1077450 h 2644418"/>
                      <a:gd name="connsiteX63" fmla="*/ 57411 w 1481114"/>
                      <a:gd name="connsiteY63" fmla="*/ 953404 h 2644418"/>
                      <a:gd name="connsiteX64" fmla="*/ 105253 w 1481114"/>
                      <a:gd name="connsiteY64" fmla="*/ 834129 h 2644418"/>
                      <a:gd name="connsiteX65" fmla="*/ 157879 w 1481114"/>
                      <a:gd name="connsiteY65" fmla="*/ 719625 h 2644418"/>
                      <a:gd name="connsiteX66" fmla="*/ 224859 w 1481114"/>
                      <a:gd name="connsiteY66" fmla="*/ 609097 h 2644418"/>
                      <a:gd name="connsiteX67" fmla="*/ 297419 w 1481114"/>
                      <a:gd name="connsiteY67" fmla="*/ 508906 h 2644418"/>
                      <a:gd name="connsiteX68" fmla="*/ 383535 w 1481114"/>
                      <a:gd name="connsiteY68" fmla="*/ 418257 h 2644418"/>
                      <a:gd name="connsiteX69" fmla="*/ 479219 w 1481114"/>
                      <a:gd name="connsiteY69" fmla="*/ 332379 h 2644418"/>
                      <a:gd name="connsiteX70" fmla="*/ 579688 w 1481114"/>
                      <a:gd name="connsiteY70" fmla="*/ 256043 h 2644418"/>
                      <a:gd name="connsiteX71" fmla="*/ 684941 w 1481114"/>
                      <a:gd name="connsiteY71" fmla="*/ 193225 h 2644418"/>
                      <a:gd name="connsiteX72" fmla="*/ 799762 w 1481114"/>
                      <a:gd name="connsiteY72" fmla="*/ 135973 h 2644418"/>
                      <a:gd name="connsiteX73" fmla="*/ 919367 w 1481114"/>
                      <a:gd name="connsiteY73" fmla="*/ 93034 h 2644418"/>
                      <a:gd name="connsiteX74" fmla="*/ 1044555 w 1481114"/>
                      <a:gd name="connsiteY74" fmla="*/ 59637 h 2644418"/>
                      <a:gd name="connsiteX75" fmla="*/ 1178513 w 1481114"/>
                      <a:gd name="connsiteY75" fmla="*/ 40553 h 2644418"/>
                      <a:gd name="connsiteX76" fmla="*/ 1307686 w 1481114"/>
                      <a:gd name="connsiteY76" fmla="*/ 35782 h 2644418"/>
                      <a:gd name="connsiteX77" fmla="*/ 1307686 w 1481114"/>
                      <a:gd name="connsiteY77" fmla="*/ 30970 h 2644418"/>
                      <a:gd name="connsiteX78" fmla="*/ 1307686 w 1481114"/>
                      <a:gd name="connsiteY78" fmla="*/ 29870 h 2644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481114" h="2644418">
                        <a:moveTo>
                          <a:pt x="1307686" y="0"/>
                        </a:moveTo>
                        <a:lnTo>
                          <a:pt x="1339998" y="32073"/>
                        </a:lnTo>
                        <a:lnTo>
                          <a:pt x="1339212" y="32045"/>
                        </a:lnTo>
                        <a:lnTo>
                          <a:pt x="1481114" y="165746"/>
                        </a:lnTo>
                        <a:lnTo>
                          <a:pt x="1350624" y="288695"/>
                        </a:lnTo>
                        <a:lnTo>
                          <a:pt x="1350624" y="291049"/>
                        </a:lnTo>
                        <a:lnTo>
                          <a:pt x="1348126" y="291049"/>
                        </a:lnTo>
                        <a:lnTo>
                          <a:pt x="1347270" y="291049"/>
                        </a:lnTo>
                        <a:lnTo>
                          <a:pt x="1348468" y="291101"/>
                        </a:lnTo>
                        <a:lnTo>
                          <a:pt x="1307686" y="331580"/>
                        </a:lnTo>
                        <a:lnTo>
                          <a:pt x="1307686" y="294211"/>
                        </a:lnTo>
                        <a:lnTo>
                          <a:pt x="1202434" y="298982"/>
                        </a:lnTo>
                        <a:lnTo>
                          <a:pt x="1097181" y="318066"/>
                        </a:lnTo>
                        <a:lnTo>
                          <a:pt x="996712" y="341921"/>
                        </a:lnTo>
                        <a:lnTo>
                          <a:pt x="900230" y="380089"/>
                        </a:lnTo>
                        <a:lnTo>
                          <a:pt x="809330" y="423028"/>
                        </a:lnTo>
                        <a:lnTo>
                          <a:pt x="723214" y="475509"/>
                        </a:lnTo>
                        <a:lnTo>
                          <a:pt x="641883" y="532761"/>
                        </a:lnTo>
                        <a:lnTo>
                          <a:pt x="570119" y="599555"/>
                        </a:lnTo>
                        <a:lnTo>
                          <a:pt x="503140" y="676686"/>
                        </a:lnTo>
                        <a:lnTo>
                          <a:pt x="440945" y="757793"/>
                        </a:lnTo>
                        <a:lnTo>
                          <a:pt x="388319" y="843671"/>
                        </a:lnTo>
                        <a:lnTo>
                          <a:pt x="345261" y="934320"/>
                        </a:lnTo>
                        <a:lnTo>
                          <a:pt x="311772" y="1029740"/>
                        </a:lnTo>
                        <a:lnTo>
                          <a:pt x="282269" y="1130726"/>
                        </a:lnTo>
                        <a:lnTo>
                          <a:pt x="267916" y="1235688"/>
                        </a:lnTo>
                        <a:lnTo>
                          <a:pt x="263132" y="1340650"/>
                        </a:lnTo>
                        <a:lnTo>
                          <a:pt x="267916" y="1445612"/>
                        </a:lnTo>
                        <a:lnTo>
                          <a:pt x="282269" y="1550574"/>
                        </a:lnTo>
                        <a:lnTo>
                          <a:pt x="311771" y="1651560"/>
                        </a:lnTo>
                        <a:lnTo>
                          <a:pt x="345261" y="1746980"/>
                        </a:lnTo>
                        <a:lnTo>
                          <a:pt x="388319" y="1837629"/>
                        </a:lnTo>
                        <a:lnTo>
                          <a:pt x="440945" y="1923507"/>
                        </a:lnTo>
                        <a:lnTo>
                          <a:pt x="503140" y="2004614"/>
                        </a:lnTo>
                        <a:lnTo>
                          <a:pt x="570119" y="2081745"/>
                        </a:lnTo>
                        <a:lnTo>
                          <a:pt x="641882" y="2148540"/>
                        </a:lnTo>
                        <a:lnTo>
                          <a:pt x="723214" y="2205792"/>
                        </a:lnTo>
                        <a:lnTo>
                          <a:pt x="809330" y="2258273"/>
                        </a:lnTo>
                        <a:lnTo>
                          <a:pt x="900230" y="2305983"/>
                        </a:lnTo>
                        <a:lnTo>
                          <a:pt x="996712" y="2339380"/>
                        </a:lnTo>
                        <a:lnTo>
                          <a:pt x="1097180" y="2363235"/>
                        </a:lnTo>
                        <a:lnTo>
                          <a:pt x="1202434" y="2382319"/>
                        </a:lnTo>
                        <a:lnTo>
                          <a:pt x="1271286" y="2385440"/>
                        </a:lnTo>
                        <a:lnTo>
                          <a:pt x="1144735" y="2511641"/>
                        </a:lnTo>
                        <a:lnTo>
                          <a:pt x="1277880" y="2644418"/>
                        </a:lnTo>
                        <a:lnTo>
                          <a:pt x="1178513" y="2640748"/>
                        </a:lnTo>
                        <a:lnTo>
                          <a:pt x="1044554" y="2621664"/>
                        </a:lnTo>
                        <a:lnTo>
                          <a:pt x="919367" y="2588267"/>
                        </a:lnTo>
                        <a:lnTo>
                          <a:pt x="799761" y="2545328"/>
                        </a:lnTo>
                        <a:lnTo>
                          <a:pt x="684940" y="2487281"/>
                        </a:lnTo>
                        <a:lnTo>
                          <a:pt x="579687" y="2425258"/>
                        </a:lnTo>
                        <a:lnTo>
                          <a:pt x="479219" y="2348922"/>
                        </a:lnTo>
                        <a:lnTo>
                          <a:pt x="383534" y="2263044"/>
                        </a:lnTo>
                        <a:lnTo>
                          <a:pt x="297418" y="2172395"/>
                        </a:lnTo>
                        <a:lnTo>
                          <a:pt x="224858" y="2072203"/>
                        </a:lnTo>
                        <a:lnTo>
                          <a:pt x="157879" y="1961675"/>
                        </a:lnTo>
                        <a:lnTo>
                          <a:pt x="105253" y="1851942"/>
                        </a:lnTo>
                        <a:lnTo>
                          <a:pt x="57410" y="1727896"/>
                        </a:lnTo>
                        <a:lnTo>
                          <a:pt x="28705" y="1603850"/>
                        </a:lnTo>
                        <a:lnTo>
                          <a:pt x="4784" y="1474238"/>
                        </a:lnTo>
                        <a:lnTo>
                          <a:pt x="0" y="1340650"/>
                        </a:lnTo>
                        <a:lnTo>
                          <a:pt x="4784" y="1207062"/>
                        </a:lnTo>
                        <a:lnTo>
                          <a:pt x="28705" y="1077450"/>
                        </a:lnTo>
                        <a:lnTo>
                          <a:pt x="57411" y="953404"/>
                        </a:lnTo>
                        <a:lnTo>
                          <a:pt x="105253" y="834129"/>
                        </a:lnTo>
                        <a:lnTo>
                          <a:pt x="157879" y="719625"/>
                        </a:lnTo>
                        <a:lnTo>
                          <a:pt x="224859" y="609097"/>
                        </a:lnTo>
                        <a:lnTo>
                          <a:pt x="297419" y="508906"/>
                        </a:lnTo>
                        <a:lnTo>
                          <a:pt x="383535" y="418257"/>
                        </a:lnTo>
                        <a:lnTo>
                          <a:pt x="479219" y="332379"/>
                        </a:lnTo>
                        <a:lnTo>
                          <a:pt x="579688" y="256043"/>
                        </a:lnTo>
                        <a:lnTo>
                          <a:pt x="684941" y="193225"/>
                        </a:lnTo>
                        <a:lnTo>
                          <a:pt x="799762" y="135973"/>
                        </a:lnTo>
                        <a:lnTo>
                          <a:pt x="919367" y="93034"/>
                        </a:lnTo>
                        <a:lnTo>
                          <a:pt x="1044555" y="59637"/>
                        </a:lnTo>
                        <a:lnTo>
                          <a:pt x="1178513" y="40553"/>
                        </a:lnTo>
                        <a:lnTo>
                          <a:pt x="1307686" y="35782"/>
                        </a:lnTo>
                        <a:lnTo>
                          <a:pt x="1307686" y="30970"/>
                        </a:lnTo>
                        <a:lnTo>
                          <a:pt x="1307686" y="2987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650E624-F01C-C559-642A-BCDBB0B304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293441" y="792490"/>
                  <a:ext cx="2571402" cy="2624327"/>
                  <a:chOff x="4160838" y="1802603"/>
                  <a:chExt cx="2622549" cy="2676529"/>
                </a:xfrm>
                <a:gradFill>
                  <a:gsLst>
                    <a:gs pos="7344">
                      <a:srgbClr val="9DC682"/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6000">
                      <a:schemeClr val="accent4">
                        <a:lumMod val="5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25000">
                      <a:schemeClr val="accent6">
                        <a:lumMod val="50000"/>
                      </a:schemeClr>
                    </a:gs>
                  </a:gsLst>
                  <a:lin ang="2700000" scaled="1"/>
                </a:gradFill>
              </p:grpSpPr>
              <p:sp>
                <p:nvSpPr>
                  <p:cNvPr id="22" name="Free-form: Shape 4">
                    <a:extLst>
                      <a:ext uri="{FF2B5EF4-FFF2-40B4-BE49-F238E27FC236}">
                        <a16:creationId xmlns:a16="http://schemas.microsoft.com/office/drawing/2014/main" id="{13794EE3-7688-A2ED-D1A7-8530A1B96CD0}"/>
                      </a:ext>
                    </a:extLst>
                  </p:cNvPr>
                  <p:cNvSpPr/>
                  <p:nvPr/>
                </p:nvSpPr>
                <p:spPr>
                  <a:xfrm>
                    <a:off x="4160838" y="1802603"/>
                    <a:ext cx="1481114" cy="2644418"/>
                  </a:xfrm>
                  <a:custGeom>
                    <a:avLst/>
                    <a:gdLst>
                      <a:gd name="connsiteX0" fmla="*/ 1307686 w 1481114"/>
                      <a:gd name="connsiteY0" fmla="*/ 0 h 2644418"/>
                      <a:gd name="connsiteX1" fmla="*/ 1339998 w 1481114"/>
                      <a:gd name="connsiteY1" fmla="*/ 32073 h 2644418"/>
                      <a:gd name="connsiteX2" fmla="*/ 1339212 w 1481114"/>
                      <a:gd name="connsiteY2" fmla="*/ 32045 h 2644418"/>
                      <a:gd name="connsiteX3" fmla="*/ 1481114 w 1481114"/>
                      <a:gd name="connsiteY3" fmla="*/ 165746 h 2644418"/>
                      <a:gd name="connsiteX4" fmla="*/ 1350624 w 1481114"/>
                      <a:gd name="connsiteY4" fmla="*/ 288695 h 2644418"/>
                      <a:gd name="connsiteX5" fmla="*/ 1350624 w 1481114"/>
                      <a:gd name="connsiteY5" fmla="*/ 291049 h 2644418"/>
                      <a:gd name="connsiteX6" fmla="*/ 1348126 w 1481114"/>
                      <a:gd name="connsiteY6" fmla="*/ 291049 h 2644418"/>
                      <a:gd name="connsiteX7" fmla="*/ 1347270 w 1481114"/>
                      <a:gd name="connsiteY7" fmla="*/ 291049 h 2644418"/>
                      <a:gd name="connsiteX8" fmla="*/ 1348468 w 1481114"/>
                      <a:gd name="connsiteY8" fmla="*/ 291101 h 2644418"/>
                      <a:gd name="connsiteX9" fmla="*/ 1307686 w 1481114"/>
                      <a:gd name="connsiteY9" fmla="*/ 331580 h 2644418"/>
                      <a:gd name="connsiteX10" fmla="*/ 1307686 w 1481114"/>
                      <a:gd name="connsiteY10" fmla="*/ 294211 h 2644418"/>
                      <a:gd name="connsiteX11" fmla="*/ 1202434 w 1481114"/>
                      <a:gd name="connsiteY11" fmla="*/ 298982 h 2644418"/>
                      <a:gd name="connsiteX12" fmla="*/ 1097181 w 1481114"/>
                      <a:gd name="connsiteY12" fmla="*/ 318066 h 2644418"/>
                      <a:gd name="connsiteX13" fmla="*/ 996712 w 1481114"/>
                      <a:gd name="connsiteY13" fmla="*/ 341921 h 2644418"/>
                      <a:gd name="connsiteX14" fmla="*/ 900230 w 1481114"/>
                      <a:gd name="connsiteY14" fmla="*/ 380089 h 2644418"/>
                      <a:gd name="connsiteX15" fmla="*/ 809330 w 1481114"/>
                      <a:gd name="connsiteY15" fmla="*/ 423028 h 2644418"/>
                      <a:gd name="connsiteX16" fmla="*/ 723214 w 1481114"/>
                      <a:gd name="connsiteY16" fmla="*/ 475509 h 2644418"/>
                      <a:gd name="connsiteX17" fmla="*/ 641883 w 1481114"/>
                      <a:gd name="connsiteY17" fmla="*/ 532761 h 2644418"/>
                      <a:gd name="connsiteX18" fmla="*/ 570119 w 1481114"/>
                      <a:gd name="connsiteY18" fmla="*/ 599555 h 2644418"/>
                      <a:gd name="connsiteX19" fmla="*/ 503140 w 1481114"/>
                      <a:gd name="connsiteY19" fmla="*/ 676686 h 2644418"/>
                      <a:gd name="connsiteX20" fmla="*/ 440945 w 1481114"/>
                      <a:gd name="connsiteY20" fmla="*/ 757793 h 2644418"/>
                      <a:gd name="connsiteX21" fmla="*/ 388319 w 1481114"/>
                      <a:gd name="connsiteY21" fmla="*/ 843671 h 2644418"/>
                      <a:gd name="connsiteX22" fmla="*/ 345261 w 1481114"/>
                      <a:gd name="connsiteY22" fmla="*/ 934320 h 2644418"/>
                      <a:gd name="connsiteX23" fmla="*/ 311772 w 1481114"/>
                      <a:gd name="connsiteY23" fmla="*/ 1029740 h 2644418"/>
                      <a:gd name="connsiteX24" fmla="*/ 282269 w 1481114"/>
                      <a:gd name="connsiteY24" fmla="*/ 1130726 h 2644418"/>
                      <a:gd name="connsiteX25" fmla="*/ 267916 w 1481114"/>
                      <a:gd name="connsiteY25" fmla="*/ 1235688 h 2644418"/>
                      <a:gd name="connsiteX26" fmla="*/ 263132 w 1481114"/>
                      <a:gd name="connsiteY26" fmla="*/ 1340650 h 2644418"/>
                      <a:gd name="connsiteX27" fmla="*/ 267916 w 1481114"/>
                      <a:gd name="connsiteY27" fmla="*/ 1445612 h 2644418"/>
                      <a:gd name="connsiteX28" fmla="*/ 282269 w 1481114"/>
                      <a:gd name="connsiteY28" fmla="*/ 1550574 h 2644418"/>
                      <a:gd name="connsiteX29" fmla="*/ 311771 w 1481114"/>
                      <a:gd name="connsiteY29" fmla="*/ 1651560 h 2644418"/>
                      <a:gd name="connsiteX30" fmla="*/ 345261 w 1481114"/>
                      <a:gd name="connsiteY30" fmla="*/ 1746980 h 2644418"/>
                      <a:gd name="connsiteX31" fmla="*/ 388319 w 1481114"/>
                      <a:gd name="connsiteY31" fmla="*/ 1837629 h 2644418"/>
                      <a:gd name="connsiteX32" fmla="*/ 440945 w 1481114"/>
                      <a:gd name="connsiteY32" fmla="*/ 1923507 h 2644418"/>
                      <a:gd name="connsiteX33" fmla="*/ 503140 w 1481114"/>
                      <a:gd name="connsiteY33" fmla="*/ 2004614 h 2644418"/>
                      <a:gd name="connsiteX34" fmla="*/ 570119 w 1481114"/>
                      <a:gd name="connsiteY34" fmla="*/ 2081745 h 2644418"/>
                      <a:gd name="connsiteX35" fmla="*/ 641882 w 1481114"/>
                      <a:gd name="connsiteY35" fmla="*/ 2148540 h 2644418"/>
                      <a:gd name="connsiteX36" fmla="*/ 723214 w 1481114"/>
                      <a:gd name="connsiteY36" fmla="*/ 2205792 h 2644418"/>
                      <a:gd name="connsiteX37" fmla="*/ 809330 w 1481114"/>
                      <a:gd name="connsiteY37" fmla="*/ 2258273 h 2644418"/>
                      <a:gd name="connsiteX38" fmla="*/ 900230 w 1481114"/>
                      <a:gd name="connsiteY38" fmla="*/ 2305983 h 2644418"/>
                      <a:gd name="connsiteX39" fmla="*/ 996712 w 1481114"/>
                      <a:gd name="connsiteY39" fmla="*/ 2339380 h 2644418"/>
                      <a:gd name="connsiteX40" fmla="*/ 1097180 w 1481114"/>
                      <a:gd name="connsiteY40" fmla="*/ 2363235 h 2644418"/>
                      <a:gd name="connsiteX41" fmla="*/ 1202434 w 1481114"/>
                      <a:gd name="connsiteY41" fmla="*/ 2382319 h 2644418"/>
                      <a:gd name="connsiteX42" fmla="*/ 1271286 w 1481114"/>
                      <a:gd name="connsiteY42" fmla="*/ 2385440 h 2644418"/>
                      <a:gd name="connsiteX43" fmla="*/ 1144735 w 1481114"/>
                      <a:gd name="connsiteY43" fmla="*/ 2511641 h 2644418"/>
                      <a:gd name="connsiteX44" fmla="*/ 1277880 w 1481114"/>
                      <a:gd name="connsiteY44" fmla="*/ 2644418 h 2644418"/>
                      <a:gd name="connsiteX45" fmla="*/ 1178513 w 1481114"/>
                      <a:gd name="connsiteY45" fmla="*/ 2640748 h 2644418"/>
                      <a:gd name="connsiteX46" fmla="*/ 1044554 w 1481114"/>
                      <a:gd name="connsiteY46" fmla="*/ 2621664 h 2644418"/>
                      <a:gd name="connsiteX47" fmla="*/ 919367 w 1481114"/>
                      <a:gd name="connsiteY47" fmla="*/ 2588267 h 2644418"/>
                      <a:gd name="connsiteX48" fmla="*/ 799761 w 1481114"/>
                      <a:gd name="connsiteY48" fmla="*/ 2545328 h 2644418"/>
                      <a:gd name="connsiteX49" fmla="*/ 684940 w 1481114"/>
                      <a:gd name="connsiteY49" fmla="*/ 2487281 h 2644418"/>
                      <a:gd name="connsiteX50" fmla="*/ 579687 w 1481114"/>
                      <a:gd name="connsiteY50" fmla="*/ 2425258 h 2644418"/>
                      <a:gd name="connsiteX51" fmla="*/ 479219 w 1481114"/>
                      <a:gd name="connsiteY51" fmla="*/ 2348922 h 2644418"/>
                      <a:gd name="connsiteX52" fmla="*/ 383534 w 1481114"/>
                      <a:gd name="connsiteY52" fmla="*/ 2263044 h 2644418"/>
                      <a:gd name="connsiteX53" fmla="*/ 297418 w 1481114"/>
                      <a:gd name="connsiteY53" fmla="*/ 2172395 h 2644418"/>
                      <a:gd name="connsiteX54" fmla="*/ 224858 w 1481114"/>
                      <a:gd name="connsiteY54" fmla="*/ 2072203 h 2644418"/>
                      <a:gd name="connsiteX55" fmla="*/ 157879 w 1481114"/>
                      <a:gd name="connsiteY55" fmla="*/ 1961675 h 2644418"/>
                      <a:gd name="connsiteX56" fmla="*/ 105253 w 1481114"/>
                      <a:gd name="connsiteY56" fmla="*/ 1851942 h 2644418"/>
                      <a:gd name="connsiteX57" fmla="*/ 57410 w 1481114"/>
                      <a:gd name="connsiteY57" fmla="*/ 1727896 h 2644418"/>
                      <a:gd name="connsiteX58" fmla="*/ 28705 w 1481114"/>
                      <a:gd name="connsiteY58" fmla="*/ 1603850 h 2644418"/>
                      <a:gd name="connsiteX59" fmla="*/ 4784 w 1481114"/>
                      <a:gd name="connsiteY59" fmla="*/ 1474238 h 2644418"/>
                      <a:gd name="connsiteX60" fmla="*/ 0 w 1481114"/>
                      <a:gd name="connsiteY60" fmla="*/ 1340650 h 2644418"/>
                      <a:gd name="connsiteX61" fmla="*/ 4784 w 1481114"/>
                      <a:gd name="connsiteY61" fmla="*/ 1207062 h 2644418"/>
                      <a:gd name="connsiteX62" fmla="*/ 28705 w 1481114"/>
                      <a:gd name="connsiteY62" fmla="*/ 1077450 h 2644418"/>
                      <a:gd name="connsiteX63" fmla="*/ 57411 w 1481114"/>
                      <a:gd name="connsiteY63" fmla="*/ 953404 h 2644418"/>
                      <a:gd name="connsiteX64" fmla="*/ 105253 w 1481114"/>
                      <a:gd name="connsiteY64" fmla="*/ 834129 h 2644418"/>
                      <a:gd name="connsiteX65" fmla="*/ 157879 w 1481114"/>
                      <a:gd name="connsiteY65" fmla="*/ 719625 h 2644418"/>
                      <a:gd name="connsiteX66" fmla="*/ 224859 w 1481114"/>
                      <a:gd name="connsiteY66" fmla="*/ 609097 h 2644418"/>
                      <a:gd name="connsiteX67" fmla="*/ 297419 w 1481114"/>
                      <a:gd name="connsiteY67" fmla="*/ 508906 h 2644418"/>
                      <a:gd name="connsiteX68" fmla="*/ 383535 w 1481114"/>
                      <a:gd name="connsiteY68" fmla="*/ 418257 h 2644418"/>
                      <a:gd name="connsiteX69" fmla="*/ 479219 w 1481114"/>
                      <a:gd name="connsiteY69" fmla="*/ 332379 h 2644418"/>
                      <a:gd name="connsiteX70" fmla="*/ 579688 w 1481114"/>
                      <a:gd name="connsiteY70" fmla="*/ 256043 h 2644418"/>
                      <a:gd name="connsiteX71" fmla="*/ 684941 w 1481114"/>
                      <a:gd name="connsiteY71" fmla="*/ 193225 h 2644418"/>
                      <a:gd name="connsiteX72" fmla="*/ 799762 w 1481114"/>
                      <a:gd name="connsiteY72" fmla="*/ 135973 h 2644418"/>
                      <a:gd name="connsiteX73" fmla="*/ 919367 w 1481114"/>
                      <a:gd name="connsiteY73" fmla="*/ 93034 h 2644418"/>
                      <a:gd name="connsiteX74" fmla="*/ 1044555 w 1481114"/>
                      <a:gd name="connsiteY74" fmla="*/ 59637 h 2644418"/>
                      <a:gd name="connsiteX75" fmla="*/ 1178513 w 1481114"/>
                      <a:gd name="connsiteY75" fmla="*/ 40553 h 2644418"/>
                      <a:gd name="connsiteX76" fmla="*/ 1307686 w 1481114"/>
                      <a:gd name="connsiteY76" fmla="*/ 35782 h 2644418"/>
                      <a:gd name="connsiteX77" fmla="*/ 1307686 w 1481114"/>
                      <a:gd name="connsiteY77" fmla="*/ 30970 h 2644418"/>
                      <a:gd name="connsiteX78" fmla="*/ 1307686 w 1481114"/>
                      <a:gd name="connsiteY78" fmla="*/ 29870 h 2644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481114" h="2644418">
                        <a:moveTo>
                          <a:pt x="1307686" y="0"/>
                        </a:moveTo>
                        <a:lnTo>
                          <a:pt x="1339998" y="32073"/>
                        </a:lnTo>
                        <a:lnTo>
                          <a:pt x="1339212" y="32045"/>
                        </a:lnTo>
                        <a:lnTo>
                          <a:pt x="1481114" y="165746"/>
                        </a:lnTo>
                        <a:lnTo>
                          <a:pt x="1350624" y="288695"/>
                        </a:lnTo>
                        <a:lnTo>
                          <a:pt x="1350624" y="291049"/>
                        </a:lnTo>
                        <a:lnTo>
                          <a:pt x="1348126" y="291049"/>
                        </a:lnTo>
                        <a:lnTo>
                          <a:pt x="1347270" y="291049"/>
                        </a:lnTo>
                        <a:lnTo>
                          <a:pt x="1348468" y="291101"/>
                        </a:lnTo>
                        <a:lnTo>
                          <a:pt x="1307686" y="331580"/>
                        </a:lnTo>
                        <a:lnTo>
                          <a:pt x="1307686" y="294211"/>
                        </a:lnTo>
                        <a:lnTo>
                          <a:pt x="1202434" y="298982"/>
                        </a:lnTo>
                        <a:lnTo>
                          <a:pt x="1097181" y="318066"/>
                        </a:lnTo>
                        <a:lnTo>
                          <a:pt x="996712" y="341921"/>
                        </a:lnTo>
                        <a:lnTo>
                          <a:pt x="900230" y="380089"/>
                        </a:lnTo>
                        <a:lnTo>
                          <a:pt x="809330" y="423028"/>
                        </a:lnTo>
                        <a:lnTo>
                          <a:pt x="723214" y="475509"/>
                        </a:lnTo>
                        <a:lnTo>
                          <a:pt x="641883" y="532761"/>
                        </a:lnTo>
                        <a:lnTo>
                          <a:pt x="570119" y="599555"/>
                        </a:lnTo>
                        <a:lnTo>
                          <a:pt x="503140" y="676686"/>
                        </a:lnTo>
                        <a:lnTo>
                          <a:pt x="440945" y="757793"/>
                        </a:lnTo>
                        <a:lnTo>
                          <a:pt x="388319" y="843671"/>
                        </a:lnTo>
                        <a:lnTo>
                          <a:pt x="345261" y="934320"/>
                        </a:lnTo>
                        <a:lnTo>
                          <a:pt x="311772" y="1029740"/>
                        </a:lnTo>
                        <a:lnTo>
                          <a:pt x="282269" y="1130726"/>
                        </a:lnTo>
                        <a:lnTo>
                          <a:pt x="267916" y="1235688"/>
                        </a:lnTo>
                        <a:lnTo>
                          <a:pt x="263132" y="1340650"/>
                        </a:lnTo>
                        <a:lnTo>
                          <a:pt x="267916" y="1445612"/>
                        </a:lnTo>
                        <a:lnTo>
                          <a:pt x="282269" y="1550574"/>
                        </a:lnTo>
                        <a:lnTo>
                          <a:pt x="311771" y="1651560"/>
                        </a:lnTo>
                        <a:lnTo>
                          <a:pt x="345261" y="1746980"/>
                        </a:lnTo>
                        <a:lnTo>
                          <a:pt x="388319" y="1837629"/>
                        </a:lnTo>
                        <a:lnTo>
                          <a:pt x="440945" y="1923507"/>
                        </a:lnTo>
                        <a:lnTo>
                          <a:pt x="503140" y="2004614"/>
                        </a:lnTo>
                        <a:lnTo>
                          <a:pt x="570119" y="2081745"/>
                        </a:lnTo>
                        <a:lnTo>
                          <a:pt x="641882" y="2148540"/>
                        </a:lnTo>
                        <a:lnTo>
                          <a:pt x="723214" y="2205792"/>
                        </a:lnTo>
                        <a:lnTo>
                          <a:pt x="809330" y="2258273"/>
                        </a:lnTo>
                        <a:lnTo>
                          <a:pt x="900230" y="2305983"/>
                        </a:lnTo>
                        <a:lnTo>
                          <a:pt x="996712" y="2339380"/>
                        </a:lnTo>
                        <a:lnTo>
                          <a:pt x="1097180" y="2363235"/>
                        </a:lnTo>
                        <a:lnTo>
                          <a:pt x="1202434" y="2382319"/>
                        </a:lnTo>
                        <a:lnTo>
                          <a:pt x="1271286" y="2385440"/>
                        </a:lnTo>
                        <a:lnTo>
                          <a:pt x="1144735" y="2511641"/>
                        </a:lnTo>
                        <a:lnTo>
                          <a:pt x="1277880" y="2644418"/>
                        </a:lnTo>
                        <a:lnTo>
                          <a:pt x="1178513" y="2640748"/>
                        </a:lnTo>
                        <a:lnTo>
                          <a:pt x="1044554" y="2621664"/>
                        </a:lnTo>
                        <a:lnTo>
                          <a:pt x="919367" y="2588267"/>
                        </a:lnTo>
                        <a:lnTo>
                          <a:pt x="799761" y="2545328"/>
                        </a:lnTo>
                        <a:lnTo>
                          <a:pt x="684940" y="2487281"/>
                        </a:lnTo>
                        <a:lnTo>
                          <a:pt x="579687" y="2425258"/>
                        </a:lnTo>
                        <a:lnTo>
                          <a:pt x="479219" y="2348922"/>
                        </a:lnTo>
                        <a:lnTo>
                          <a:pt x="383534" y="2263044"/>
                        </a:lnTo>
                        <a:lnTo>
                          <a:pt x="297418" y="2172395"/>
                        </a:lnTo>
                        <a:lnTo>
                          <a:pt x="224858" y="2072203"/>
                        </a:lnTo>
                        <a:lnTo>
                          <a:pt x="157879" y="1961675"/>
                        </a:lnTo>
                        <a:lnTo>
                          <a:pt x="105253" y="1851942"/>
                        </a:lnTo>
                        <a:lnTo>
                          <a:pt x="57410" y="1727896"/>
                        </a:lnTo>
                        <a:lnTo>
                          <a:pt x="28705" y="1603850"/>
                        </a:lnTo>
                        <a:lnTo>
                          <a:pt x="4784" y="1474238"/>
                        </a:lnTo>
                        <a:lnTo>
                          <a:pt x="0" y="1340650"/>
                        </a:lnTo>
                        <a:lnTo>
                          <a:pt x="4784" y="1207062"/>
                        </a:lnTo>
                        <a:lnTo>
                          <a:pt x="28705" y="1077450"/>
                        </a:lnTo>
                        <a:lnTo>
                          <a:pt x="57411" y="953404"/>
                        </a:lnTo>
                        <a:lnTo>
                          <a:pt x="105253" y="834129"/>
                        </a:lnTo>
                        <a:lnTo>
                          <a:pt x="157879" y="719625"/>
                        </a:lnTo>
                        <a:lnTo>
                          <a:pt x="224859" y="609097"/>
                        </a:lnTo>
                        <a:lnTo>
                          <a:pt x="297419" y="508906"/>
                        </a:lnTo>
                        <a:lnTo>
                          <a:pt x="383535" y="418257"/>
                        </a:lnTo>
                        <a:lnTo>
                          <a:pt x="479219" y="332379"/>
                        </a:lnTo>
                        <a:lnTo>
                          <a:pt x="579688" y="256043"/>
                        </a:lnTo>
                        <a:lnTo>
                          <a:pt x="684941" y="193225"/>
                        </a:lnTo>
                        <a:lnTo>
                          <a:pt x="799762" y="135973"/>
                        </a:lnTo>
                        <a:lnTo>
                          <a:pt x="919367" y="93034"/>
                        </a:lnTo>
                        <a:lnTo>
                          <a:pt x="1044555" y="59637"/>
                        </a:lnTo>
                        <a:lnTo>
                          <a:pt x="1178513" y="40553"/>
                        </a:lnTo>
                        <a:lnTo>
                          <a:pt x="1307686" y="35782"/>
                        </a:lnTo>
                        <a:lnTo>
                          <a:pt x="1307686" y="30970"/>
                        </a:lnTo>
                        <a:lnTo>
                          <a:pt x="1307686" y="2987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  <p:sp>
                <p:nvSpPr>
                  <p:cNvPr id="23" name="Free-form: Shape 5">
                    <a:extLst>
                      <a:ext uri="{FF2B5EF4-FFF2-40B4-BE49-F238E27FC236}">
                        <a16:creationId xmlns:a16="http://schemas.microsoft.com/office/drawing/2014/main" id="{B77F3DE4-0BB5-D1BA-2864-13069917DD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22253" y="2417998"/>
                    <a:ext cx="2644455" cy="1477813"/>
                  </a:xfrm>
                  <a:custGeom>
                    <a:avLst/>
                    <a:gdLst>
                      <a:gd name="connsiteX0" fmla="*/ 2644455 w 2644455"/>
                      <a:gd name="connsiteY0" fmla="*/ 195263 h 1477813"/>
                      <a:gd name="connsiteX1" fmla="*/ 2640750 w 2644455"/>
                      <a:gd name="connsiteY1" fmla="*/ 299301 h 1477813"/>
                      <a:gd name="connsiteX2" fmla="*/ 2621666 w 2644455"/>
                      <a:gd name="connsiteY2" fmla="*/ 433259 h 1477813"/>
                      <a:gd name="connsiteX3" fmla="*/ 2588269 w 2644455"/>
                      <a:gd name="connsiteY3" fmla="*/ 558447 h 1477813"/>
                      <a:gd name="connsiteX4" fmla="*/ 2545330 w 2644455"/>
                      <a:gd name="connsiteY4" fmla="*/ 678052 h 1477813"/>
                      <a:gd name="connsiteX5" fmla="*/ 2488078 w 2644455"/>
                      <a:gd name="connsiteY5" fmla="*/ 792873 h 1477813"/>
                      <a:gd name="connsiteX6" fmla="*/ 2425260 w 2644455"/>
                      <a:gd name="connsiteY6" fmla="*/ 898126 h 1477813"/>
                      <a:gd name="connsiteX7" fmla="*/ 2348924 w 2644455"/>
                      <a:gd name="connsiteY7" fmla="*/ 998594 h 1477813"/>
                      <a:gd name="connsiteX8" fmla="*/ 2263045 w 2644455"/>
                      <a:gd name="connsiteY8" fmla="*/ 1094279 h 1477813"/>
                      <a:gd name="connsiteX9" fmla="*/ 2172397 w 2644455"/>
                      <a:gd name="connsiteY9" fmla="*/ 1175610 h 1477813"/>
                      <a:gd name="connsiteX10" fmla="*/ 2072205 w 2644455"/>
                      <a:gd name="connsiteY10" fmla="*/ 1252955 h 1477813"/>
                      <a:gd name="connsiteX11" fmla="*/ 1961677 w 2644455"/>
                      <a:gd name="connsiteY11" fmla="*/ 1319934 h 1477813"/>
                      <a:gd name="connsiteX12" fmla="*/ 1847173 w 2644455"/>
                      <a:gd name="connsiteY12" fmla="*/ 1372560 h 1477813"/>
                      <a:gd name="connsiteX13" fmla="*/ 1727898 w 2644455"/>
                      <a:gd name="connsiteY13" fmla="*/ 1420403 h 1477813"/>
                      <a:gd name="connsiteX14" fmla="*/ 1603852 w 2644455"/>
                      <a:gd name="connsiteY14" fmla="*/ 1449108 h 1477813"/>
                      <a:gd name="connsiteX15" fmla="*/ 1474239 w 2644455"/>
                      <a:gd name="connsiteY15" fmla="*/ 1468245 h 1477813"/>
                      <a:gd name="connsiteX16" fmla="*/ 1340651 w 2644455"/>
                      <a:gd name="connsiteY16" fmla="*/ 1477813 h 1477813"/>
                      <a:gd name="connsiteX17" fmla="*/ 1207063 w 2644455"/>
                      <a:gd name="connsiteY17" fmla="*/ 1468245 h 1477813"/>
                      <a:gd name="connsiteX18" fmla="*/ 1077451 w 2644455"/>
                      <a:gd name="connsiteY18" fmla="*/ 1449108 h 1477813"/>
                      <a:gd name="connsiteX19" fmla="*/ 953405 w 2644455"/>
                      <a:gd name="connsiteY19" fmla="*/ 1420403 h 1477813"/>
                      <a:gd name="connsiteX20" fmla="*/ 829359 w 2644455"/>
                      <a:gd name="connsiteY20" fmla="*/ 1372560 h 1477813"/>
                      <a:gd name="connsiteX21" fmla="*/ 719626 w 2644455"/>
                      <a:gd name="connsiteY21" fmla="*/ 1319934 h 1477813"/>
                      <a:gd name="connsiteX22" fmla="*/ 609098 w 2644455"/>
                      <a:gd name="connsiteY22" fmla="*/ 1252955 h 1477813"/>
                      <a:gd name="connsiteX23" fmla="*/ 508907 w 2644455"/>
                      <a:gd name="connsiteY23" fmla="*/ 1175610 h 1477813"/>
                      <a:gd name="connsiteX24" fmla="*/ 418258 w 2644455"/>
                      <a:gd name="connsiteY24" fmla="*/ 1094279 h 1477813"/>
                      <a:gd name="connsiteX25" fmla="*/ 332380 w 2644455"/>
                      <a:gd name="connsiteY25" fmla="*/ 998594 h 1477813"/>
                      <a:gd name="connsiteX26" fmla="*/ 256044 w 2644455"/>
                      <a:gd name="connsiteY26" fmla="*/ 898126 h 1477813"/>
                      <a:gd name="connsiteX27" fmla="*/ 194021 w 2644455"/>
                      <a:gd name="connsiteY27" fmla="*/ 792873 h 1477813"/>
                      <a:gd name="connsiteX28" fmla="*/ 135974 w 2644455"/>
                      <a:gd name="connsiteY28" fmla="*/ 678052 h 1477813"/>
                      <a:gd name="connsiteX29" fmla="*/ 93035 w 2644455"/>
                      <a:gd name="connsiteY29" fmla="*/ 558447 h 1477813"/>
                      <a:gd name="connsiteX30" fmla="*/ 59638 w 2644455"/>
                      <a:gd name="connsiteY30" fmla="*/ 433259 h 1477813"/>
                      <a:gd name="connsiteX31" fmla="*/ 40554 w 2644455"/>
                      <a:gd name="connsiteY31" fmla="*/ 299301 h 1477813"/>
                      <a:gd name="connsiteX32" fmla="*/ 35783 w 2644455"/>
                      <a:gd name="connsiteY32" fmla="*/ 165343 h 1477813"/>
                      <a:gd name="connsiteX33" fmla="*/ 38724 w 2644455"/>
                      <a:gd name="connsiteY33" fmla="*/ 165343 h 1477813"/>
                      <a:gd name="connsiteX34" fmla="*/ 38724 w 2644455"/>
                      <a:gd name="connsiteY34" fmla="*/ 165342 h 1477813"/>
                      <a:gd name="connsiteX35" fmla="*/ 0 w 2644455"/>
                      <a:gd name="connsiteY35" fmla="*/ 165342 h 1477813"/>
                      <a:gd name="connsiteX36" fmla="*/ 32109 w 2644455"/>
                      <a:gd name="connsiteY36" fmla="*/ 133145 h 1477813"/>
                      <a:gd name="connsiteX37" fmla="*/ 31008 w 2644455"/>
                      <a:gd name="connsiteY37" fmla="*/ 162951 h 1477813"/>
                      <a:gd name="connsiteX38" fmla="*/ 31009 w 2644455"/>
                      <a:gd name="connsiteY38" fmla="*/ 162951 h 1477813"/>
                      <a:gd name="connsiteX39" fmla="*/ 32110 w 2644455"/>
                      <a:gd name="connsiteY39" fmla="*/ 133144 h 1477813"/>
                      <a:gd name="connsiteX40" fmla="*/ 164887 w 2644455"/>
                      <a:gd name="connsiteY40" fmla="*/ 0 h 1477813"/>
                      <a:gd name="connsiteX41" fmla="*/ 291088 w 2644455"/>
                      <a:gd name="connsiteY41" fmla="*/ 126550 h 1477813"/>
                      <a:gd name="connsiteX42" fmla="*/ 291088 w 2644455"/>
                      <a:gd name="connsiteY42" fmla="*/ 126551 h 1477813"/>
                      <a:gd name="connsiteX43" fmla="*/ 329772 w 2644455"/>
                      <a:gd name="connsiteY43" fmla="*/ 165342 h 1477813"/>
                      <a:gd name="connsiteX44" fmla="*/ 291089 w 2644455"/>
                      <a:gd name="connsiteY44" fmla="*/ 165342 h 1477813"/>
                      <a:gd name="connsiteX45" fmla="*/ 291089 w 2644455"/>
                      <a:gd name="connsiteY45" fmla="*/ 165343 h 1477813"/>
                      <a:gd name="connsiteX46" fmla="*/ 294213 w 2644455"/>
                      <a:gd name="connsiteY46" fmla="*/ 165343 h 1477813"/>
                      <a:gd name="connsiteX47" fmla="*/ 298984 w 2644455"/>
                      <a:gd name="connsiteY47" fmla="*/ 275380 h 1477813"/>
                      <a:gd name="connsiteX48" fmla="*/ 318068 w 2644455"/>
                      <a:gd name="connsiteY48" fmla="*/ 380633 h 1477813"/>
                      <a:gd name="connsiteX49" fmla="*/ 341923 w 2644455"/>
                      <a:gd name="connsiteY49" fmla="*/ 476317 h 1477813"/>
                      <a:gd name="connsiteX50" fmla="*/ 375320 w 2644455"/>
                      <a:gd name="connsiteY50" fmla="*/ 577583 h 1477813"/>
                      <a:gd name="connsiteX51" fmla="*/ 423030 w 2644455"/>
                      <a:gd name="connsiteY51" fmla="*/ 668484 h 1477813"/>
                      <a:gd name="connsiteX52" fmla="*/ 475511 w 2644455"/>
                      <a:gd name="connsiteY52" fmla="*/ 754599 h 1477813"/>
                      <a:gd name="connsiteX53" fmla="*/ 532763 w 2644455"/>
                      <a:gd name="connsiteY53" fmla="*/ 835931 h 1477813"/>
                      <a:gd name="connsiteX54" fmla="*/ 599557 w 2644455"/>
                      <a:gd name="connsiteY54" fmla="*/ 907694 h 1477813"/>
                      <a:gd name="connsiteX55" fmla="*/ 676687 w 2644455"/>
                      <a:gd name="connsiteY55" fmla="*/ 974673 h 1477813"/>
                      <a:gd name="connsiteX56" fmla="*/ 757794 w 2644455"/>
                      <a:gd name="connsiteY56" fmla="*/ 1036868 h 1477813"/>
                      <a:gd name="connsiteX57" fmla="*/ 843672 w 2644455"/>
                      <a:gd name="connsiteY57" fmla="*/ 1089495 h 1477813"/>
                      <a:gd name="connsiteX58" fmla="*/ 934321 w 2644455"/>
                      <a:gd name="connsiteY58" fmla="*/ 1132553 h 1477813"/>
                      <a:gd name="connsiteX59" fmla="*/ 1029741 w 2644455"/>
                      <a:gd name="connsiteY59" fmla="*/ 1166042 h 1477813"/>
                      <a:gd name="connsiteX60" fmla="*/ 1130727 w 2644455"/>
                      <a:gd name="connsiteY60" fmla="*/ 1195544 h 1477813"/>
                      <a:gd name="connsiteX61" fmla="*/ 1235689 w 2644455"/>
                      <a:gd name="connsiteY61" fmla="*/ 1209897 h 1477813"/>
                      <a:gd name="connsiteX62" fmla="*/ 1340651 w 2644455"/>
                      <a:gd name="connsiteY62" fmla="*/ 1214681 h 1477813"/>
                      <a:gd name="connsiteX63" fmla="*/ 1445613 w 2644455"/>
                      <a:gd name="connsiteY63" fmla="*/ 1209897 h 1477813"/>
                      <a:gd name="connsiteX64" fmla="*/ 1550575 w 2644455"/>
                      <a:gd name="connsiteY64" fmla="*/ 1195544 h 1477813"/>
                      <a:gd name="connsiteX65" fmla="*/ 1651562 w 2644455"/>
                      <a:gd name="connsiteY65" fmla="*/ 1166042 h 1477813"/>
                      <a:gd name="connsiteX66" fmla="*/ 1746982 w 2644455"/>
                      <a:gd name="connsiteY66" fmla="*/ 1132553 h 1477813"/>
                      <a:gd name="connsiteX67" fmla="*/ 1837631 w 2644455"/>
                      <a:gd name="connsiteY67" fmla="*/ 1089495 h 1477813"/>
                      <a:gd name="connsiteX68" fmla="*/ 1923509 w 2644455"/>
                      <a:gd name="connsiteY68" fmla="*/ 1036868 h 1477813"/>
                      <a:gd name="connsiteX69" fmla="*/ 2004616 w 2644455"/>
                      <a:gd name="connsiteY69" fmla="*/ 974673 h 1477813"/>
                      <a:gd name="connsiteX70" fmla="*/ 2081747 w 2644455"/>
                      <a:gd name="connsiteY70" fmla="*/ 907694 h 1477813"/>
                      <a:gd name="connsiteX71" fmla="*/ 2148541 w 2644455"/>
                      <a:gd name="connsiteY71" fmla="*/ 835931 h 1477813"/>
                      <a:gd name="connsiteX72" fmla="*/ 2205794 w 2644455"/>
                      <a:gd name="connsiteY72" fmla="*/ 754599 h 1477813"/>
                      <a:gd name="connsiteX73" fmla="*/ 2258275 w 2644455"/>
                      <a:gd name="connsiteY73" fmla="*/ 668484 h 1477813"/>
                      <a:gd name="connsiteX74" fmla="*/ 2301214 w 2644455"/>
                      <a:gd name="connsiteY74" fmla="*/ 577583 h 1477813"/>
                      <a:gd name="connsiteX75" fmla="*/ 2339382 w 2644455"/>
                      <a:gd name="connsiteY75" fmla="*/ 476317 h 1477813"/>
                      <a:gd name="connsiteX76" fmla="*/ 2363237 w 2644455"/>
                      <a:gd name="connsiteY76" fmla="*/ 380633 h 1477813"/>
                      <a:gd name="connsiteX77" fmla="*/ 2382321 w 2644455"/>
                      <a:gd name="connsiteY77" fmla="*/ 275380 h 1477813"/>
                      <a:gd name="connsiteX78" fmla="*/ 2385427 w 2644455"/>
                      <a:gd name="connsiteY78" fmla="*/ 203733 h 1477813"/>
                      <a:gd name="connsiteX79" fmla="*/ 2510737 w 2644455"/>
                      <a:gd name="connsiteY79" fmla="*/ 329979 h 147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2644455" h="1477813">
                        <a:moveTo>
                          <a:pt x="2644455" y="195263"/>
                        </a:moveTo>
                        <a:lnTo>
                          <a:pt x="2640750" y="299301"/>
                        </a:lnTo>
                        <a:lnTo>
                          <a:pt x="2621666" y="433259"/>
                        </a:lnTo>
                        <a:lnTo>
                          <a:pt x="2588269" y="558447"/>
                        </a:lnTo>
                        <a:lnTo>
                          <a:pt x="2545330" y="678052"/>
                        </a:lnTo>
                        <a:lnTo>
                          <a:pt x="2488078" y="792873"/>
                        </a:lnTo>
                        <a:lnTo>
                          <a:pt x="2425260" y="898126"/>
                        </a:lnTo>
                        <a:lnTo>
                          <a:pt x="2348924" y="998594"/>
                        </a:lnTo>
                        <a:lnTo>
                          <a:pt x="2263045" y="1094279"/>
                        </a:lnTo>
                        <a:lnTo>
                          <a:pt x="2172397" y="1175610"/>
                        </a:lnTo>
                        <a:lnTo>
                          <a:pt x="2072205" y="1252955"/>
                        </a:lnTo>
                        <a:lnTo>
                          <a:pt x="1961677" y="1319934"/>
                        </a:lnTo>
                        <a:lnTo>
                          <a:pt x="1847173" y="1372560"/>
                        </a:lnTo>
                        <a:lnTo>
                          <a:pt x="1727898" y="1420403"/>
                        </a:lnTo>
                        <a:lnTo>
                          <a:pt x="1603852" y="1449108"/>
                        </a:lnTo>
                        <a:lnTo>
                          <a:pt x="1474239" y="1468245"/>
                        </a:lnTo>
                        <a:lnTo>
                          <a:pt x="1340651" y="1477813"/>
                        </a:lnTo>
                        <a:lnTo>
                          <a:pt x="1207063" y="1468245"/>
                        </a:lnTo>
                        <a:lnTo>
                          <a:pt x="1077451" y="1449108"/>
                        </a:lnTo>
                        <a:lnTo>
                          <a:pt x="953405" y="1420403"/>
                        </a:lnTo>
                        <a:lnTo>
                          <a:pt x="829359" y="1372560"/>
                        </a:lnTo>
                        <a:lnTo>
                          <a:pt x="719626" y="1319934"/>
                        </a:lnTo>
                        <a:lnTo>
                          <a:pt x="609098" y="1252955"/>
                        </a:lnTo>
                        <a:lnTo>
                          <a:pt x="508907" y="1175610"/>
                        </a:lnTo>
                        <a:lnTo>
                          <a:pt x="418258" y="1094279"/>
                        </a:lnTo>
                        <a:lnTo>
                          <a:pt x="332380" y="998594"/>
                        </a:lnTo>
                        <a:lnTo>
                          <a:pt x="256044" y="898126"/>
                        </a:lnTo>
                        <a:lnTo>
                          <a:pt x="194021" y="792873"/>
                        </a:lnTo>
                        <a:lnTo>
                          <a:pt x="135974" y="678052"/>
                        </a:lnTo>
                        <a:lnTo>
                          <a:pt x="93035" y="558447"/>
                        </a:lnTo>
                        <a:lnTo>
                          <a:pt x="59638" y="433259"/>
                        </a:lnTo>
                        <a:lnTo>
                          <a:pt x="40554" y="299301"/>
                        </a:lnTo>
                        <a:lnTo>
                          <a:pt x="35783" y="165343"/>
                        </a:lnTo>
                        <a:lnTo>
                          <a:pt x="38724" y="165343"/>
                        </a:lnTo>
                        <a:lnTo>
                          <a:pt x="38724" y="165342"/>
                        </a:lnTo>
                        <a:lnTo>
                          <a:pt x="0" y="165342"/>
                        </a:lnTo>
                        <a:lnTo>
                          <a:pt x="32109" y="133145"/>
                        </a:lnTo>
                        <a:lnTo>
                          <a:pt x="31008" y="162951"/>
                        </a:lnTo>
                        <a:lnTo>
                          <a:pt x="31009" y="162951"/>
                        </a:lnTo>
                        <a:lnTo>
                          <a:pt x="32110" y="133144"/>
                        </a:lnTo>
                        <a:lnTo>
                          <a:pt x="164887" y="0"/>
                        </a:lnTo>
                        <a:lnTo>
                          <a:pt x="291088" y="126550"/>
                        </a:lnTo>
                        <a:lnTo>
                          <a:pt x="291088" y="126551"/>
                        </a:lnTo>
                        <a:lnTo>
                          <a:pt x="329772" y="165342"/>
                        </a:lnTo>
                        <a:lnTo>
                          <a:pt x="291089" y="165342"/>
                        </a:lnTo>
                        <a:lnTo>
                          <a:pt x="291089" y="165343"/>
                        </a:lnTo>
                        <a:lnTo>
                          <a:pt x="294213" y="165343"/>
                        </a:lnTo>
                        <a:lnTo>
                          <a:pt x="298984" y="275380"/>
                        </a:lnTo>
                        <a:lnTo>
                          <a:pt x="318068" y="380633"/>
                        </a:lnTo>
                        <a:lnTo>
                          <a:pt x="341923" y="476317"/>
                        </a:lnTo>
                        <a:lnTo>
                          <a:pt x="375320" y="577583"/>
                        </a:lnTo>
                        <a:lnTo>
                          <a:pt x="423030" y="668484"/>
                        </a:lnTo>
                        <a:lnTo>
                          <a:pt x="475511" y="754599"/>
                        </a:lnTo>
                        <a:lnTo>
                          <a:pt x="532763" y="835931"/>
                        </a:lnTo>
                        <a:lnTo>
                          <a:pt x="599557" y="907694"/>
                        </a:lnTo>
                        <a:lnTo>
                          <a:pt x="676687" y="974673"/>
                        </a:lnTo>
                        <a:lnTo>
                          <a:pt x="757794" y="1036868"/>
                        </a:lnTo>
                        <a:lnTo>
                          <a:pt x="843672" y="1089495"/>
                        </a:lnTo>
                        <a:lnTo>
                          <a:pt x="934321" y="1132553"/>
                        </a:lnTo>
                        <a:lnTo>
                          <a:pt x="1029741" y="1166042"/>
                        </a:lnTo>
                        <a:lnTo>
                          <a:pt x="1130727" y="1195544"/>
                        </a:lnTo>
                        <a:lnTo>
                          <a:pt x="1235689" y="1209897"/>
                        </a:lnTo>
                        <a:lnTo>
                          <a:pt x="1340651" y="1214681"/>
                        </a:lnTo>
                        <a:lnTo>
                          <a:pt x="1445613" y="1209897"/>
                        </a:lnTo>
                        <a:lnTo>
                          <a:pt x="1550575" y="1195544"/>
                        </a:lnTo>
                        <a:lnTo>
                          <a:pt x="1651562" y="1166042"/>
                        </a:lnTo>
                        <a:lnTo>
                          <a:pt x="1746982" y="1132553"/>
                        </a:lnTo>
                        <a:lnTo>
                          <a:pt x="1837631" y="1089495"/>
                        </a:lnTo>
                        <a:lnTo>
                          <a:pt x="1923509" y="1036868"/>
                        </a:lnTo>
                        <a:lnTo>
                          <a:pt x="2004616" y="974673"/>
                        </a:lnTo>
                        <a:lnTo>
                          <a:pt x="2081747" y="907694"/>
                        </a:lnTo>
                        <a:lnTo>
                          <a:pt x="2148541" y="835931"/>
                        </a:lnTo>
                        <a:lnTo>
                          <a:pt x="2205794" y="754599"/>
                        </a:lnTo>
                        <a:lnTo>
                          <a:pt x="2258275" y="668484"/>
                        </a:lnTo>
                        <a:lnTo>
                          <a:pt x="2301214" y="577583"/>
                        </a:lnTo>
                        <a:lnTo>
                          <a:pt x="2339382" y="476317"/>
                        </a:lnTo>
                        <a:lnTo>
                          <a:pt x="2363237" y="380633"/>
                        </a:lnTo>
                        <a:lnTo>
                          <a:pt x="2382321" y="275380"/>
                        </a:lnTo>
                        <a:lnTo>
                          <a:pt x="2385427" y="203733"/>
                        </a:lnTo>
                        <a:lnTo>
                          <a:pt x="2510737" y="329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</p:grpSp>
          </p:grpSp>
          <p:sp>
            <p:nvSpPr>
              <p:cNvPr id="11" name="Ορθογώνιο 120">
                <a:extLst>
                  <a:ext uri="{FF2B5EF4-FFF2-40B4-BE49-F238E27FC236}">
                    <a16:creationId xmlns:a16="http://schemas.microsoft.com/office/drawing/2014/main" id="{78C55907-79B4-5608-CD5E-E9AB625BB71C}"/>
                  </a:ext>
                </a:extLst>
              </p:cNvPr>
              <p:cNvSpPr/>
              <p:nvPr/>
            </p:nvSpPr>
            <p:spPr>
              <a:xfrm rot="10959786">
                <a:off x="5109822" y="1329340"/>
                <a:ext cx="2070161" cy="2926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Application Framework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3" name="Ορθογώνιο 118">
                <a:extLst>
                  <a:ext uri="{FF2B5EF4-FFF2-40B4-BE49-F238E27FC236}">
                    <a16:creationId xmlns:a16="http://schemas.microsoft.com/office/drawing/2014/main" id="{38CF4826-4B64-C6C4-B5C2-C4FB04B6243A}"/>
                  </a:ext>
                </a:extLst>
              </p:cNvPr>
              <p:cNvSpPr/>
              <p:nvPr/>
            </p:nvSpPr>
            <p:spPr>
              <a:xfrm>
                <a:off x="5139478" y="2584409"/>
                <a:ext cx="1958884" cy="2926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>
                    <a:gd name="adj" fmla="val 12762868"/>
                  </a:avLst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CSSBoost Integrated Solution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5" name="Ορθογώνιο 115">
                <a:extLst>
                  <a:ext uri="{FF2B5EF4-FFF2-40B4-BE49-F238E27FC236}">
                    <a16:creationId xmlns:a16="http://schemas.microsoft.com/office/drawing/2014/main" id="{D021C67F-5132-187F-9C42-CA978CE4B7B3}"/>
                  </a:ext>
                </a:extLst>
              </p:cNvPr>
              <p:cNvSpPr/>
              <p:nvPr/>
            </p:nvSpPr>
            <p:spPr>
              <a:xfrm rot="16200000">
                <a:off x="5110978" y="2382476"/>
                <a:ext cx="2013370" cy="21031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Information Sharing Platform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8" name="Ορθογώνιο 109">
                <a:extLst>
                  <a:ext uri="{FF2B5EF4-FFF2-40B4-BE49-F238E27FC236}">
                    <a16:creationId xmlns:a16="http://schemas.microsoft.com/office/drawing/2014/main" id="{EB0CA1B7-9AD6-0EB0-ECC6-CC5E4DCA6E88}"/>
                  </a:ext>
                </a:extLst>
              </p:cNvPr>
              <p:cNvSpPr/>
              <p:nvPr/>
            </p:nvSpPr>
            <p:spPr>
              <a:xfrm rot="5400000">
                <a:off x="4955543" y="2373906"/>
                <a:ext cx="2273700" cy="21031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VCEM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115602-0917-3103-C36A-7A5764064FAA}"/>
                  </a:ext>
                </a:extLst>
              </p:cNvPr>
              <p:cNvSpPr txBox="1"/>
              <p:nvPr/>
            </p:nvSpPr>
            <p:spPr>
              <a:xfrm>
                <a:off x="3713620" y="3720045"/>
                <a:ext cx="4791839" cy="7386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Bierstadt" panose="020B0004020202020204" pitchFamily="34" charset="0"/>
                  </a:rPr>
                  <a:t>Regional CE/CSS </a:t>
                </a:r>
              </a:p>
              <a:p>
                <a:pPr algn="ctr"/>
                <a:r>
                  <a:rPr lang="en-US" sz="14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Bierstadt" panose="020B0004020202020204" pitchFamily="34" charset="0"/>
                  </a:rPr>
                  <a:t>Ecosystem </a:t>
                </a:r>
              </a:p>
              <a:p>
                <a:pPr algn="ctr"/>
                <a:r>
                  <a:rPr lang="en-US" sz="14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Bierstadt" panose="020B0004020202020204" pitchFamily="34" charset="0"/>
                  </a:rPr>
                  <a:t>and Market</a:t>
                </a:r>
              </a:p>
            </p:txBody>
          </p:sp>
        </p:grp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1B7FA1-59E6-048F-FBE1-030B1F019989}"/>
                </a:ext>
              </a:extLst>
            </p:cNvPr>
            <p:cNvSpPr>
              <a:spLocks noChangeAspect="1"/>
            </p:cNvSpPr>
            <p:nvPr/>
          </p:nvSpPr>
          <p:spPr>
            <a:xfrm rot="13065932">
              <a:off x="4759744" y="2498444"/>
              <a:ext cx="578095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27" name="Free-form: Shape 116">
              <a:extLst>
                <a:ext uri="{FF2B5EF4-FFF2-40B4-BE49-F238E27FC236}">
                  <a16:creationId xmlns:a16="http://schemas.microsoft.com/office/drawing/2014/main" id="{62CAFB84-0047-886E-FB6C-B636639C107D}"/>
                </a:ext>
              </a:extLst>
            </p:cNvPr>
            <p:cNvSpPr/>
            <p:nvPr/>
          </p:nvSpPr>
          <p:spPr>
            <a:xfrm>
              <a:off x="2951490" y="1882439"/>
              <a:ext cx="1529206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A69EBD-AAD1-2E01-D7D6-F29BA92EE2D7}"/>
                </a:ext>
              </a:extLst>
            </p:cNvPr>
            <p:cNvGrpSpPr/>
            <p:nvPr/>
          </p:nvGrpSpPr>
          <p:grpSpPr>
            <a:xfrm>
              <a:off x="4229485" y="1840037"/>
              <a:ext cx="611029" cy="714643"/>
              <a:chOff x="7098362" y="1166291"/>
              <a:chExt cx="611029" cy="714643"/>
            </a:xfrm>
          </p:grpSpPr>
          <p:sp>
            <p:nvSpPr>
              <p:cNvPr id="29" name="Free-form: Shape 118">
                <a:extLst>
                  <a:ext uri="{FF2B5EF4-FFF2-40B4-BE49-F238E27FC236}">
                    <a16:creationId xmlns:a16="http://schemas.microsoft.com/office/drawing/2014/main" id="{21764C13-F8FF-BFD0-F270-BC3D044CCC8D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30" name="Free-form: Shape 119">
                <a:extLst>
                  <a:ext uri="{FF2B5EF4-FFF2-40B4-BE49-F238E27FC236}">
                    <a16:creationId xmlns:a16="http://schemas.microsoft.com/office/drawing/2014/main" id="{D0F02C96-5A5A-8C92-F4E1-61F62E08F1DC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68C46A6-AD64-60FC-C48C-F7B650225BE7}"/>
                </a:ext>
              </a:extLst>
            </p:cNvPr>
            <p:cNvSpPr>
              <a:spLocks noChangeAspect="1"/>
            </p:cNvSpPr>
            <p:nvPr/>
          </p:nvSpPr>
          <p:spPr>
            <a:xfrm rot="12542081">
              <a:off x="4491826" y="3134293"/>
              <a:ext cx="466980" cy="176761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5293235-D752-C804-3F7A-F360826160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14178" y="3696301"/>
              <a:ext cx="446136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1FCACAB7-B199-0F6A-B764-F89C40541644}"/>
                </a:ext>
              </a:extLst>
            </p:cNvPr>
            <p:cNvSpPr>
              <a:spLocks noChangeAspect="1"/>
            </p:cNvSpPr>
            <p:nvPr/>
          </p:nvSpPr>
          <p:spPr>
            <a:xfrm rot="9620608">
              <a:off x="4599526" y="4527611"/>
              <a:ext cx="502330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EE491095-6404-50E8-E281-5DC8C5B14A78}"/>
                </a:ext>
              </a:extLst>
            </p:cNvPr>
            <p:cNvSpPr>
              <a:spLocks noChangeAspect="1"/>
            </p:cNvSpPr>
            <p:nvPr/>
          </p:nvSpPr>
          <p:spPr>
            <a:xfrm rot="8007343">
              <a:off x="4813937" y="4988422"/>
              <a:ext cx="702871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FB9EA54-62CA-CDC4-A9D4-0904D6F3AA39}"/>
                </a:ext>
              </a:extLst>
            </p:cNvPr>
            <p:cNvSpPr>
              <a:spLocks noChangeAspect="1"/>
            </p:cNvSpPr>
            <p:nvPr/>
          </p:nvSpPr>
          <p:spPr>
            <a:xfrm rot="8494676" flipH="1">
              <a:off x="6885594" y="2641206"/>
              <a:ext cx="590018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E65749-BB74-6DD9-B311-8CB530D77AF4}"/>
                </a:ext>
              </a:extLst>
            </p:cNvPr>
            <p:cNvGrpSpPr/>
            <p:nvPr/>
          </p:nvGrpSpPr>
          <p:grpSpPr>
            <a:xfrm flipH="1">
              <a:off x="7341192" y="1885328"/>
              <a:ext cx="1889024" cy="714643"/>
              <a:chOff x="3109724" y="1413802"/>
              <a:chExt cx="1889024" cy="714643"/>
            </a:xfrm>
          </p:grpSpPr>
          <p:sp>
            <p:nvSpPr>
              <p:cNvPr id="37" name="Free-form: Shape 151">
                <a:extLst>
                  <a:ext uri="{FF2B5EF4-FFF2-40B4-BE49-F238E27FC236}">
                    <a16:creationId xmlns:a16="http://schemas.microsoft.com/office/drawing/2014/main" id="{7CF4E726-8CDD-DA1D-517C-5E9703A50EFB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B514DBE-6635-A51D-F61A-E1FDED78A765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39" name="Free-form: Shape 153">
                  <a:extLst>
                    <a:ext uri="{FF2B5EF4-FFF2-40B4-BE49-F238E27FC236}">
                      <a16:creationId xmlns:a16="http://schemas.microsoft.com/office/drawing/2014/main" id="{B7C8F50F-B853-84EF-0E66-5479AB8073A7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40" name="Free-form: Shape 154">
                  <a:extLst>
                    <a:ext uri="{FF2B5EF4-FFF2-40B4-BE49-F238E27FC236}">
                      <a16:creationId xmlns:a16="http://schemas.microsoft.com/office/drawing/2014/main" id="{14DFC98C-7B4A-6818-9DA7-FE1937401461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845731F3-EDDB-CB46-650F-166128313612}"/>
                </a:ext>
              </a:extLst>
            </p:cNvPr>
            <p:cNvSpPr>
              <a:spLocks noChangeAspect="1"/>
            </p:cNvSpPr>
            <p:nvPr/>
          </p:nvSpPr>
          <p:spPr>
            <a:xfrm rot="8858542" flipH="1">
              <a:off x="7197625" y="3180865"/>
              <a:ext cx="469748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33AB03-43CF-3EDD-C035-4862404C06B9}"/>
                </a:ext>
              </a:extLst>
            </p:cNvPr>
            <p:cNvGrpSpPr/>
            <p:nvPr/>
          </p:nvGrpSpPr>
          <p:grpSpPr>
            <a:xfrm flipH="1">
              <a:off x="7641182" y="2646392"/>
              <a:ext cx="1967638" cy="714643"/>
              <a:chOff x="3109724" y="1413802"/>
              <a:chExt cx="1889024" cy="714643"/>
            </a:xfrm>
          </p:grpSpPr>
          <p:sp>
            <p:nvSpPr>
              <p:cNvPr id="43" name="Free-form: Shape 157">
                <a:extLst>
                  <a:ext uri="{FF2B5EF4-FFF2-40B4-BE49-F238E27FC236}">
                    <a16:creationId xmlns:a16="http://schemas.microsoft.com/office/drawing/2014/main" id="{64637EEF-AFD2-F42F-7EF0-D186CB346EF0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6ED519-F65A-0932-ABF1-EB377CC35116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45" name="Free-form: Shape 159">
                  <a:extLst>
                    <a:ext uri="{FF2B5EF4-FFF2-40B4-BE49-F238E27FC236}">
                      <a16:creationId xmlns:a16="http://schemas.microsoft.com/office/drawing/2014/main" id="{EA138A98-71FC-E7CF-6717-D1C2A0F67631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46" name="Free-form: Shape 160">
                  <a:extLst>
                    <a:ext uri="{FF2B5EF4-FFF2-40B4-BE49-F238E27FC236}">
                      <a16:creationId xmlns:a16="http://schemas.microsoft.com/office/drawing/2014/main" id="{72EA4132-2AAC-74DE-21F3-3F31D7653B61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217B933F-FA1D-3E08-27AD-F9EF2522DE9D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7309385" y="3718071"/>
              <a:ext cx="401919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C44607-E656-DFA0-C1C4-E091A79FB938}"/>
                </a:ext>
              </a:extLst>
            </p:cNvPr>
            <p:cNvGrpSpPr/>
            <p:nvPr/>
          </p:nvGrpSpPr>
          <p:grpSpPr>
            <a:xfrm flipH="1">
              <a:off x="7782748" y="3412250"/>
              <a:ext cx="1950811" cy="714643"/>
              <a:chOff x="3109724" y="1413802"/>
              <a:chExt cx="1889024" cy="714643"/>
            </a:xfrm>
          </p:grpSpPr>
          <p:sp>
            <p:nvSpPr>
              <p:cNvPr id="49" name="Free-form: Shape 163">
                <a:extLst>
                  <a:ext uri="{FF2B5EF4-FFF2-40B4-BE49-F238E27FC236}">
                    <a16:creationId xmlns:a16="http://schemas.microsoft.com/office/drawing/2014/main" id="{5DFC66FC-7EB7-D708-4981-0E4913ECC811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7D42733-911B-0D3F-AAB4-B30C9F3D1DB8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51" name="Free-form: Shape 165">
                  <a:extLst>
                    <a:ext uri="{FF2B5EF4-FFF2-40B4-BE49-F238E27FC236}">
                      <a16:creationId xmlns:a16="http://schemas.microsoft.com/office/drawing/2014/main" id="{52667949-A91D-5D9A-C985-2705D3D6F848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52" name="Free-form: Shape 166">
                  <a:extLst>
                    <a:ext uri="{FF2B5EF4-FFF2-40B4-BE49-F238E27FC236}">
                      <a16:creationId xmlns:a16="http://schemas.microsoft.com/office/drawing/2014/main" id="{DF3E98B7-8A5E-760A-44B1-BB417E5EE4E4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89CB6CDA-EE64-7F80-09D5-6D893F888E62}"/>
                </a:ext>
              </a:extLst>
            </p:cNvPr>
            <p:cNvSpPr>
              <a:spLocks noChangeAspect="1"/>
            </p:cNvSpPr>
            <p:nvPr/>
          </p:nvSpPr>
          <p:spPr>
            <a:xfrm rot="12675995" flipH="1">
              <a:off x="7069268" y="4430731"/>
              <a:ext cx="442870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4AE0DDC-7B79-0759-8552-21A711CDD23E}"/>
                </a:ext>
              </a:extLst>
            </p:cNvPr>
            <p:cNvGrpSpPr/>
            <p:nvPr/>
          </p:nvGrpSpPr>
          <p:grpSpPr>
            <a:xfrm flipH="1">
              <a:off x="7638599" y="4211570"/>
              <a:ext cx="1889024" cy="714643"/>
              <a:chOff x="3109724" y="1413802"/>
              <a:chExt cx="1889024" cy="714643"/>
            </a:xfrm>
          </p:grpSpPr>
          <p:sp>
            <p:nvSpPr>
              <p:cNvPr id="55" name="Free-form: Shape 169">
                <a:extLst>
                  <a:ext uri="{FF2B5EF4-FFF2-40B4-BE49-F238E27FC236}">
                    <a16:creationId xmlns:a16="http://schemas.microsoft.com/office/drawing/2014/main" id="{4196F5F9-5A94-410A-5889-495A4420BF7A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29D6FB4-50CF-F4C7-FE8F-A006DE98DB4F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57" name="Free-form: Shape 171">
                  <a:extLst>
                    <a:ext uri="{FF2B5EF4-FFF2-40B4-BE49-F238E27FC236}">
                      <a16:creationId xmlns:a16="http://schemas.microsoft.com/office/drawing/2014/main" id="{59D9ECB7-4151-D685-D3D0-C58CCA21D3B4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58" name="Free-form: Shape 172">
                  <a:extLst>
                    <a:ext uri="{FF2B5EF4-FFF2-40B4-BE49-F238E27FC236}">
                      <a16:creationId xmlns:a16="http://schemas.microsoft.com/office/drawing/2014/main" id="{2D117A2B-724F-91FE-8387-C6B31025C22B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563D8F6-BFE7-8411-98C6-4B2693561BF8}"/>
                </a:ext>
              </a:extLst>
            </p:cNvPr>
            <p:cNvSpPr>
              <a:spLocks noChangeAspect="1"/>
            </p:cNvSpPr>
            <p:nvPr/>
          </p:nvSpPr>
          <p:spPr>
            <a:xfrm rot="13592657" flipH="1">
              <a:off x="6667272" y="4908938"/>
              <a:ext cx="552347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E75463C-8A7A-4444-4220-89DC61586661}"/>
                </a:ext>
              </a:extLst>
            </p:cNvPr>
            <p:cNvGrpSpPr/>
            <p:nvPr/>
          </p:nvGrpSpPr>
          <p:grpSpPr>
            <a:xfrm flipH="1">
              <a:off x="7341193" y="5022656"/>
              <a:ext cx="1889024" cy="714643"/>
              <a:chOff x="3109724" y="1413802"/>
              <a:chExt cx="1889024" cy="714643"/>
            </a:xfrm>
          </p:grpSpPr>
          <p:sp>
            <p:nvSpPr>
              <p:cNvPr id="61" name="Free-form: Shape 175">
                <a:extLst>
                  <a:ext uri="{FF2B5EF4-FFF2-40B4-BE49-F238E27FC236}">
                    <a16:creationId xmlns:a16="http://schemas.microsoft.com/office/drawing/2014/main" id="{C6DE697E-CE3E-71A5-BBA3-7BA636A7A085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3D49F79-F1D5-EB3A-5066-705B5C693549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63" name="Free-form: Shape 177">
                  <a:extLst>
                    <a:ext uri="{FF2B5EF4-FFF2-40B4-BE49-F238E27FC236}">
                      <a16:creationId xmlns:a16="http://schemas.microsoft.com/office/drawing/2014/main" id="{3B7CAB57-30FE-5FDE-D4C8-3FC671588FD4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64" name="Free-form: Shape 178">
                  <a:extLst>
                    <a:ext uri="{FF2B5EF4-FFF2-40B4-BE49-F238E27FC236}">
                      <a16:creationId xmlns:a16="http://schemas.microsoft.com/office/drawing/2014/main" id="{719271F5-417C-83F0-B299-31E041DB030A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pic>
          <p:nvPicPr>
            <p:cNvPr id="65" name="Graphic 64" descr="Blueprint outline">
              <a:extLst>
                <a:ext uri="{FF2B5EF4-FFF2-40B4-BE49-F238E27FC236}">
                  <a16:creationId xmlns:a16="http://schemas.microsoft.com/office/drawing/2014/main" id="{1F2F2AA2-4423-D51B-F58E-2B72F409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69434" y="2039019"/>
              <a:ext cx="356616" cy="356616"/>
            </a:xfrm>
            <a:prstGeom prst="rect">
              <a:avLst/>
            </a:prstGeom>
          </p:spPr>
        </p:pic>
        <p:pic>
          <p:nvPicPr>
            <p:cNvPr id="66" name="Graphic 65" descr="Continuous Improvement outline">
              <a:extLst>
                <a:ext uri="{FF2B5EF4-FFF2-40B4-BE49-F238E27FC236}">
                  <a16:creationId xmlns:a16="http://schemas.microsoft.com/office/drawing/2014/main" id="{E9DC1E3E-972B-38F3-B276-7C8C0E6D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60936" y="5123014"/>
              <a:ext cx="512574" cy="512574"/>
            </a:xfrm>
            <a:prstGeom prst="rect">
              <a:avLst/>
            </a:prstGeom>
          </p:spPr>
        </p:pic>
        <p:pic>
          <p:nvPicPr>
            <p:cNvPr id="67" name="Graphic 66" descr="Board Of Directors outline">
              <a:extLst>
                <a:ext uri="{FF2B5EF4-FFF2-40B4-BE49-F238E27FC236}">
                  <a16:creationId xmlns:a16="http://schemas.microsoft.com/office/drawing/2014/main" id="{7745BFE9-C580-77EE-CC37-E8417CBF8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72109" y="4384727"/>
              <a:ext cx="356616" cy="356616"/>
            </a:xfrm>
            <a:prstGeom prst="rect">
              <a:avLst/>
            </a:prstGeom>
          </p:spPr>
        </p:pic>
        <p:pic>
          <p:nvPicPr>
            <p:cNvPr id="68" name="Graphic 67" descr="Database outline">
              <a:extLst>
                <a:ext uri="{FF2B5EF4-FFF2-40B4-BE49-F238E27FC236}">
                  <a16:creationId xmlns:a16="http://schemas.microsoft.com/office/drawing/2014/main" id="{DB6D39B2-2330-AC29-C4D2-7A764202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904320" y="3584398"/>
              <a:ext cx="356616" cy="356616"/>
            </a:xfrm>
            <a:prstGeom prst="rect">
              <a:avLst/>
            </a:prstGeom>
          </p:spPr>
        </p:pic>
        <p:pic>
          <p:nvPicPr>
            <p:cNvPr id="69" name="Graphic 68" descr="Good Idea outline">
              <a:extLst>
                <a:ext uri="{FF2B5EF4-FFF2-40B4-BE49-F238E27FC236}">
                  <a16:creationId xmlns:a16="http://schemas.microsoft.com/office/drawing/2014/main" id="{875B92CB-FA2C-81D5-E8F3-CB6ED5112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21554871">
              <a:off x="4353331" y="2028997"/>
              <a:ext cx="356616" cy="356616"/>
            </a:xfrm>
            <a:prstGeom prst="rect">
              <a:avLst/>
            </a:prstGeom>
          </p:spPr>
        </p:pic>
        <p:pic>
          <p:nvPicPr>
            <p:cNvPr id="70" name="Graphic 69" descr="CheckList outline">
              <a:extLst>
                <a:ext uri="{FF2B5EF4-FFF2-40B4-BE49-F238E27FC236}">
                  <a16:creationId xmlns:a16="http://schemas.microsoft.com/office/drawing/2014/main" id="{F39B75FE-9D37-E07C-2566-C3CECD86D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71492" y="4384727"/>
              <a:ext cx="356616" cy="356616"/>
            </a:xfrm>
            <a:prstGeom prst="rect">
              <a:avLst/>
            </a:prstGeom>
          </p:spPr>
        </p:pic>
        <p:pic>
          <p:nvPicPr>
            <p:cNvPr id="71" name="Graphic 70" descr="Coins outline">
              <a:extLst>
                <a:ext uri="{FF2B5EF4-FFF2-40B4-BE49-F238E27FC236}">
                  <a16:creationId xmlns:a16="http://schemas.microsoft.com/office/drawing/2014/main" id="{592CC80F-755A-1177-F6B8-81FF1A3B3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1449912">
              <a:off x="7462021" y="5190044"/>
              <a:ext cx="356616" cy="356616"/>
            </a:xfrm>
            <a:prstGeom prst="rect">
              <a:avLst/>
            </a:prstGeom>
          </p:spPr>
        </p:pic>
        <p:pic>
          <p:nvPicPr>
            <p:cNvPr id="72" name="Graphic 71" descr="Server outline">
              <a:extLst>
                <a:ext uri="{FF2B5EF4-FFF2-40B4-BE49-F238E27FC236}">
                  <a16:creationId xmlns:a16="http://schemas.microsoft.com/office/drawing/2014/main" id="{5C24849F-3E8B-D13E-6303-A1EA1A65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024173" y="2799909"/>
              <a:ext cx="358609" cy="358609"/>
            </a:xfrm>
            <a:prstGeom prst="rect">
              <a:avLst/>
            </a:prstGeom>
          </p:spPr>
        </p:pic>
        <p:pic>
          <p:nvPicPr>
            <p:cNvPr id="73" name="Graphic 72" descr="World outline">
              <a:extLst>
                <a:ext uri="{FF2B5EF4-FFF2-40B4-BE49-F238E27FC236}">
                  <a16:creationId xmlns:a16="http://schemas.microsoft.com/office/drawing/2014/main" id="{410C4DD6-4496-AE9B-7E02-65BE986E6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750718" y="2829455"/>
              <a:ext cx="356616" cy="356616"/>
            </a:xfrm>
            <a:prstGeom prst="rect">
              <a:avLst/>
            </a:prstGeom>
          </p:spPr>
        </p:pic>
        <p:pic>
          <p:nvPicPr>
            <p:cNvPr id="74" name="Graphic 73" descr="Connections outline">
              <a:extLst>
                <a:ext uri="{FF2B5EF4-FFF2-40B4-BE49-F238E27FC236}">
                  <a16:creationId xmlns:a16="http://schemas.microsoft.com/office/drawing/2014/main" id="{E2D867D5-FA32-6E53-660C-9115C447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08348" y="3601599"/>
              <a:ext cx="356616" cy="35661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13D561-605E-128B-C0C9-4CBC18E7049A}"/>
                </a:ext>
              </a:extLst>
            </p:cNvPr>
            <p:cNvSpPr txBox="1"/>
            <p:nvPr/>
          </p:nvSpPr>
          <p:spPr>
            <a:xfrm>
              <a:off x="3057431" y="1921650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Cognitive </a:t>
              </a:r>
            </a:p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 Twin</a:t>
              </a:r>
            </a:p>
          </p:txBody>
        </p:sp>
        <p:sp>
          <p:nvSpPr>
            <p:cNvPr id="76" name="Free-form: Shape 16">
              <a:extLst>
                <a:ext uri="{FF2B5EF4-FFF2-40B4-BE49-F238E27FC236}">
                  <a16:creationId xmlns:a16="http://schemas.microsoft.com/office/drawing/2014/main" id="{EAFB7005-0E1A-8E94-C1CA-3254A2DE4B89}"/>
                </a:ext>
              </a:extLst>
            </p:cNvPr>
            <p:cNvSpPr/>
            <p:nvPr/>
          </p:nvSpPr>
          <p:spPr>
            <a:xfrm>
              <a:off x="2567940" y="2657058"/>
              <a:ext cx="1588518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C3F7C2E-45BC-07CF-093B-B262D0C9A7FD}"/>
                </a:ext>
              </a:extLst>
            </p:cNvPr>
            <p:cNvGrpSpPr/>
            <p:nvPr/>
          </p:nvGrpSpPr>
          <p:grpSpPr>
            <a:xfrm>
              <a:off x="3914391" y="2614656"/>
              <a:ext cx="611029" cy="714643"/>
              <a:chOff x="7098362" y="1166291"/>
              <a:chExt cx="611029" cy="714643"/>
            </a:xfrm>
          </p:grpSpPr>
          <p:sp>
            <p:nvSpPr>
              <p:cNvPr id="78" name="Free-form: Shape 18">
                <a:extLst>
                  <a:ext uri="{FF2B5EF4-FFF2-40B4-BE49-F238E27FC236}">
                    <a16:creationId xmlns:a16="http://schemas.microsoft.com/office/drawing/2014/main" id="{DA8DFF15-D486-7163-08EA-AE4A06F108C6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79" name="Free-form: Shape 19">
                <a:extLst>
                  <a:ext uri="{FF2B5EF4-FFF2-40B4-BE49-F238E27FC236}">
                    <a16:creationId xmlns:a16="http://schemas.microsoft.com/office/drawing/2014/main" id="{99C4D893-A924-0058-9D04-CDA900F1C069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80" name="Free-form: Shape 21">
              <a:extLst>
                <a:ext uri="{FF2B5EF4-FFF2-40B4-BE49-F238E27FC236}">
                  <a16:creationId xmlns:a16="http://schemas.microsoft.com/office/drawing/2014/main" id="{DF365113-FE60-0BDF-5893-07D0B937AA32}"/>
                </a:ext>
              </a:extLst>
            </p:cNvPr>
            <p:cNvSpPr/>
            <p:nvPr/>
          </p:nvSpPr>
          <p:spPr>
            <a:xfrm>
              <a:off x="2491291" y="3460840"/>
              <a:ext cx="1529206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2C4F1D8-39B0-0DAF-22C1-83CA51E30D2E}"/>
                </a:ext>
              </a:extLst>
            </p:cNvPr>
            <p:cNvGrpSpPr/>
            <p:nvPr/>
          </p:nvGrpSpPr>
          <p:grpSpPr>
            <a:xfrm>
              <a:off x="3787574" y="3418438"/>
              <a:ext cx="611029" cy="714643"/>
              <a:chOff x="7098362" y="1166291"/>
              <a:chExt cx="611029" cy="714643"/>
            </a:xfrm>
          </p:grpSpPr>
          <p:sp>
            <p:nvSpPr>
              <p:cNvPr id="82" name="Free-form: Shape 23">
                <a:extLst>
                  <a:ext uri="{FF2B5EF4-FFF2-40B4-BE49-F238E27FC236}">
                    <a16:creationId xmlns:a16="http://schemas.microsoft.com/office/drawing/2014/main" id="{9B4C0D2B-328D-337F-D411-43C59ED10D7C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83" name="Free-form: Shape 24">
                <a:extLst>
                  <a:ext uri="{FF2B5EF4-FFF2-40B4-BE49-F238E27FC236}">
                    <a16:creationId xmlns:a16="http://schemas.microsoft.com/office/drawing/2014/main" id="{DF47C341-64D2-B4FC-4999-BE52AC04CF41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A8B3FFF-7335-A849-99A4-184C53EC4FB0}"/>
                </a:ext>
              </a:extLst>
            </p:cNvPr>
            <p:cNvSpPr txBox="1"/>
            <p:nvPr/>
          </p:nvSpPr>
          <p:spPr>
            <a:xfrm>
              <a:off x="2405249" y="3492081"/>
              <a:ext cx="1509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 and BD Analytics</a:t>
              </a:r>
            </a:p>
          </p:txBody>
        </p:sp>
        <p:sp>
          <p:nvSpPr>
            <p:cNvPr id="85" name="Free-form: Shape 26">
              <a:extLst>
                <a:ext uri="{FF2B5EF4-FFF2-40B4-BE49-F238E27FC236}">
                  <a16:creationId xmlns:a16="http://schemas.microsoft.com/office/drawing/2014/main" id="{033099D8-29B8-BCBF-73F7-2525CF8895AC}"/>
                </a:ext>
              </a:extLst>
            </p:cNvPr>
            <p:cNvSpPr/>
            <p:nvPr/>
          </p:nvSpPr>
          <p:spPr>
            <a:xfrm>
              <a:off x="2623294" y="4262388"/>
              <a:ext cx="1542873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5C71C1B-D76A-39CD-AE94-BA03DAB64410}"/>
                </a:ext>
              </a:extLst>
            </p:cNvPr>
            <p:cNvGrpSpPr/>
            <p:nvPr/>
          </p:nvGrpSpPr>
          <p:grpSpPr>
            <a:xfrm>
              <a:off x="3942388" y="4219986"/>
              <a:ext cx="611029" cy="714643"/>
              <a:chOff x="7098362" y="1166291"/>
              <a:chExt cx="611029" cy="714643"/>
            </a:xfrm>
          </p:grpSpPr>
          <p:sp>
            <p:nvSpPr>
              <p:cNvPr id="87" name="Free-form: Shape 28">
                <a:extLst>
                  <a:ext uri="{FF2B5EF4-FFF2-40B4-BE49-F238E27FC236}">
                    <a16:creationId xmlns:a16="http://schemas.microsoft.com/office/drawing/2014/main" id="{F3386C5B-B365-4276-112F-563754B0946D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88" name="Free-form: Shape 29">
                <a:extLst>
                  <a:ext uri="{FF2B5EF4-FFF2-40B4-BE49-F238E27FC236}">
                    <a16:creationId xmlns:a16="http://schemas.microsoft.com/office/drawing/2014/main" id="{4F0B866B-B45E-1D82-C793-D501362ECA80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8EB76F-A16C-3F7C-5007-2A2B3304540A}"/>
                </a:ext>
              </a:extLst>
            </p:cNvPr>
            <p:cNvSpPr txBox="1"/>
            <p:nvPr/>
          </p:nvSpPr>
          <p:spPr>
            <a:xfrm>
              <a:off x="2494496" y="4318913"/>
              <a:ext cx="1594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CSS Stakeholders’</a:t>
              </a:r>
            </a:p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 Services</a:t>
              </a:r>
            </a:p>
          </p:txBody>
        </p:sp>
        <p:sp>
          <p:nvSpPr>
            <p:cNvPr id="90" name="Free-form: Shape 31">
              <a:extLst>
                <a:ext uri="{FF2B5EF4-FFF2-40B4-BE49-F238E27FC236}">
                  <a16:creationId xmlns:a16="http://schemas.microsoft.com/office/drawing/2014/main" id="{9AEDAC29-C6FF-4B26-57FC-30F9B762E261}"/>
                </a:ext>
              </a:extLst>
            </p:cNvPr>
            <p:cNvSpPr/>
            <p:nvPr/>
          </p:nvSpPr>
          <p:spPr>
            <a:xfrm>
              <a:off x="2947305" y="5055623"/>
              <a:ext cx="1529206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E6E0196-9DCC-F6DD-521A-761CBF1AA5A0}"/>
                </a:ext>
              </a:extLst>
            </p:cNvPr>
            <p:cNvGrpSpPr/>
            <p:nvPr/>
          </p:nvGrpSpPr>
          <p:grpSpPr>
            <a:xfrm>
              <a:off x="4225300" y="5013221"/>
              <a:ext cx="611029" cy="714643"/>
              <a:chOff x="7098362" y="1166291"/>
              <a:chExt cx="611029" cy="714643"/>
            </a:xfrm>
          </p:grpSpPr>
          <p:sp>
            <p:nvSpPr>
              <p:cNvPr id="92" name="Free-form: Shape 33">
                <a:extLst>
                  <a:ext uri="{FF2B5EF4-FFF2-40B4-BE49-F238E27FC236}">
                    <a16:creationId xmlns:a16="http://schemas.microsoft.com/office/drawing/2014/main" id="{0C0D315F-A2FD-0DC8-7450-30237B8B81C4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93" name="Free-form: Shape 34">
                <a:extLst>
                  <a:ext uri="{FF2B5EF4-FFF2-40B4-BE49-F238E27FC236}">
                    <a16:creationId xmlns:a16="http://schemas.microsoft.com/office/drawing/2014/main" id="{53221315-FCD8-E180-8880-AA74C9CE0ADB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C393DDD-16B6-D547-B27B-3E80D7C07701}"/>
                </a:ext>
              </a:extLst>
            </p:cNvPr>
            <p:cNvSpPr txBox="1"/>
            <p:nvPr/>
          </p:nvSpPr>
          <p:spPr>
            <a:xfrm>
              <a:off x="3057431" y="5049422"/>
              <a:ext cx="11832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CSS Life Cycle </a:t>
              </a:r>
            </a:p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Management Services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37F163-7994-E581-5B32-FD888DA6208F}"/>
                </a:ext>
              </a:extLst>
            </p:cNvPr>
            <p:cNvSpPr txBox="1"/>
            <p:nvPr/>
          </p:nvSpPr>
          <p:spPr>
            <a:xfrm>
              <a:off x="2532387" y="2693910"/>
              <a:ext cx="1509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Acquisition &amp; Data Spaces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405587-D1B8-CC06-4C9E-ABD950917086}"/>
                </a:ext>
              </a:extLst>
            </p:cNvPr>
            <p:cNvSpPr txBox="1"/>
            <p:nvPr/>
          </p:nvSpPr>
          <p:spPr>
            <a:xfrm>
              <a:off x="7940567" y="1955717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Planning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62DFEDF-A2CF-FBF3-4622-09FB33457E2D}"/>
                </a:ext>
              </a:extLst>
            </p:cNvPr>
            <p:cNvSpPr txBox="1"/>
            <p:nvPr/>
          </p:nvSpPr>
          <p:spPr>
            <a:xfrm>
              <a:off x="8157678" y="2720902"/>
              <a:ext cx="15608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Open Circularity </a:t>
              </a:r>
            </a:p>
            <a:p>
              <a:r>
                <a:rPr lang="en-US" dirty="0" err="1"/>
                <a:t>EcoSphere</a:t>
              </a:r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FB92DC-D4E1-FAD1-2C87-C274EA0E4E40}"/>
                </a:ext>
              </a:extLst>
            </p:cNvPr>
            <p:cNvSpPr txBox="1"/>
            <p:nvPr/>
          </p:nvSpPr>
          <p:spPr>
            <a:xfrm>
              <a:off x="8292202" y="3500298"/>
              <a:ext cx="1529205" cy="465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200" dirty="0"/>
                <a:t>Social Innovation </a:t>
              </a:r>
            </a:p>
            <a:p>
              <a:r>
                <a:rPr lang="en-US" sz="1200" dirty="0"/>
                <a:t>Actions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D4686B-E173-EEFF-0026-6FBE4A5F3C22}"/>
                </a:ext>
              </a:extLst>
            </p:cNvPr>
            <p:cNvSpPr txBox="1"/>
            <p:nvPr/>
          </p:nvSpPr>
          <p:spPr>
            <a:xfrm>
              <a:off x="8264964" y="4302834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Business Plans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A90D695-1702-A453-48DE-6DA7E3794CDA}"/>
                </a:ext>
              </a:extLst>
            </p:cNvPr>
            <p:cNvSpPr txBox="1"/>
            <p:nvPr/>
          </p:nvSpPr>
          <p:spPr>
            <a:xfrm>
              <a:off x="7940567" y="5097166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Financing Plans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102C97-18E3-0C36-AF0A-DAEAE87A9E65}"/>
              </a:ext>
            </a:extLst>
          </p:cNvPr>
          <p:cNvSpPr txBox="1"/>
          <p:nvPr/>
        </p:nvSpPr>
        <p:spPr>
          <a:xfrm>
            <a:off x="874159" y="1646645"/>
            <a:ext cx="3762768" cy="3894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Booster</a:t>
            </a:r>
          </a:p>
        </p:txBody>
      </p:sp>
      <p:sp>
        <p:nvSpPr>
          <p:cNvPr id="106" name="Right Brace 105">
            <a:extLst>
              <a:ext uri="{FF2B5EF4-FFF2-40B4-BE49-F238E27FC236}">
                <a16:creationId xmlns:a16="http://schemas.microsoft.com/office/drawing/2014/main" id="{BB77D803-B64C-DD2C-9C3E-EBAF95F7209E}"/>
              </a:ext>
            </a:extLst>
          </p:cNvPr>
          <p:cNvSpPr/>
          <p:nvPr/>
        </p:nvSpPr>
        <p:spPr>
          <a:xfrm>
            <a:off x="3697503" y="2235096"/>
            <a:ext cx="246841" cy="4196965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9E59E9-1175-B84E-ED7B-E28BAB40273C}"/>
              </a:ext>
            </a:extLst>
          </p:cNvPr>
          <p:cNvSpPr txBox="1"/>
          <p:nvPr/>
        </p:nvSpPr>
        <p:spPr>
          <a:xfrm rot="16200000">
            <a:off x="2907491" y="4161335"/>
            <a:ext cx="2621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Cyber-Physical System</a:t>
            </a:r>
          </a:p>
        </p:txBody>
      </p:sp>
    </p:spTree>
    <p:extLst>
      <p:ext uri="{BB962C8B-B14F-4D97-AF65-F5344CB8AC3E}">
        <p14:creationId xmlns:p14="http://schemas.microsoft.com/office/powerpoint/2010/main" val="156690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3D-F039-BACB-DD3C-573A4F85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Strategic Pillars relevant to CSSBoost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9068-CC70-88B6-47F6-1538E0F5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3958B-13C4-1A28-611F-84B213C2082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974EE4BA-418B-74F2-2608-5CA396146128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A3F0D169-AA99-0442-5D5E-9E579C364F1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7A19E-5FD8-3356-9EE2-92822E08C03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CA4A871-8C18-D5D2-FA7B-A59721FFE201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D3F59BD-C6F3-B970-D71C-A7FE227CE813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0FF1FD1-EF16-9C06-30FD-535431F2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533464"/>
              </p:ext>
            </p:extLst>
          </p:nvPr>
        </p:nvGraphicFramePr>
        <p:xfrm>
          <a:off x="1136341" y="1214947"/>
          <a:ext cx="8514143" cy="532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D26506A-CB72-E9A4-2164-31E4C742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8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3573625" y="2093959"/>
            <a:ext cx="4114799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Offerings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4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971A-DF84-8315-17C2-8E5252DF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Pilot Circular Systemic Solutions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86A99-812E-D3C6-B05D-469CA695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A78E-FB25-9DFE-061E-9BAA2BD2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6" descr="A map of europe with white borders&#10;&#10;Description automatically generated">
            <a:extLst>
              <a:ext uri="{FF2B5EF4-FFF2-40B4-BE49-F238E27FC236}">
                <a16:creationId xmlns:a16="http://schemas.microsoft.com/office/drawing/2014/main" id="{48B1BD9B-9C4B-93F4-E467-85477115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8" r="10246" b="1"/>
          <a:stretch/>
        </p:blipFill>
        <p:spPr>
          <a:xfrm>
            <a:off x="2039143" y="1647413"/>
            <a:ext cx="8277383" cy="4677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1E1AB-EF90-900E-C51D-95C0C342F1F4}"/>
              </a:ext>
            </a:extLst>
          </p:cNvPr>
          <p:cNvSpPr txBox="1"/>
          <p:nvPr/>
        </p:nvSpPr>
        <p:spPr>
          <a:xfrm>
            <a:off x="8737611" y="4911198"/>
            <a:ext cx="221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1 – Crete, Greece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close-up of a plant&#10;&#10;Description automatically generated">
            <a:extLst>
              <a:ext uri="{FF2B5EF4-FFF2-40B4-BE49-F238E27FC236}">
                <a16:creationId xmlns:a16="http://schemas.microsoft.com/office/drawing/2014/main" id="{A7C65096-152D-7903-1587-ED45B1DD4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41" y="5142398"/>
            <a:ext cx="1220470" cy="122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map of land with water and land&#10;&#10;Description automatically generated">
            <a:extLst>
              <a:ext uri="{FF2B5EF4-FFF2-40B4-BE49-F238E27FC236}">
                <a16:creationId xmlns:a16="http://schemas.microsoft.com/office/drawing/2014/main" id="{46ED8207-57A0-9774-830D-ADDE3DB02E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/>
          <a:stretch/>
        </p:blipFill>
        <p:spPr>
          <a:xfrm>
            <a:off x="6715283" y="3895799"/>
            <a:ext cx="1190625" cy="1246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0F29F-BE39-245F-1B8C-8296CAE68779}"/>
              </a:ext>
            </a:extLst>
          </p:cNvPr>
          <p:cNvSpPr txBox="1"/>
          <p:nvPr/>
        </p:nvSpPr>
        <p:spPr>
          <a:xfrm>
            <a:off x="6223598" y="3741910"/>
            <a:ext cx="215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2 – Marche, Italy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BF604-C252-7C68-B5F2-5005EEFBF497}"/>
              </a:ext>
            </a:extLst>
          </p:cNvPr>
          <p:cNvSpPr txBox="1"/>
          <p:nvPr/>
        </p:nvSpPr>
        <p:spPr>
          <a:xfrm>
            <a:off x="4856789" y="1929266"/>
            <a:ext cx="358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3 – North Black Forest, Germany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15D6B6AF-1B5D-2BFE-4B44-287F3ACA55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2" y="2142136"/>
            <a:ext cx="962103" cy="128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E3A917-5051-6721-9EE2-F750C46664DE}"/>
              </a:ext>
            </a:extLst>
          </p:cNvPr>
          <p:cNvSpPr txBox="1"/>
          <p:nvPr/>
        </p:nvSpPr>
        <p:spPr>
          <a:xfrm>
            <a:off x="2039143" y="4049687"/>
            <a:ext cx="2419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4 – Lisbon, Portugal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A map of lisbon with a network map&#10;&#10;Description automatically generated">
            <a:extLst>
              <a:ext uri="{FF2B5EF4-FFF2-40B4-BE49-F238E27FC236}">
                <a16:creationId xmlns:a16="http://schemas.microsoft.com/office/drawing/2014/main" id="{189C6A3B-2A7B-D75B-D364-2F53C7BC1A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3" y="4242724"/>
            <a:ext cx="901232" cy="666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9E6BE-264A-ED72-31F0-1D4AD69035AD}"/>
              </a:ext>
            </a:extLst>
          </p:cNvPr>
          <p:cNvSpPr txBox="1"/>
          <p:nvPr/>
        </p:nvSpPr>
        <p:spPr>
          <a:xfrm>
            <a:off x="3718513" y="5629771"/>
            <a:ext cx="3589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5 – Interregional, Multi-National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D9D742-9CB1-EFA1-7986-4E4FAA199527}"/>
              </a:ext>
            </a:extLst>
          </p:cNvPr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2E55311-19A0-44E3-05FB-0E3F214CB69C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CF3F8594-AAC2-7389-2471-99B93F35618E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F719D6-AD50-0096-1704-C3E8DAFE1DFE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25D25CE9-8BAC-3ABF-1887-ADF4BFD7ADCA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53E6C0ED-2DBC-1A10-0C82-00D01A724A8C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80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26A-F96F-03A1-C5AB-AD26C9E9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BE3D2-D19C-038F-182C-2ED794B3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1A60A-E4C7-4C6B-327F-F03FD3B0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1D74EA-669D-F40F-BD0C-99CE6BC47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97163"/>
              </p:ext>
            </p:extLst>
          </p:nvPr>
        </p:nvGraphicFramePr>
        <p:xfrm>
          <a:off x="867748" y="1602858"/>
          <a:ext cx="10486052" cy="48413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970">
                  <a:extLst>
                    <a:ext uri="{9D8B030D-6E8A-4147-A177-3AD203B41FA5}">
                      <a16:colId xmlns:a16="http://schemas.microsoft.com/office/drawing/2014/main" val="4238079664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233303011"/>
                    </a:ext>
                  </a:extLst>
                </a:gridCol>
                <a:gridCol w="3032369">
                  <a:extLst>
                    <a:ext uri="{9D8B030D-6E8A-4147-A177-3AD203B41FA5}">
                      <a16:colId xmlns:a16="http://schemas.microsoft.com/office/drawing/2014/main" val="905739804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819352969"/>
                    </a:ext>
                  </a:extLst>
                </a:gridCol>
                <a:gridCol w="3798036">
                  <a:extLst>
                    <a:ext uri="{9D8B030D-6E8A-4147-A177-3AD203B41FA5}">
                      <a16:colId xmlns:a16="http://schemas.microsoft.com/office/drawing/2014/main" val="4169565146"/>
                    </a:ext>
                  </a:extLst>
                </a:gridCol>
              </a:tblGrid>
              <a:tr h="2622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Scope / Sectors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lvl="2" indent="0" algn="ctr"/>
                      <a:r>
                        <a:rPr lang="en-US" sz="1400" dirty="0"/>
                        <a:t>Value Chains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169201"/>
                  </a:ext>
                </a:extLst>
              </a:tr>
              <a:tr h="629461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Crete, 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</a:rPr>
                        <a:t>Agricultural, Livestock and Food Processing By-Products Valorisation CSS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MACC</a:t>
                      </a:r>
                      <a:r>
                        <a:rPr lang="en-GB" sz="1400" dirty="0"/>
                        <a:t>, CRETE, HMU, TUC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Fertilizer and materials for soil improvement produced using biomass from livestock production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New types of plant bio-stimulants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More nutritious (low glycemic index) versions of bread and other bakery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181186"/>
                  </a:ext>
                </a:extLst>
              </a:tr>
              <a:tr h="445868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Marche, 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Water Reuse and Nutrients Recovery 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UNIVPM</a:t>
                      </a:r>
                      <a:r>
                        <a:rPr lang="en-GB" sz="1400" dirty="0"/>
                        <a:t>, UVIC, CIIP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Water for irrigation and nature restoration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Nutrients for 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75083"/>
                  </a:ext>
                </a:extLst>
              </a:tr>
              <a:tr h="629461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North Black Forest, 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Conventional Plastics and Bioplastics Recycling 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CAS</a:t>
                      </a:r>
                      <a:r>
                        <a:rPr lang="en-GB" sz="1400" b="0" dirty="0"/>
                        <a:t>, MAG, TZHORB, WFG, BWCOM, KRUM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Conventional plastics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Bioplastics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15657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Lisbon,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</a:rPr>
                        <a:t>Public Transport Vehicle Recycling and Valorisation CSS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PARTICLE</a:t>
                      </a:r>
                      <a:r>
                        <a:rPr lang="en-GB" sz="1400" dirty="0"/>
                        <a:t>, CARRIS, MOTON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Use of recyclable materials from public transport vehicles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Material recovery at vehicle end-of-life disposal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831544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</a:rPr>
                        <a:t>Multi-regional Multi-National Value Chain CSS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UVIC</a:t>
                      </a:r>
                      <a:r>
                        <a:rPr lang="en-GB" sz="1400" dirty="0"/>
                        <a:t>, </a:t>
                      </a:r>
                      <a:r>
                        <a:rPr lang="en-US" sz="1400" dirty="0"/>
                        <a:t>All Pilots leaders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All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2823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5788788-4589-1FF9-3DAC-AFF193EDAD97}"/>
              </a:ext>
            </a:extLst>
          </p:cNvPr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C229E5E-CB22-4D44-07E2-1EA01E8BEF5F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58168A7-D8FB-AE3A-154C-DAE71DA59D58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1E911-C759-2AEC-3D2B-75CEE89B111E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6EC2B35-ABE8-86F3-212F-046853D4AE88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0C88851-B0D5-7FC2-9DE5-B09EDCD5C80D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C591F87-367A-CCFE-9679-C101CC6B8C8E}"/>
              </a:ext>
            </a:extLst>
          </p:cNvPr>
          <p:cNvSpPr/>
          <p:nvPr/>
        </p:nvSpPr>
        <p:spPr>
          <a:xfrm>
            <a:off x="601133" y="3352800"/>
            <a:ext cx="11125200" cy="958790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0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687512" y="5556986"/>
            <a:ext cx="6816976" cy="879865"/>
          </a:xfrm>
          <a:custGeom>
            <a:avLst/>
            <a:gdLst/>
            <a:ahLst/>
            <a:cxnLst/>
            <a:rect l="l" t="t" r="r" b="b"/>
            <a:pathLst>
              <a:path w="10225464" h="1319798">
                <a:moveTo>
                  <a:pt x="0" y="0"/>
                </a:moveTo>
                <a:lnTo>
                  <a:pt x="10225464" y="0"/>
                </a:lnTo>
                <a:lnTo>
                  <a:pt x="10225464" y="1319798"/>
                </a:lnTo>
                <a:lnTo>
                  <a:pt x="0" y="1319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747007" y="2766910"/>
            <a:ext cx="4700702" cy="1069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8000" b="1" dirty="0">
                <a:solidFill>
                  <a:srgbClr val="00B050"/>
                </a:solidFill>
                <a:latin typeface="+mj-lt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86F9D-5AA8-FFC3-9C17-B096F43DA9FE}"/>
              </a:ext>
            </a:extLst>
          </p:cNvPr>
          <p:cNvSpPr txBox="1"/>
          <p:nvPr/>
        </p:nvSpPr>
        <p:spPr>
          <a:xfrm>
            <a:off x="2788536" y="4163627"/>
            <a:ext cx="661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NAMES</a:t>
            </a:r>
          </a:p>
          <a:p>
            <a:pPr algn="ctr"/>
            <a:endParaRPr lang="el-GR" sz="1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C6784-1009-DA2F-B327-1778A32A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3A237-F857-3E0B-978F-02DFF319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54E126-84C2-1042-9533-259BAE65C131}"/>
              </a:ext>
            </a:extLst>
          </p:cNvPr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11304DB-7E56-0865-8D18-889A71981F7D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0DE556D8-DA49-3F40-801F-0D764E5B0724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E6966E-ADB4-B3A9-CCC9-78228F319E9D}"/>
              </a:ext>
            </a:extLst>
          </p:cNvPr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702C22A-498E-F0A9-F796-D9C91623DEF9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EAA37CBD-344B-C607-B2B6-69014BABBD38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90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722D-9C59-9A5C-8E31-2CF3D141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CSSBoost At a Glance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401DA-86BD-3903-668E-13B5E501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05/10/2024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3D613-FF0A-91A2-7CD4-8F869B73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914B9-25AA-114E-FDFA-3C64FAA44862}"/>
              </a:ext>
            </a:extLst>
          </p:cNvPr>
          <p:cNvSpPr txBox="1"/>
          <p:nvPr/>
        </p:nvSpPr>
        <p:spPr>
          <a:xfrm>
            <a:off x="313267" y="1507507"/>
            <a:ext cx="11214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defRPr sz="2400" i="1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Boosting Circular Systemic Solutions through 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Virtual Regional Circular Economy Spaces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A61C8-06C2-0E86-E7F7-5CC938BE9C23}"/>
              </a:ext>
            </a:extLst>
          </p:cNvPr>
          <p:cNvSpPr txBox="1"/>
          <p:nvPr/>
        </p:nvSpPr>
        <p:spPr>
          <a:xfrm>
            <a:off x="12019" y="2463731"/>
            <a:ext cx="11784389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Topic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CL6-2023-CircBio-02-1 –  Circular Cities and Regions Initiative (CCRI)’s circular systemic solutions</a:t>
            </a:r>
          </a:p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Destination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Circular economy and bioeconomy sectors</a:t>
            </a:r>
          </a:p>
          <a:p>
            <a:pPr algn="ctr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Coordinated by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Technical University of Crete, Assoc. Prof. George Arampatzis</a:t>
            </a:r>
            <a:endParaRPr lang="el-GR" sz="1500" dirty="0">
              <a:solidFill>
                <a:schemeClr val="accent6">
                  <a:lumMod val="75000"/>
                </a:schemeClr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3C4836EE-EE97-D8CC-6F20-0F5117E42C73}"/>
              </a:ext>
            </a:extLst>
          </p:cNvPr>
          <p:cNvGrpSpPr/>
          <p:nvPr/>
        </p:nvGrpSpPr>
        <p:grpSpPr>
          <a:xfrm>
            <a:off x="484469" y="4094796"/>
            <a:ext cx="1921164" cy="1702750"/>
            <a:chOff x="744002" y="3723215"/>
            <a:chExt cx="1921164" cy="1702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EB2CD6-CE6D-02C6-6FC1-2065AC4E4DDE}"/>
                </a:ext>
              </a:extLst>
            </p:cNvPr>
            <p:cNvSpPr txBox="1"/>
            <p:nvPr/>
          </p:nvSpPr>
          <p:spPr>
            <a:xfrm>
              <a:off x="744002" y="5033485"/>
              <a:ext cx="1921164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21 Partners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0F6D5D3-EBA7-0559-553E-71D8B5AF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59" y="3723215"/>
              <a:ext cx="1314450" cy="1314450"/>
            </a:xfrm>
            <a:prstGeom prst="rect">
              <a:avLst/>
            </a:prstGeom>
          </p:spPr>
        </p:pic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AD6ABAB7-4FE8-3F31-C3CE-41134C5500A2}"/>
              </a:ext>
            </a:extLst>
          </p:cNvPr>
          <p:cNvGrpSpPr/>
          <p:nvPr/>
        </p:nvGrpSpPr>
        <p:grpSpPr>
          <a:xfrm>
            <a:off x="9668549" y="4013278"/>
            <a:ext cx="1859202" cy="1784268"/>
            <a:chOff x="9928082" y="3641697"/>
            <a:chExt cx="1859202" cy="17842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661229-96CA-237E-D99F-8A27C54A576C}"/>
                </a:ext>
              </a:extLst>
            </p:cNvPr>
            <p:cNvSpPr txBox="1"/>
            <p:nvPr/>
          </p:nvSpPr>
          <p:spPr>
            <a:xfrm>
              <a:off x="9928082" y="5033485"/>
              <a:ext cx="1859202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3.5</a:t>
              </a: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years</a:t>
              </a:r>
            </a:p>
          </p:txBody>
        </p:sp>
        <p:pic>
          <p:nvPicPr>
            <p:cNvPr id="14" name="Picture 20" descr="Icon&#10;&#10;Description automatically generated">
              <a:extLst>
                <a:ext uri="{FF2B5EF4-FFF2-40B4-BE49-F238E27FC236}">
                  <a16:creationId xmlns:a16="http://schemas.microsoft.com/office/drawing/2014/main" id="{47240153-B7A8-1366-4D04-AF7D0112A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852" y="3641697"/>
              <a:ext cx="1377662" cy="1377662"/>
            </a:xfrm>
            <a:prstGeom prst="rect">
              <a:avLst/>
            </a:prstGeom>
          </p:spPr>
        </p:pic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11DFBB5F-23C4-3E91-7F98-FF2374DAF34E}"/>
              </a:ext>
            </a:extLst>
          </p:cNvPr>
          <p:cNvGrpSpPr/>
          <p:nvPr/>
        </p:nvGrpSpPr>
        <p:grpSpPr>
          <a:xfrm>
            <a:off x="7480282" y="3590740"/>
            <a:ext cx="2244874" cy="3070632"/>
            <a:chOff x="7739815" y="3219159"/>
            <a:chExt cx="2244874" cy="30706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62502C-5C09-66B1-E6CD-2F2730D91491}"/>
                </a:ext>
              </a:extLst>
            </p:cNvPr>
            <p:cNvSpPr txBox="1"/>
            <p:nvPr/>
          </p:nvSpPr>
          <p:spPr>
            <a:xfrm>
              <a:off x="7739815" y="5033485"/>
              <a:ext cx="2244874" cy="12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11,876,438€</a:t>
              </a:r>
            </a:p>
            <a:p>
              <a:pPr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9,190,319€ EC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lvl="0" algn="ctr" fontAlgn="base">
                <a:lnSpc>
                  <a:spcPct val="107000"/>
                </a:lnSpc>
                <a:spcAft>
                  <a:spcPts val="800"/>
                </a:spcAft>
              </a:pP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B4356-6C70-9A85-81F5-856F124FA571}"/>
                </a:ext>
              </a:extLst>
            </p:cNvPr>
            <p:cNvSpPr txBox="1"/>
            <p:nvPr/>
          </p:nvSpPr>
          <p:spPr>
            <a:xfrm>
              <a:off x="8142404" y="3219159"/>
              <a:ext cx="10540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0" b="1" dirty="0">
                  <a:solidFill>
                    <a:schemeClr val="accent6">
                      <a:lumMod val="75000"/>
                    </a:schemeClr>
                  </a:solidFill>
                </a:rPr>
                <a:t>€</a:t>
              </a:r>
              <a:endParaRPr lang="en-GB" sz="1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DC3B22B9-A8E2-839F-DEC1-6EDABD6845C7}"/>
              </a:ext>
            </a:extLst>
          </p:cNvPr>
          <p:cNvGrpSpPr/>
          <p:nvPr/>
        </p:nvGrpSpPr>
        <p:grpSpPr>
          <a:xfrm>
            <a:off x="4984929" y="3980700"/>
            <a:ext cx="2166287" cy="1816846"/>
            <a:chOff x="5244462" y="3609119"/>
            <a:chExt cx="2166287" cy="1816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14C4CF-5D86-4D04-5AEE-C6F5B460C589}"/>
                </a:ext>
              </a:extLst>
            </p:cNvPr>
            <p:cNvSpPr txBox="1"/>
            <p:nvPr/>
          </p:nvSpPr>
          <p:spPr>
            <a:xfrm>
              <a:off x="5244462" y="5033485"/>
              <a:ext cx="2166287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5 Pilot Case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3" descr="Icon&#10;&#10;Description automatically generated">
              <a:extLst>
                <a:ext uri="{FF2B5EF4-FFF2-40B4-BE49-F238E27FC236}">
                  <a16:creationId xmlns:a16="http://schemas.microsoft.com/office/drawing/2014/main" id="{2CA50F2C-DE56-D629-8265-0D5BCECE4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485" y="3609119"/>
              <a:ext cx="1410240" cy="1410240"/>
            </a:xfrm>
            <a:prstGeom prst="rect">
              <a:avLst/>
            </a:prstGeom>
          </p:spPr>
        </p:pic>
      </p:grpSp>
      <p:grpSp>
        <p:nvGrpSpPr>
          <p:cNvPr id="21" name="Group 29">
            <a:extLst>
              <a:ext uri="{FF2B5EF4-FFF2-40B4-BE49-F238E27FC236}">
                <a16:creationId xmlns:a16="http://schemas.microsoft.com/office/drawing/2014/main" id="{FCB416E2-1518-F29B-8477-C43485DA5DC1}"/>
              </a:ext>
            </a:extLst>
          </p:cNvPr>
          <p:cNvGrpSpPr/>
          <p:nvPr/>
        </p:nvGrpSpPr>
        <p:grpSpPr>
          <a:xfrm>
            <a:off x="2734699" y="3950780"/>
            <a:ext cx="1921164" cy="1846766"/>
            <a:chOff x="2994232" y="3579199"/>
            <a:chExt cx="1921164" cy="1846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90D26B-FC55-0E0B-C6AE-2FF408064E83}"/>
                </a:ext>
              </a:extLst>
            </p:cNvPr>
            <p:cNvSpPr txBox="1"/>
            <p:nvPr/>
          </p:nvSpPr>
          <p:spPr>
            <a:xfrm>
              <a:off x="2994232" y="5033485"/>
              <a:ext cx="1921164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8 Countries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3C041349-4F19-094D-315C-CC727A7E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143" y="3579199"/>
              <a:ext cx="1523343" cy="152334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664D10A-1C2F-8A11-782A-84363853E05F}"/>
              </a:ext>
            </a:extLst>
          </p:cNvPr>
          <p:cNvSpPr txBox="1"/>
          <p:nvPr/>
        </p:nvSpPr>
        <p:spPr>
          <a:xfrm>
            <a:off x="9973733" y="5880708"/>
            <a:ext cx="138006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Started June 2024</a:t>
            </a:r>
            <a:endParaRPr lang="en-GB" i="1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744F2-F869-08E7-85E4-60C84DD2EABE}"/>
              </a:ext>
            </a:extLst>
          </p:cNvPr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B3BD1C7-A9B8-94DD-EE54-E2B0CFCEDA71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CE76551F-9C41-BE09-68F4-3B555AD63260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99D2A-8D34-7513-69FB-F1FBF14F71C6}"/>
              </a:ext>
            </a:extLst>
          </p:cNvPr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775445DD-2DD0-A9AE-3071-806D2E6D50E7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>
              <a:extLst>
                <a:ext uri="{FF2B5EF4-FFF2-40B4-BE49-F238E27FC236}">
                  <a16:creationId xmlns:a16="http://schemas.microsoft.com/office/drawing/2014/main" id="{FA6E2869-62CC-F084-E01C-378888E6405F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7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Consortium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E512CD-2E88-4F57-6819-CCDFAEFF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6" name="Half Frame 5"/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16" name="Half Frame 15"/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10">
            <a:extLst>
              <a:ext uri="{FF2B5EF4-FFF2-40B4-BE49-F238E27FC236}">
                <a16:creationId xmlns:a16="http://schemas.microsoft.com/office/drawing/2014/main" id="{1DA616FF-CDA1-6C24-6C47-E95D7F1D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078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DF749D7E-9C17-0762-B30B-304D4D8B0E02}"/>
              </a:ext>
            </a:extLst>
          </p:cNvPr>
          <p:cNvGraphicFramePr>
            <a:graphicFrameLocks/>
          </p:cNvGraphicFramePr>
          <p:nvPr/>
        </p:nvGraphicFramePr>
        <p:xfrm>
          <a:off x="8659503" y="1681518"/>
          <a:ext cx="3432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EDEBB3BC-7C61-0FB2-5E72-0D8E860C4A10}"/>
              </a:ext>
            </a:extLst>
          </p:cNvPr>
          <p:cNvGraphicFramePr>
            <a:graphicFrameLocks/>
          </p:cNvGraphicFramePr>
          <p:nvPr/>
        </p:nvGraphicFramePr>
        <p:xfrm>
          <a:off x="9004175" y="4455152"/>
          <a:ext cx="2743200" cy="17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7C3BC6-F00E-DBA4-D24A-DF69BCD1B739}"/>
              </a:ext>
            </a:extLst>
          </p:cNvPr>
          <p:cNvGraphicFramePr>
            <a:graphicFrameLocks noGrp="1"/>
          </p:cNvGraphicFramePr>
          <p:nvPr/>
        </p:nvGraphicFramePr>
        <p:xfrm>
          <a:off x="616996" y="1605435"/>
          <a:ext cx="7823856" cy="4804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169">
                  <a:extLst>
                    <a:ext uri="{9D8B030D-6E8A-4147-A177-3AD203B41FA5}">
                      <a16:colId xmlns:a16="http://schemas.microsoft.com/office/drawing/2014/main" val="90831946"/>
                    </a:ext>
                  </a:extLst>
                </a:gridCol>
                <a:gridCol w="5303545">
                  <a:extLst>
                    <a:ext uri="{9D8B030D-6E8A-4147-A177-3AD203B41FA5}">
                      <a16:colId xmlns:a16="http://schemas.microsoft.com/office/drawing/2014/main" val="3259802799"/>
                    </a:ext>
                  </a:extLst>
                </a:gridCol>
                <a:gridCol w="552377">
                  <a:extLst>
                    <a:ext uri="{9D8B030D-6E8A-4147-A177-3AD203B41FA5}">
                      <a16:colId xmlns:a16="http://schemas.microsoft.com/office/drawing/2014/main" val="3414567727"/>
                    </a:ext>
                  </a:extLst>
                </a:gridCol>
                <a:gridCol w="730656">
                  <a:extLst>
                    <a:ext uri="{9D8B030D-6E8A-4147-A177-3AD203B41FA5}">
                      <a16:colId xmlns:a16="http://schemas.microsoft.com/office/drawing/2014/main" val="4184524632"/>
                    </a:ext>
                  </a:extLst>
                </a:gridCol>
                <a:gridCol w="816109">
                  <a:extLst>
                    <a:ext uri="{9D8B030D-6E8A-4147-A177-3AD203B41FA5}">
                      <a16:colId xmlns:a16="http://schemas.microsoft.com/office/drawing/2014/main" val="2880014365"/>
                    </a:ext>
                  </a:extLst>
                </a:gridCol>
              </a:tblGrid>
              <a:tr h="31896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Participant Organisation Name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Type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Short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Country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71755" marT="0" marB="0" anchor="ctr"/>
                </a:tc>
                <a:extLst>
                  <a:ext uri="{0D108BD9-81ED-4DB2-BD59-A6C34878D82A}">
                    <a16:rowId xmlns:a16="http://schemas.microsoft.com/office/drawing/2014/main" val="4042498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Polytechneio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Kritis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(Technical University of Crete)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TUC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946222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Maggioli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Spa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MAG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97648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CAS Software AG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1403184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Krumedia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KRUM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913918340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ptos" panose="020B0004020202020204" pitchFamily="34" charset="0"/>
                        </a:rPr>
                        <a:t>Technologiezentrum Horb GmbH &amp; Co. KG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TZHORB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7891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gGmbH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80270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Wirtschaftsforderung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Zukunftsregio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WFG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78542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Politecnica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Delle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Mache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UNIVPM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34890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Cicli Integrati Impianti Primari S.p.A.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CIIP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5569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Fundació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Universitària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Balmes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UVIC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Spain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251016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Elliniko Mesogriako Panepistimio (Hellenic Mediterranean University)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HMU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130619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Mediterranean Agrofood Competence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Center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MACC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948646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Perifereiakh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Anaptyxiakh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Etaireia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Krhths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(Regional Development Company of Crete)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CRETE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209165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Particle Summary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PARTICLE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5787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Companhia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de Ferro de Lisboa, E.M., S.A.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8371711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Adrestia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and Development Private Company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ADR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69041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Motonious P.C.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MOTON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052170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Acceligence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LTD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ACCELI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Cyprus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333053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Social CRM Research Center e.V.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SCRC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82279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Association of Cities and Regions for sustainable Resource Management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ACR+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Belgium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54813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Imperial College London (Associate Partner)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ICL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UK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45120396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0C79B09-C87B-3673-81F3-8000B64F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08" y="13394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2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CCRI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2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3D-F039-BACB-DD3C-573A4F85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57" y="36279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About the Circular Cities and Regions Initiative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FCDA-1766-B028-3AFD-DF9012F5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461106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An innovative collaboration and support scheme of the European Commission</a:t>
            </a:r>
            <a:r>
              <a:rPr lang="en-US" dirty="0"/>
              <a:t>, launched by DG Research &amp; Innovation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Part of the EU Circular Economy Action Plan 2020</a:t>
            </a:r>
            <a:r>
              <a:rPr lang="en-US" dirty="0"/>
              <a:t>, and contributing to the policy objectives of the EU Green Deal as well as the EU Bioeconomy Strategy</a:t>
            </a:r>
          </a:p>
          <a:p>
            <a:pPr>
              <a:lnSpc>
                <a:spcPct val="120000"/>
              </a:lnSpc>
            </a:pPr>
            <a:r>
              <a:rPr lang="en-US" dirty="0"/>
              <a:t>Supported by the EU's R&amp;I funding </a:t>
            </a:r>
            <a:r>
              <a:rPr lang="en-US" dirty="0" err="1"/>
              <a:t>programme</a:t>
            </a:r>
            <a:r>
              <a:rPr lang="en-US" dirty="0"/>
              <a:t> (Horizon 2020 and Horizon Europe): </a:t>
            </a:r>
            <a:r>
              <a:rPr lang="en-US" dirty="0">
                <a:solidFill>
                  <a:srgbClr val="00B050"/>
                </a:solidFill>
              </a:rPr>
              <a:t>more than €250 million earmarked for CCRI</a:t>
            </a:r>
          </a:p>
          <a:p>
            <a:pPr>
              <a:lnSpc>
                <a:spcPct val="120000"/>
              </a:lnSpc>
            </a:pPr>
            <a:r>
              <a:rPr lang="en-US" dirty="0"/>
              <a:t>Aims to support the implementation of </a:t>
            </a:r>
            <a:r>
              <a:rPr lang="en-US" dirty="0">
                <a:solidFill>
                  <a:srgbClr val="00B050"/>
                </a:solidFill>
              </a:rPr>
              <a:t>Circular Systemic Solutions (CSS)</a:t>
            </a:r>
            <a:r>
              <a:rPr lang="en-US" dirty="0"/>
              <a:t> in EU cities and regions, as well as the </a:t>
            </a:r>
            <a:r>
              <a:rPr lang="en-US" dirty="0">
                <a:solidFill>
                  <a:srgbClr val="00B050"/>
                </a:solidFill>
              </a:rPr>
              <a:t>development of new circular business and governance models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BDC405C-E853-45A7-D9D9-EA8F8D1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GB"/>
              <a:t>05/10/2024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9068-CC70-88B6-47F6-1538E0F5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3958B-13C4-1A28-611F-84B213C2082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974EE4BA-418B-74F2-2608-5CA396146128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A3F0D169-AA99-0442-5D5E-9E579C364F1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7A19E-5FD8-3356-9EE2-92822E08C03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CA4A871-8C18-D5D2-FA7B-A59721FFE201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D3F59BD-C6F3-B970-D71C-A7FE227CE813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22587F-859B-94E2-A24F-FB0EE185E659}"/>
              </a:ext>
            </a:extLst>
          </p:cNvPr>
          <p:cNvGrpSpPr/>
          <p:nvPr/>
        </p:nvGrpSpPr>
        <p:grpSpPr>
          <a:xfrm>
            <a:off x="8872569" y="2309779"/>
            <a:ext cx="3045460" cy="2353310"/>
            <a:chOff x="8872569" y="2309779"/>
            <a:chExt cx="3045460" cy="2353310"/>
          </a:xfrm>
        </p:grpSpPr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526512C1-EFE3-2C67-DC09-7B82EDE39B1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0827" y="2823227"/>
              <a:ext cx="2849879" cy="1184892"/>
            </a:xfrm>
            <a:prstGeom prst="rect">
              <a:avLst/>
            </a:prstGeom>
          </p:spPr>
        </p:pic>
        <p:sp>
          <p:nvSpPr>
            <p:cNvPr id="43" name="object 9">
              <a:extLst>
                <a:ext uri="{FF2B5EF4-FFF2-40B4-BE49-F238E27FC236}">
                  <a16:creationId xmlns:a16="http://schemas.microsoft.com/office/drawing/2014/main" id="{20228C1E-0064-9D92-DB0B-1CD36F1748C6}"/>
                </a:ext>
              </a:extLst>
            </p:cNvPr>
            <p:cNvSpPr/>
            <p:nvPr/>
          </p:nvSpPr>
          <p:spPr>
            <a:xfrm>
              <a:off x="8872569" y="2309779"/>
              <a:ext cx="3045460" cy="2353310"/>
            </a:xfrm>
            <a:custGeom>
              <a:avLst/>
              <a:gdLst/>
              <a:ahLst/>
              <a:cxnLst/>
              <a:rect l="l" t="t" r="r" b="b"/>
              <a:pathLst>
                <a:path w="3045459" h="2353310">
                  <a:moveTo>
                    <a:pt x="1102007" y="0"/>
                  </a:moveTo>
                  <a:lnTo>
                    <a:pt x="1052379" y="1211"/>
                  </a:lnTo>
                  <a:lnTo>
                    <a:pt x="1003070" y="4061"/>
                  </a:lnTo>
                  <a:lnTo>
                    <a:pt x="954124" y="8594"/>
                  </a:lnTo>
                  <a:lnTo>
                    <a:pt x="905585" y="14854"/>
                  </a:lnTo>
                  <a:lnTo>
                    <a:pt x="857499" y="22886"/>
                  </a:lnTo>
                  <a:lnTo>
                    <a:pt x="809910" y="32735"/>
                  </a:lnTo>
                  <a:lnTo>
                    <a:pt x="760956" y="44959"/>
                  </a:lnTo>
                  <a:lnTo>
                    <a:pt x="712641" y="59243"/>
                  </a:lnTo>
                  <a:lnTo>
                    <a:pt x="665016" y="75639"/>
                  </a:lnTo>
                  <a:lnTo>
                    <a:pt x="618128" y="94202"/>
                  </a:lnTo>
                  <a:lnTo>
                    <a:pt x="572026" y="114983"/>
                  </a:lnTo>
                  <a:lnTo>
                    <a:pt x="526759" y="138038"/>
                  </a:lnTo>
                  <a:lnTo>
                    <a:pt x="482377" y="163418"/>
                  </a:lnTo>
                  <a:lnTo>
                    <a:pt x="437088" y="192682"/>
                  </a:lnTo>
                  <a:lnTo>
                    <a:pt x="394065" y="224065"/>
                  </a:lnTo>
                  <a:lnTo>
                    <a:pt x="353358" y="257425"/>
                  </a:lnTo>
                  <a:lnTo>
                    <a:pt x="315013" y="292619"/>
                  </a:lnTo>
                  <a:lnTo>
                    <a:pt x="279082" y="329502"/>
                  </a:lnTo>
                  <a:lnTo>
                    <a:pt x="245612" y="367933"/>
                  </a:lnTo>
                  <a:lnTo>
                    <a:pt x="214651" y="407767"/>
                  </a:lnTo>
                  <a:lnTo>
                    <a:pt x="186250" y="448861"/>
                  </a:lnTo>
                  <a:lnTo>
                    <a:pt x="160456" y="491073"/>
                  </a:lnTo>
                  <a:lnTo>
                    <a:pt x="137318" y="534258"/>
                  </a:lnTo>
                  <a:lnTo>
                    <a:pt x="110212" y="591705"/>
                  </a:lnTo>
                  <a:lnTo>
                    <a:pt x="83439" y="656366"/>
                  </a:lnTo>
                  <a:lnTo>
                    <a:pt x="58296" y="727677"/>
                  </a:lnTo>
                  <a:lnTo>
                    <a:pt x="46742" y="765650"/>
                  </a:lnTo>
                  <a:lnTo>
                    <a:pt x="36083" y="805072"/>
                  </a:lnTo>
                  <a:lnTo>
                    <a:pt x="26480" y="845874"/>
                  </a:lnTo>
                  <a:lnTo>
                    <a:pt x="18097" y="887984"/>
                  </a:lnTo>
                  <a:lnTo>
                    <a:pt x="11094" y="931332"/>
                  </a:lnTo>
                  <a:lnTo>
                    <a:pt x="5636" y="975848"/>
                  </a:lnTo>
                  <a:lnTo>
                    <a:pt x="1884" y="1021460"/>
                  </a:lnTo>
                  <a:lnTo>
                    <a:pt x="0" y="1068098"/>
                  </a:lnTo>
                  <a:lnTo>
                    <a:pt x="146" y="1115691"/>
                  </a:lnTo>
                  <a:lnTo>
                    <a:pt x="2485" y="1164168"/>
                  </a:lnTo>
                  <a:lnTo>
                    <a:pt x="7180" y="1213459"/>
                  </a:lnTo>
                  <a:lnTo>
                    <a:pt x="14392" y="1263492"/>
                  </a:lnTo>
                  <a:lnTo>
                    <a:pt x="24283" y="1314198"/>
                  </a:lnTo>
                  <a:lnTo>
                    <a:pt x="37017" y="1365505"/>
                  </a:lnTo>
                  <a:lnTo>
                    <a:pt x="52755" y="1417342"/>
                  </a:lnTo>
                  <a:lnTo>
                    <a:pt x="71659" y="1469640"/>
                  </a:lnTo>
                  <a:lnTo>
                    <a:pt x="93892" y="1522327"/>
                  </a:lnTo>
                  <a:lnTo>
                    <a:pt x="119617" y="1575332"/>
                  </a:lnTo>
                  <a:lnTo>
                    <a:pt x="148995" y="1628585"/>
                  </a:lnTo>
                  <a:lnTo>
                    <a:pt x="182188" y="1682015"/>
                  </a:lnTo>
                  <a:lnTo>
                    <a:pt x="219360" y="1735551"/>
                  </a:lnTo>
                  <a:lnTo>
                    <a:pt x="254661" y="1782363"/>
                  </a:lnTo>
                  <a:lnTo>
                    <a:pt x="290568" y="1827088"/>
                  </a:lnTo>
                  <a:lnTo>
                    <a:pt x="327058" y="1869757"/>
                  </a:lnTo>
                  <a:lnTo>
                    <a:pt x="364110" y="1910398"/>
                  </a:lnTo>
                  <a:lnTo>
                    <a:pt x="401699" y="1949040"/>
                  </a:lnTo>
                  <a:lnTo>
                    <a:pt x="439805" y="1985713"/>
                  </a:lnTo>
                  <a:lnTo>
                    <a:pt x="478403" y="2020445"/>
                  </a:lnTo>
                  <a:lnTo>
                    <a:pt x="517472" y="2053265"/>
                  </a:lnTo>
                  <a:lnTo>
                    <a:pt x="556988" y="2084202"/>
                  </a:lnTo>
                  <a:lnTo>
                    <a:pt x="596930" y="2113286"/>
                  </a:lnTo>
                  <a:lnTo>
                    <a:pt x="637274" y="2140546"/>
                  </a:lnTo>
                  <a:lnTo>
                    <a:pt x="677997" y="2166010"/>
                  </a:lnTo>
                  <a:lnTo>
                    <a:pt x="719078" y="2189708"/>
                  </a:lnTo>
                  <a:lnTo>
                    <a:pt x="760493" y="2211668"/>
                  </a:lnTo>
                  <a:lnTo>
                    <a:pt x="802221" y="2231920"/>
                  </a:lnTo>
                  <a:lnTo>
                    <a:pt x="844237" y="2250493"/>
                  </a:lnTo>
                  <a:lnTo>
                    <a:pt x="886520" y="2267416"/>
                  </a:lnTo>
                  <a:lnTo>
                    <a:pt x="929046" y="2282718"/>
                  </a:lnTo>
                  <a:lnTo>
                    <a:pt x="971794" y="2296427"/>
                  </a:lnTo>
                  <a:lnTo>
                    <a:pt x="1014741" y="2308574"/>
                  </a:lnTo>
                  <a:lnTo>
                    <a:pt x="1057863" y="2319186"/>
                  </a:lnTo>
                  <a:lnTo>
                    <a:pt x="1101139" y="2328294"/>
                  </a:lnTo>
                  <a:lnTo>
                    <a:pt x="1144546" y="2335925"/>
                  </a:lnTo>
                  <a:lnTo>
                    <a:pt x="1188060" y="2342110"/>
                  </a:lnTo>
                  <a:lnTo>
                    <a:pt x="1231660" y="2346877"/>
                  </a:lnTo>
                  <a:lnTo>
                    <a:pt x="1275322" y="2350255"/>
                  </a:lnTo>
                  <a:lnTo>
                    <a:pt x="1319025" y="2352274"/>
                  </a:lnTo>
                  <a:lnTo>
                    <a:pt x="1362745" y="2352962"/>
                  </a:lnTo>
                  <a:lnTo>
                    <a:pt x="1406460" y="2352348"/>
                  </a:lnTo>
                  <a:lnTo>
                    <a:pt x="1450146" y="2350462"/>
                  </a:lnTo>
                  <a:lnTo>
                    <a:pt x="1493783" y="2347333"/>
                  </a:lnTo>
                  <a:lnTo>
                    <a:pt x="1537346" y="2342988"/>
                  </a:lnTo>
                  <a:lnTo>
                    <a:pt x="1580813" y="2337459"/>
                  </a:lnTo>
                  <a:lnTo>
                    <a:pt x="1624162" y="2330773"/>
                  </a:lnTo>
                  <a:lnTo>
                    <a:pt x="1667370" y="2322960"/>
                  </a:lnTo>
                  <a:lnTo>
                    <a:pt x="1710414" y="2314049"/>
                  </a:lnTo>
                  <a:lnTo>
                    <a:pt x="1753271" y="2304068"/>
                  </a:lnTo>
                  <a:lnTo>
                    <a:pt x="1795920" y="2293047"/>
                  </a:lnTo>
                  <a:lnTo>
                    <a:pt x="1838337" y="2281015"/>
                  </a:lnTo>
                  <a:lnTo>
                    <a:pt x="1880499" y="2268002"/>
                  </a:lnTo>
                  <a:lnTo>
                    <a:pt x="1922385" y="2254035"/>
                  </a:lnTo>
                  <a:lnTo>
                    <a:pt x="1963971" y="2239144"/>
                  </a:lnTo>
                  <a:lnTo>
                    <a:pt x="2005234" y="2223358"/>
                  </a:lnTo>
                  <a:lnTo>
                    <a:pt x="2046531" y="2206667"/>
                  </a:lnTo>
                  <a:lnTo>
                    <a:pt x="2088154" y="2189071"/>
                  </a:lnTo>
                  <a:lnTo>
                    <a:pt x="2130012" y="2170587"/>
                  </a:lnTo>
                  <a:lnTo>
                    <a:pt x="2172011" y="2151236"/>
                  </a:lnTo>
                  <a:lnTo>
                    <a:pt x="2214062" y="2131034"/>
                  </a:lnTo>
                  <a:lnTo>
                    <a:pt x="2256072" y="2110000"/>
                  </a:lnTo>
                  <a:lnTo>
                    <a:pt x="2297950" y="2088153"/>
                  </a:lnTo>
                  <a:lnTo>
                    <a:pt x="2339604" y="2065510"/>
                  </a:lnTo>
                  <a:lnTo>
                    <a:pt x="2380943" y="2042091"/>
                  </a:lnTo>
                  <a:lnTo>
                    <a:pt x="2421874" y="2017913"/>
                  </a:lnTo>
                  <a:lnTo>
                    <a:pt x="2462307" y="1992994"/>
                  </a:lnTo>
                  <a:lnTo>
                    <a:pt x="2502149" y="1967354"/>
                  </a:lnTo>
                  <a:lnTo>
                    <a:pt x="2541309" y="1941011"/>
                  </a:lnTo>
                  <a:lnTo>
                    <a:pt x="2579696" y="1913982"/>
                  </a:lnTo>
                  <a:lnTo>
                    <a:pt x="2617217" y="1886286"/>
                  </a:lnTo>
                  <a:lnTo>
                    <a:pt x="2653781" y="1857942"/>
                  </a:lnTo>
                  <a:lnTo>
                    <a:pt x="2689297" y="1828968"/>
                  </a:lnTo>
                  <a:lnTo>
                    <a:pt x="2723673" y="1799381"/>
                  </a:lnTo>
                  <a:lnTo>
                    <a:pt x="2756817" y="1769202"/>
                  </a:lnTo>
                  <a:lnTo>
                    <a:pt x="2788638" y="1738447"/>
                  </a:lnTo>
                  <a:lnTo>
                    <a:pt x="2819043" y="1707135"/>
                  </a:lnTo>
                  <a:lnTo>
                    <a:pt x="2847942" y="1675284"/>
                  </a:lnTo>
                  <a:lnTo>
                    <a:pt x="2875243" y="1642914"/>
                  </a:lnTo>
                  <a:lnTo>
                    <a:pt x="2900854" y="1610041"/>
                  </a:lnTo>
                  <a:lnTo>
                    <a:pt x="2924683" y="1576685"/>
                  </a:lnTo>
                  <a:lnTo>
                    <a:pt x="2946640" y="1542864"/>
                  </a:lnTo>
                  <a:lnTo>
                    <a:pt x="2966631" y="1508596"/>
                  </a:lnTo>
                  <a:lnTo>
                    <a:pt x="2984566" y="1473900"/>
                  </a:lnTo>
                  <a:lnTo>
                    <a:pt x="3000354" y="1438793"/>
                  </a:lnTo>
                  <a:lnTo>
                    <a:pt x="3025118" y="1367422"/>
                  </a:lnTo>
                  <a:lnTo>
                    <a:pt x="3040190" y="1294631"/>
                  </a:lnTo>
                  <a:lnTo>
                    <a:pt x="3044838" y="1220565"/>
                  </a:lnTo>
                  <a:lnTo>
                    <a:pt x="3043024" y="1183101"/>
                  </a:lnTo>
                  <a:lnTo>
                    <a:pt x="3030661" y="1107399"/>
                  </a:lnTo>
                  <a:lnTo>
                    <a:pt x="3019929" y="1069199"/>
                  </a:lnTo>
                  <a:lnTo>
                    <a:pt x="3006041" y="1030790"/>
                  </a:lnTo>
                  <a:lnTo>
                    <a:pt x="2988906" y="992191"/>
                  </a:lnTo>
                  <a:lnTo>
                    <a:pt x="2968431" y="953420"/>
                  </a:lnTo>
                  <a:lnTo>
                    <a:pt x="2944526" y="914496"/>
                  </a:lnTo>
                  <a:lnTo>
                    <a:pt x="2906903" y="861836"/>
                  </a:lnTo>
                  <a:lnTo>
                    <a:pt x="2862733" y="807845"/>
                  </a:lnTo>
                  <a:lnTo>
                    <a:pt x="2812370" y="752882"/>
                  </a:lnTo>
                  <a:lnTo>
                    <a:pt x="2784978" y="725148"/>
                  </a:lnTo>
                  <a:lnTo>
                    <a:pt x="2756171" y="697305"/>
                  </a:lnTo>
                  <a:lnTo>
                    <a:pt x="2725994" y="669399"/>
                  </a:lnTo>
                  <a:lnTo>
                    <a:pt x="2694491" y="641473"/>
                  </a:lnTo>
                  <a:lnTo>
                    <a:pt x="2661706" y="613573"/>
                  </a:lnTo>
                  <a:lnTo>
                    <a:pt x="2627685" y="585743"/>
                  </a:lnTo>
                  <a:lnTo>
                    <a:pt x="2592471" y="558029"/>
                  </a:lnTo>
                  <a:lnTo>
                    <a:pt x="2556109" y="530475"/>
                  </a:lnTo>
                  <a:lnTo>
                    <a:pt x="2518644" y="503125"/>
                  </a:lnTo>
                  <a:lnTo>
                    <a:pt x="2480120" y="476025"/>
                  </a:lnTo>
                  <a:lnTo>
                    <a:pt x="2440581" y="449220"/>
                  </a:lnTo>
                  <a:lnTo>
                    <a:pt x="2400071" y="422753"/>
                  </a:lnTo>
                  <a:lnTo>
                    <a:pt x="2358636" y="396671"/>
                  </a:lnTo>
                  <a:lnTo>
                    <a:pt x="2316320" y="371017"/>
                  </a:lnTo>
                  <a:lnTo>
                    <a:pt x="2273167" y="345837"/>
                  </a:lnTo>
                  <a:lnTo>
                    <a:pt x="2229221" y="321175"/>
                  </a:lnTo>
                  <a:lnTo>
                    <a:pt x="2184528" y="297076"/>
                  </a:lnTo>
                  <a:lnTo>
                    <a:pt x="2139131" y="273585"/>
                  </a:lnTo>
                  <a:lnTo>
                    <a:pt x="2093075" y="250747"/>
                  </a:lnTo>
                  <a:lnTo>
                    <a:pt x="2046404" y="228606"/>
                  </a:lnTo>
                  <a:lnTo>
                    <a:pt x="1999163" y="207207"/>
                  </a:lnTo>
                  <a:lnTo>
                    <a:pt x="1951397" y="186595"/>
                  </a:lnTo>
                  <a:lnTo>
                    <a:pt x="1903149" y="166815"/>
                  </a:lnTo>
                  <a:lnTo>
                    <a:pt x="1854465" y="147912"/>
                  </a:lnTo>
                  <a:lnTo>
                    <a:pt x="1805388" y="129930"/>
                  </a:lnTo>
                  <a:lnTo>
                    <a:pt x="1755963" y="112914"/>
                  </a:lnTo>
                  <a:lnTo>
                    <a:pt x="1706235" y="96909"/>
                  </a:lnTo>
                  <a:lnTo>
                    <a:pt x="1656248" y="81959"/>
                  </a:lnTo>
                  <a:lnTo>
                    <a:pt x="1606046" y="68110"/>
                  </a:lnTo>
                  <a:lnTo>
                    <a:pt x="1555674" y="55407"/>
                  </a:lnTo>
                  <a:lnTo>
                    <a:pt x="1505176" y="43893"/>
                  </a:lnTo>
                  <a:lnTo>
                    <a:pt x="1454598" y="33614"/>
                  </a:lnTo>
                  <a:lnTo>
                    <a:pt x="1403982" y="24615"/>
                  </a:lnTo>
                  <a:lnTo>
                    <a:pt x="1353374" y="16940"/>
                  </a:lnTo>
                  <a:lnTo>
                    <a:pt x="1302819" y="10635"/>
                  </a:lnTo>
                  <a:lnTo>
                    <a:pt x="1252360" y="5743"/>
                  </a:lnTo>
                  <a:lnTo>
                    <a:pt x="1202042" y="2310"/>
                  </a:lnTo>
                  <a:lnTo>
                    <a:pt x="1151909" y="381"/>
                  </a:lnTo>
                  <a:lnTo>
                    <a:pt x="1102007" y="0"/>
                  </a:lnTo>
                  <a:close/>
                </a:path>
              </a:pathLst>
            </a:custGeom>
            <a:solidFill>
              <a:srgbClr val="D9D9D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6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3D-F039-BACB-DD3C-573A4F85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CCRI is about?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FCDA-1766-B028-3AFD-DF9012F5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07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Identifying </a:t>
            </a:r>
            <a:r>
              <a:rPr lang="en-US" dirty="0">
                <a:solidFill>
                  <a:srgbClr val="00B050"/>
                </a:solidFill>
              </a:rPr>
              <a:t>drivers &amp; barriers </a:t>
            </a:r>
            <a:r>
              <a:rPr lang="en-US" dirty="0"/>
              <a:t>to territorial innovation</a:t>
            </a:r>
          </a:p>
          <a:p>
            <a:pPr>
              <a:lnSpc>
                <a:spcPct val="120000"/>
              </a:lnSpc>
            </a:pPr>
            <a:r>
              <a:rPr lang="en-US" dirty="0"/>
              <a:t>Encouraging on-the-ground experimentation, supporting </a:t>
            </a:r>
            <a:r>
              <a:rPr lang="en-US" dirty="0">
                <a:solidFill>
                  <a:srgbClr val="00B050"/>
                </a:solidFill>
              </a:rPr>
              <a:t>pilots and demonstrations</a:t>
            </a:r>
          </a:p>
          <a:p>
            <a:pPr>
              <a:lnSpc>
                <a:spcPct val="120000"/>
              </a:lnSpc>
            </a:pPr>
            <a:r>
              <a:rPr lang="en-US" dirty="0"/>
              <a:t>Highlighting promising (replicable) solutions, suggesting practical steps forward, </a:t>
            </a:r>
            <a:r>
              <a:rPr lang="en-US" dirty="0">
                <a:solidFill>
                  <a:srgbClr val="00B050"/>
                </a:solidFill>
              </a:rPr>
              <a:t>preparing for full-scale territorial deployment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dirty="0"/>
              <a:t>►► Structuring and maturing cities’ circular projects to a stage where they become scalable, bankable and therefore, truly impactful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BDC405C-E853-45A7-D9D9-EA8F8D1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GB"/>
              <a:t>05/10/2024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9068-CC70-88B6-47F6-1538E0F5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3958B-13C4-1A28-611F-84B213C2082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974EE4BA-418B-74F2-2608-5CA396146128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A3F0D169-AA99-0442-5D5E-9E579C364F1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7A19E-5FD8-3356-9EE2-92822E08C03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CA4A871-8C18-D5D2-FA7B-A59721FFE201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D3F59BD-C6F3-B970-D71C-A7FE227CE813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ircular Cities and Regions Initiative">
            <a:extLst>
              <a:ext uri="{FF2B5EF4-FFF2-40B4-BE49-F238E27FC236}">
                <a16:creationId xmlns:a16="http://schemas.microsoft.com/office/drawing/2014/main" id="{79DC8289-E24E-7C1F-2DBA-8A440EDD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58" y="1310184"/>
            <a:ext cx="1798271" cy="7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3CEEAA03-9CD6-D8C0-B02F-6D590283FC8D}"/>
              </a:ext>
            </a:extLst>
          </p:cNvPr>
          <p:cNvGrpSpPr/>
          <p:nvPr/>
        </p:nvGrpSpPr>
        <p:grpSpPr>
          <a:xfrm>
            <a:off x="2071116" y="4565834"/>
            <a:ext cx="7667625" cy="1402080"/>
            <a:chOff x="2071116" y="5295900"/>
            <a:chExt cx="7667625" cy="1402080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42F7CF16-E339-43C3-C827-14E35A68DE3F}"/>
                </a:ext>
              </a:extLst>
            </p:cNvPr>
            <p:cNvSpPr/>
            <p:nvPr/>
          </p:nvSpPr>
          <p:spPr>
            <a:xfrm>
              <a:off x="2071116" y="5295900"/>
              <a:ext cx="7667625" cy="1195070"/>
            </a:xfrm>
            <a:custGeom>
              <a:avLst/>
              <a:gdLst/>
              <a:ahLst/>
              <a:cxnLst/>
              <a:rect l="l" t="t" r="r" b="b"/>
              <a:pathLst>
                <a:path w="7667625" h="1195070">
                  <a:moveTo>
                    <a:pt x="7667244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7667244" y="1194816"/>
                  </a:lnTo>
                  <a:lnTo>
                    <a:pt x="7667244" y="0"/>
                  </a:lnTo>
                  <a:close/>
                </a:path>
              </a:pathLst>
            </a:custGeom>
            <a:solidFill>
              <a:srgbClr val="D2E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5272DFE8-0967-1C3A-48F4-0F7347BE80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4016" y="5532120"/>
              <a:ext cx="2154809" cy="1030427"/>
            </a:xfrm>
            <a:prstGeom prst="rect">
              <a:avLst/>
            </a:prstGeom>
          </p:spPr>
        </p:pic>
        <p:pic>
          <p:nvPicPr>
            <p:cNvPr id="18" name="object 5">
              <a:extLst>
                <a:ext uri="{FF2B5EF4-FFF2-40B4-BE49-F238E27FC236}">
                  <a16:creationId xmlns:a16="http://schemas.microsoft.com/office/drawing/2014/main" id="{EDAEC13C-196A-929C-C4AA-803C6DB7F9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5164" y="5457444"/>
              <a:ext cx="1772412" cy="1240307"/>
            </a:xfrm>
            <a:prstGeom prst="rect">
              <a:avLst/>
            </a:prstGeom>
          </p:spPr>
        </p:pic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4DBB2715-CDC2-1762-2E66-DC2AAA3C23D9}"/>
                </a:ext>
              </a:extLst>
            </p:cNvPr>
            <p:cNvSpPr/>
            <p:nvPr/>
          </p:nvSpPr>
          <p:spPr>
            <a:xfrm>
              <a:off x="2708148" y="5826251"/>
              <a:ext cx="1584960" cy="460375"/>
            </a:xfrm>
            <a:custGeom>
              <a:avLst/>
              <a:gdLst/>
              <a:ahLst/>
              <a:cxnLst/>
              <a:rect l="l" t="t" r="r" b="b"/>
              <a:pathLst>
                <a:path w="1584960" h="460375">
                  <a:moveTo>
                    <a:pt x="1523746" y="0"/>
                  </a:moveTo>
                  <a:lnTo>
                    <a:pt x="61213" y="0"/>
                  </a:lnTo>
                  <a:lnTo>
                    <a:pt x="37397" y="4812"/>
                  </a:lnTo>
                  <a:lnTo>
                    <a:pt x="17938" y="17937"/>
                  </a:lnTo>
                  <a:lnTo>
                    <a:pt x="4814" y="37402"/>
                  </a:lnTo>
                  <a:lnTo>
                    <a:pt x="0" y="61239"/>
                  </a:lnTo>
                  <a:lnTo>
                    <a:pt x="0" y="398995"/>
                  </a:lnTo>
                  <a:lnTo>
                    <a:pt x="4814" y="422839"/>
                  </a:lnTo>
                  <a:lnTo>
                    <a:pt x="17938" y="442309"/>
                  </a:lnTo>
                  <a:lnTo>
                    <a:pt x="37397" y="455435"/>
                  </a:lnTo>
                  <a:lnTo>
                    <a:pt x="61213" y="460248"/>
                  </a:lnTo>
                  <a:lnTo>
                    <a:pt x="1523746" y="460248"/>
                  </a:lnTo>
                  <a:lnTo>
                    <a:pt x="1547562" y="455435"/>
                  </a:lnTo>
                  <a:lnTo>
                    <a:pt x="1567021" y="442309"/>
                  </a:lnTo>
                  <a:lnTo>
                    <a:pt x="1580145" y="422839"/>
                  </a:lnTo>
                  <a:lnTo>
                    <a:pt x="1584960" y="398995"/>
                  </a:lnTo>
                  <a:lnTo>
                    <a:pt x="1584960" y="61239"/>
                  </a:lnTo>
                  <a:lnTo>
                    <a:pt x="1580145" y="37402"/>
                  </a:lnTo>
                  <a:lnTo>
                    <a:pt x="1567021" y="17937"/>
                  </a:lnTo>
                  <a:lnTo>
                    <a:pt x="1547562" y="4812"/>
                  </a:lnTo>
                  <a:lnTo>
                    <a:pt x="1523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7">
            <a:extLst>
              <a:ext uri="{FF2B5EF4-FFF2-40B4-BE49-F238E27FC236}">
                <a16:creationId xmlns:a16="http://schemas.microsoft.com/office/drawing/2014/main" id="{ECF86CF0-F6E3-90F6-9D82-BE180C5AC0C4}"/>
              </a:ext>
            </a:extLst>
          </p:cNvPr>
          <p:cNvSpPr txBox="1"/>
          <p:nvPr/>
        </p:nvSpPr>
        <p:spPr>
          <a:xfrm>
            <a:off x="2858261" y="5017548"/>
            <a:ext cx="984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Idea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generation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1" name="object 8">
            <a:extLst>
              <a:ext uri="{FF2B5EF4-FFF2-40B4-BE49-F238E27FC236}">
                <a16:creationId xmlns:a16="http://schemas.microsoft.com/office/drawing/2014/main" id="{53134C4F-9C5A-0A9E-073A-AB9982D5A700}"/>
              </a:ext>
            </a:extLst>
          </p:cNvPr>
          <p:cNvGrpSpPr/>
          <p:nvPr/>
        </p:nvGrpSpPr>
        <p:grpSpPr>
          <a:xfrm>
            <a:off x="2414016" y="4705977"/>
            <a:ext cx="4759325" cy="1240790"/>
            <a:chOff x="2414016" y="5455920"/>
            <a:chExt cx="4759325" cy="1240790"/>
          </a:xfrm>
        </p:grpSpPr>
        <p:pic>
          <p:nvPicPr>
            <p:cNvPr id="22" name="object 9">
              <a:extLst>
                <a:ext uri="{FF2B5EF4-FFF2-40B4-BE49-F238E27FC236}">
                  <a16:creationId xmlns:a16="http://schemas.microsoft.com/office/drawing/2014/main" id="{E8CCC4C7-86D9-818C-416F-A74A93E208A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4016" y="5532120"/>
              <a:ext cx="643039" cy="1030427"/>
            </a:xfrm>
            <a:prstGeom prst="rect">
              <a:avLst/>
            </a:prstGeom>
          </p:spPr>
        </p:pic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BEAC3B25-0ECC-9FF1-1481-8DDF22CD88DA}"/>
                </a:ext>
              </a:extLst>
            </p:cNvPr>
            <p:cNvSpPr/>
            <p:nvPr/>
          </p:nvSpPr>
          <p:spPr>
            <a:xfrm>
              <a:off x="2708148" y="5826252"/>
              <a:ext cx="73660" cy="460375"/>
            </a:xfrm>
            <a:custGeom>
              <a:avLst/>
              <a:gdLst/>
              <a:ahLst/>
              <a:cxnLst/>
              <a:rect l="l" t="t" r="r" b="b"/>
              <a:pathLst>
                <a:path w="73660" h="460375">
                  <a:moveTo>
                    <a:pt x="36575" y="0"/>
                  </a:moveTo>
                  <a:lnTo>
                    <a:pt x="22342" y="2873"/>
                  </a:lnTo>
                  <a:lnTo>
                    <a:pt x="10715" y="10710"/>
                  </a:lnTo>
                  <a:lnTo>
                    <a:pt x="2875" y="22336"/>
                  </a:lnTo>
                  <a:lnTo>
                    <a:pt x="0" y="36576"/>
                  </a:lnTo>
                  <a:lnTo>
                    <a:pt x="0" y="423672"/>
                  </a:lnTo>
                  <a:lnTo>
                    <a:pt x="2875" y="437911"/>
                  </a:lnTo>
                  <a:lnTo>
                    <a:pt x="10715" y="449537"/>
                  </a:lnTo>
                  <a:lnTo>
                    <a:pt x="22342" y="457374"/>
                  </a:lnTo>
                  <a:lnTo>
                    <a:pt x="36575" y="460248"/>
                  </a:lnTo>
                  <a:lnTo>
                    <a:pt x="50809" y="457374"/>
                  </a:lnTo>
                  <a:lnTo>
                    <a:pt x="62436" y="449537"/>
                  </a:lnTo>
                  <a:lnTo>
                    <a:pt x="70276" y="437911"/>
                  </a:lnTo>
                  <a:lnTo>
                    <a:pt x="73151" y="423672"/>
                  </a:lnTo>
                  <a:lnTo>
                    <a:pt x="73151" y="36576"/>
                  </a:lnTo>
                  <a:lnTo>
                    <a:pt x="70276" y="22336"/>
                  </a:lnTo>
                  <a:lnTo>
                    <a:pt x="62436" y="10710"/>
                  </a:lnTo>
                  <a:lnTo>
                    <a:pt x="50809" y="2873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034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5E188603-7D52-4B2E-C46E-64FC507CB0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8532" y="5530596"/>
              <a:ext cx="2154809" cy="1030427"/>
            </a:xfrm>
            <a:prstGeom prst="rect">
              <a:avLst/>
            </a:prstGeom>
          </p:spPr>
        </p:pic>
        <p:pic>
          <p:nvPicPr>
            <p:cNvPr id="25" name="object 12">
              <a:extLst>
                <a:ext uri="{FF2B5EF4-FFF2-40B4-BE49-F238E27FC236}">
                  <a16:creationId xmlns:a16="http://schemas.microsoft.com/office/drawing/2014/main" id="{AC936E79-4609-213D-8657-4A65BC4A460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9680" y="5455920"/>
              <a:ext cx="2100072" cy="1240307"/>
            </a:xfrm>
            <a:prstGeom prst="rect">
              <a:avLst/>
            </a:prstGeom>
          </p:spPr>
        </p:pic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A4139C2B-166C-303E-BDA6-1D6AA44585D2}"/>
                </a:ext>
              </a:extLst>
            </p:cNvPr>
            <p:cNvSpPr/>
            <p:nvPr/>
          </p:nvSpPr>
          <p:spPr>
            <a:xfrm>
              <a:off x="5312664" y="5824728"/>
              <a:ext cx="1584960" cy="460375"/>
            </a:xfrm>
            <a:custGeom>
              <a:avLst/>
              <a:gdLst/>
              <a:ahLst/>
              <a:cxnLst/>
              <a:rect l="l" t="t" r="r" b="b"/>
              <a:pathLst>
                <a:path w="1584959" h="460375">
                  <a:moveTo>
                    <a:pt x="1523745" y="0"/>
                  </a:moveTo>
                  <a:lnTo>
                    <a:pt x="61213" y="0"/>
                  </a:lnTo>
                  <a:lnTo>
                    <a:pt x="37397" y="4812"/>
                  </a:lnTo>
                  <a:lnTo>
                    <a:pt x="17938" y="17937"/>
                  </a:lnTo>
                  <a:lnTo>
                    <a:pt x="4814" y="37402"/>
                  </a:lnTo>
                  <a:lnTo>
                    <a:pt x="0" y="61239"/>
                  </a:lnTo>
                  <a:lnTo>
                    <a:pt x="0" y="398995"/>
                  </a:lnTo>
                  <a:lnTo>
                    <a:pt x="4814" y="422839"/>
                  </a:lnTo>
                  <a:lnTo>
                    <a:pt x="17938" y="442309"/>
                  </a:lnTo>
                  <a:lnTo>
                    <a:pt x="37397" y="455435"/>
                  </a:lnTo>
                  <a:lnTo>
                    <a:pt x="61213" y="460248"/>
                  </a:lnTo>
                  <a:lnTo>
                    <a:pt x="1523745" y="460248"/>
                  </a:lnTo>
                  <a:lnTo>
                    <a:pt x="1547562" y="455435"/>
                  </a:lnTo>
                  <a:lnTo>
                    <a:pt x="1567021" y="442309"/>
                  </a:lnTo>
                  <a:lnTo>
                    <a:pt x="1580145" y="422839"/>
                  </a:lnTo>
                  <a:lnTo>
                    <a:pt x="1584960" y="398995"/>
                  </a:lnTo>
                  <a:lnTo>
                    <a:pt x="1584960" y="61239"/>
                  </a:lnTo>
                  <a:lnTo>
                    <a:pt x="1580145" y="37402"/>
                  </a:lnTo>
                  <a:lnTo>
                    <a:pt x="1567021" y="17937"/>
                  </a:lnTo>
                  <a:lnTo>
                    <a:pt x="1547562" y="4812"/>
                  </a:lnTo>
                  <a:lnTo>
                    <a:pt x="1523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4">
            <a:extLst>
              <a:ext uri="{FF2B5EF4-FFF2-40B4-BE49-F238E27FC236}">
                <a16:creationId xmlns:a16="http://schemas.microsoft.com/office/drawing/2014/main" id="{112F8337-DD74-5E0D-59D0-374D937C11A1}"/>
              </a:ext>
            </a:extLst>
          </p:cNvPr>
          <p:cNvSpPr txBox="1"/>
          <p:nvPr/>
        </p:nvSpPr>
        <p:spPr>
          <a:xfrm>
            <a:off x="4539234" y="4548206"/>
            <a:ext cx="2731135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34EA1"/>
                </a:solidFill>
                <a:latin typeface="Arial"/>
                <a:cs typeface="Arial"/>
              </a:rPr>
              <a:t>-</a:t>
            </a:r>
            <a:r>
              <a:rPr sz="1800" b="1" spc="-25" dirty="0">
                <a:solidFill>
                  <a:srgbClr val="034E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4EA1"/>
                </a:solidFill>
                <a:latin typeface="Arial"/>
                <a:cs typeface="Arial"/>
              </a:rPr>
              <a:t>Innovation Continuum</a:t>
            </a:r>
            <a:r>
              <a:rPr sz="1800" b="1" spc="-30" dirty="0">
                <a:solidFill>
                  <a:srgbClr val="034EA1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34EA1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  <a:p>
            <a:pPr marL="936625">
              <a:lnSpc>
                <a:spcPct val="100000"/>
              </a:lnSpc>
              <a:spcBef>
                <a:spcPts val="1515"/>
              </a:spcBef>
            </a:pPr>
            <a:r>
              <a:rPr sz="1600" dirty="0">
                <a:latin typeface="Arial"/>
                <a:cs typeface="Arial"/>
              </a:rPr>
              <a:t>Piloting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&amp;</a:t>
            </a:r>
            <a:endParaRPr sz="1600" dirty="0">
              <a:latin typeface="Arial"/>
              <a:cs typeface="Arial"/>
            </a:endParaRPr>
          </a:p>
          <a:p>
            <a:pPr marL="93662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demonstrating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8" name="object 15">
            <a:extLst>
              <a:ext uri="{FF2B5EF4-FFF2-40B4-BE49-F238E27FC236}">
                <a16:creationId xmlns:a16="http://schemas.microsoft.com/office/drawing/2014/main" id="{4F7315F4-6AF6-DFF7-37B4-0CF4FCE1F8A7}"/>
              </a:ext>
            </a:extLst>
          </p:cNvPr>
          <p:cNvGrpSpPr/>
          <p:nvPr/>
        </p:nvGrpSpPr>
        <p:grpSpPr>
          <a:xfrm>
            <a:off x="5018532" y="4676985"/>
            <a:ext cx="4782185" cy="1240790"/>
            <a:chOff x="5018532" y="5455920"/>
            <a:chExt cx="4782185" cy="1240790"/>
          </a:xfrm>
        </p:grpSpPr>
        <p:pic>
          <p:nvPicPr>
            <p:cNvPr id="29" name="object 16">
              <a:extLst>
                <a:ext uri="{FF2B5EF4-FFF2-40B4-BE49-F238E27FC236}">
                  <a16:creationId xmlns:a16="http://schemas.microsoft.com/office/drawing/2014/main" id="{1DA0558C-182A-5B84-DCF9-80F1C1AA142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8532" y="5530596"/>
              <a:ext cx="643039" cy="1030427"/>
            </a:xfrm>
            <a:prstGeom prst="rect">
              <a:avLst/>
            </a:prstGeom>
          </p:spPr>
        </p:pic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28C569EA-CCAB-85BE-8021-FACE785E63A2}"/>
                </a:ext>
              </a:extLst>
            </p:cNvPr>
            <p:cNvSpPr/>
            <p:nvPr/>
          </p:nvSpPr>
          <p:spPr>
            <a:xfrm>
              <a:off x="5312664" y="5824728"/>
              <a:ext cx="73660" cy="460375"/>
            </a:xfrm>
            <a:custGeom>
              <a:avLst/>
              <a:gdLst/>
              <a:ahLst/>
              <a:cxnLst/>
              <a:rect l="l" t="t" r="r" b="b"/>
              <a:pathLst>
                <a:path w="73660" h="460375">
                  <a:moveTo>
                    <a:pt x="36575" y="0"/>
                  </a:moveTo>
                  <a:lnTo>
                    <a:pt x="22342" y="2873"/>
                  </a:lnTo>
                  <a:lnTo>
                    <a:pt x="10715" y="10710"/>
                  </a:lnTo>
                  <a:lnTo>
                    <a:pt x="2875" y="22336"/>
                  </a:lnTo>
                  <a:lnTo>
                    <a:pt x="0" y="36576"/>
                  </a:lnTo>
                  <a:lnTo>
                    <a:pt x="0" y="423672"/>
                  </a:lnTo>
                  <a:lnTo>
                    <a:pt x="2875" y="437911"/>
                  </a:lnTo>
                  <a:lnTo>
                    <a:pt x="10715" y="449537"/>
                  </a:lnTo>
                  <a:lnTo>
                    <a:pt x="22342" y="457374"/>
                  </a:lnTo>
                  <a:lnTo>
                    <a:pt x="36575" y="460248"/>
                  </a:lnTo>
                  <a:lnTo>
                    <a:pt x="50809" y="457374"/>
                  </a:lnTo>
                  <a:lnTo>
                    <a:pt x="62436" y="449537"/>
                  </a:lnTo>
                  <a:lnTo>
                    <a:pt x="70276" y="437911"/>
                  </a:lnTo>
                  <a:lnTo>
                    <a:pt x="73151" y="423672"/>
                  </a:lnTo>
                  <a:lnTo>
                    <a:pt x="73151" y="36576"/>
                  </a:lnTo>
                  <a:lnTo>
                    <a:pt x="70276" y="22336"/>
                  </a:lnTo>
                  <a:lnTo>
                    <a:pt x="62436" y="10710"/>
                  </a:lnTo>
                  <a:lnTo>
                    <a:pt x="50809" y="2873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8">
              <a:extLst>
                <a:ext uri="{FF2B5EF4-FFF2-40B4-BE49-F238E27FC236}">
                  <a16:creationId xmlns:a16="http://schemas.microsoft.com/office/drawing/2014/main" id="{E9888C20-4F9D-4CE5-411A-337FA229EA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7432" y="5530596"/>
              <a:ext cx="2153285" cy="1030427"/>
            </a:xfrm>
            <a:prstGeom prst="rect">
              <a:avLst/>
            </a:prstGeom>
          </p:spPr>
        </p:pic>
        <p:pic>
          <p:nvPicPr>
            <p:cNvPr id="32" name="object 19">
              <a:extLst>
                <a:ext uri="{FF2B5EF4-FFF2-40B4-BE49-F238E27FC236}">
                  <a16:creationId xmlns:a16="http://schemas.microsoft.com/office/drawing/2014/main" id="{E60BE58A-C525-26D1-910E-23EC72CF44A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7055" y="5455920"/>
              <a:ext cx="2065020" cy="1240307"/>
            </a:xfrm>
            <a:prstGeom prst="rect">
              <a:avLst/>
            </a:prstGeom>
          </p:spPr>
        </p:pic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7E33DC7C-660A-38FB-51B2-F7F3E27B00C0}"/>
                </a:ext>
              </a:extLst>
            </p:cNvPr>
            <p:cNvSpPr/>
            <p:nvPr/>
          </p:nvSpPr>
          <p:spPr>
            <a:xfrm>
              <a:off x="7941564" y="5824728"/>
              <a:ext cx="1583690" cy="460375"/>
            </a:xfrm>
            <a:custGeom>
              <a:avLst/>
              <a:gdLst/>
              <a:ahLst/>
              <a:cxnLst/>
              <a:rect l="l" t="t" r="r" b="b"/>
              <a:pathLst>
                <a:path w="1583690" h="460375">
                  <a:moveTo>
                    <a:pt x="1522221" y="0"/>
                  </a:moveTo>
                  <a:lnTo>
                    <a:pt x="61213" y="0"/>
                  </a:lnTo>
                  <a:lnTo>
                    <a:pt x="37397" y="4812"/>
                  </a:lnTo>
                  <a:lnTo>
                    <a:pt x="17938" y="17937"/>
                  </a:lnTo>
                  <a:lnTo>
                    <a:pt x="4814" y="37402"/>
                  </a:lnTo>
                  <a:lnTo>
                    <a:pt x="0" y="61239"/>
                  </a:lnTo>
                  <a:lnTo>
                    <a:pt x="0" y="398995"/>
                  </a:lnTo>
                  <a:lnTo>
                    <a:pt x="4814" y="422839"/>
                  </a:lnTo>
                  <a:lnTo>
                    <a:pt x="17938" y="442309"/>
                  </a:lnTo>
                  <a:lnTo>
                    <a:pt x="37397" y="455435"/>
                  </a:lnTo>
                  <a:lnTo>
                    <a:pt x="61213" y="460248"/>
                  </a:lnTo>
                  <a:lnTo>
                    <a:pt x="1522221" y="460248"/>
                  </a:lnTo>
                  <a:lnTo>
                    <a:pt x="1546038" y="455435"/>
                  </a:lnTo>
                  <a:lnTo>
                    <a:pt x="1565497" y="442309"/>
                  </a:lnTo>
                  <a:lnTo>
                    <a:pt x="1578621" y="422839"/>
                  </a:lnTo>
                  <a:lnTo>
                    <a:pt x="1583435" y="398995"/>
                  </a:lnTo>
                  <a:lnTo>
                    <a:pt x="1583435" y="61239"/>
                  </a:lnTo>
                  <a:lnTo>
                    <a:pt x="1578621" y="37402"/>
                  </a:lnTo>
                  <a:lnTo>
                    <a:pt x="1565497" y="17937"/>
                  </a:lnTo>
                  <a:lnTo>
                    <a:pt x="1546038" y="4812"/>
                  </a:lnTo>
                  <a:lnTo>
                    <a:pt x="15222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1">
            <a:extLst>
              <a:ext uri="{FF2B5EF4-FFF2-40B4-BE49-F238E27FC236}">
                <a16:creationId xmlns:a16="http://schemas.microsoft.com/office/drawing/2014/main" id="{42C8798C-0EE7-783F-FC6F-50AA3D467B90}"/>
              </a:ext>
            </a:extLst>
          </p:cNvPr>
          <p:cNvSpPr txBox="1"/>
          <p:nvPr/>
        </p:nvSpPr>
        <p:spPr>
          <a:xfrm>
            <a:off x="8091931" y="5015719"/>
            <a:ext cx="1219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Replication </a:t>
            </a:r>
            <a:r>
              <a:rPr sz="1600" spc="-50" dirty="0"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upscaling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22">
            <a:extLst>
              <a:ext uri="{FF2B5EF4-FFF2-40B4-BE49-F238E27FC236}">
                <a16:creationId xmlns:a16="http://schemas.microsoft.com/office/drawing/2014/main" id="{5994485C-90EA-F5F3-A4F4-87F40BCFC10E}"/>
              </a:ext>
            </a:extLst>
          </p:cNvPr>
          <p:cNvGrpSpPr/>
          <p:nvPr/>
        </p:nvGrpSpPr>
        <p:grpSpPr>
          <a:xfrm>
            <a:off x="2208276" y="4751661"/>
            <a:ext cx="6080760" cy="1030605"/>
            <a:chOff x="2208276" y="5530596"/>
            <a:chExt cx="6080760" cy="1030605"/>
          </a:xfrm>
        </p:grpSpPr>
        <p:pic>
          <p:nvPicPr>
            <p:cNvPr id="36" name="object 23">
              <a:extLst>
                <a:ext uri="{FF2B5EF4-FFF2-40B4-BE49-F238E27FC236}">
                  <a16:creationId xmlns:a16="http://schemas.microsoft.com/office/drawing/2014/main" id="{3B1DBE1D-780A-B58C-8060-76986652ED3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7432" y="5530596"/>
              <a:ext cx="641565" cy="1030427"/>
            </a:xfrm>
            <a:prstGeom prst="rect">
              <a:avLst/>
            </a:prstGeom>
          </p:spPr>
        </p:pic>
        <p:sp>
          <p:nvSpPr>
            <p:cNvPr id="37" name="object 24">
              <a:extLst>
                <a:ext uri="{FF2B5EF4-FFF2-40B4-BE49-F238E27FC236}">
                  <a16:creationId xmlns:a16="http://schemas.microsoft.com/office/drawing/2014/main" id="{94424409-A3BE-A0DC-2560-33C2F10B73D7}"/>
                </a:ext>
              </a:extLst>
            </p:cNvPr>
            <p:cNvSpPr/>
            <p:nvPr/>
          </p:nvSpPr>
          <p:spPr>
            <a:xfrm>
              <a:off x="7941564" y="5824728"/>
              <a:ext cx="71755" cy="460375"/>
            </a:xfrm>
            <a:custGeom>
              <a:avLst/>
              <a:gdLst/>
              <a:ahLst/>
              <a:cxnLst/>
              <a:rect l="l" t="t" r="r" b="b"/>
              <a:pathLst>
                <a:path w="71754" h="460375">
                  <a:moveTo>
                    <a:pt x="35813" y="0"/>
                  </a:moveTo>
                  <a:lnTo>
                    <a:pt x="21859" y="2815"/>
                  </a:lnTo>
                  <a:lnTo>
                    <a:pt x="10477" y="10491"/>
                  </a:lnTo>
                  <a:lnTo>
                    <a:pt x="2809" y="21875"/>
                  </a:lnTo>
                  <a:lnTo>
                    <a:pt x="0" y="35814"/>
                  </a:lnTo>
                  <a:lnTo>
                    <a:pt x="0" y="424434"/>
                  </a:lnTo>
                  <a:lnTo>
                    <a:pt x="2809" y="438372"/>
                  </a:lnTo>
                  <a:lnTo>
                    <a:pt x="10477" y="449756"/>
                  </a:lnTo>
                  <a:lnTo>
                    <a:pt x="21859" y="457432"/>
                  </a:lnTo>
                  <a:lnTo>
                    <a:pt x="35813" y="460248"/>
                  </a:lnTo>
                  <a:lnTo>
                    <a:pt x="49768" y="457432"/>
                  </a:lnTo>
                  <a:lnTo>
                    <a:pt x="61150" y="449756"/>
                  </a:lnTo>
                  <a:lnTo>
                    <a:pt x="68818" y="438372"/>
                  </a:lnTo>
                  <a:lnTo>
                    <a:pt x="71627" y="424434"/>
                  </a:lnTo>
                  <a:lnTo>
                    <a:pt x="71627" y="35814"/>
                  </a:lnTo>
                  <a:lnTo>
                    <a:pt x="68818" y="21875"/>
                  </a:lnTo>
                  <a:lnTo>
                    <a:pt x="61150" y="10491"/>
                  </a:lnTo>
                  <a:lnTo>
                    <a:pt x="49768" y="2815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1EC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5">
              <a:extLst>
                <a:ext uri="{FF2B5EF4-FFF2-40B4-BE49-F238E27FC236}">
                  <a16:creationId xmlns:a16="http://schemas.microsoft.com/office/drawing/2014/main" id="{DA9A0B2E-70D4-D89C-AED7-E139F1DD0A64}"/>
                </a:ext>
              </a:extLst>
            </p:cNvPr>
            <p:cNvSpPr/>
            <p:nvPr/>
          </p:nvSpPr>
          <p:spPr>
            <a:xfrm>
              <a:off x="4430268" y="5933111"/>
              <a:ext cx="2839720" cy="280670"/>
            </a:xfrm>
            <a:custGeom>
              <a:avLst/>
              <a:gdLst/>
              <a:ahLst/>
              <a:cxnLst/>
              <a:rect l="l" t="t" r="r" b="b"/>
              <a:pathLst>
                <a:path w="2839720" h="280670">
                  <a:moveTo>
                    <a:pt x="762" y="37171"/>
                  </a:moveTo>
                  <a:lnTo>
                    <a:pt x="762" y="44778"/>
                  </a:lnTo>
                  <a:lnTo>
                    <a:pt x="3429" y="52462"/>
                  </a:lnTo>
                  <a:lnTo>
                    <a:pt x="8890" y="58812"/>
                  </a:lnTo>
                  <a:lnTo>
                    <a:pt x="80645" y="141146"/>
                  </a:lnTo>
                  <a:lnTo>
                    <a:pt x="8255" y="224280"/>
                  </a:lnTo>
                  <a:lnTo>
                    <a:pt x="2667" y="230655"/>
                  </a:lnTo>
                  <a:lnTo>
                    <a:pt x="0" y="238313"/>
                  </a:lnTo>
                  <a:lnTo>
                    <a:pt x="0" y="245921"/>
                  </a:lnTo>
                  <a:lnTo>
                    <a:pt x="26376" y="278873"/>
                  </a:lnTo>
                  <a:lnTo>
                    <a:pt x="40386" y="280057"/>
                  </a:lnTo>
                  <a:lnTo>
                    <a:pt x="53824" y="276247"/>
                  </a:lnTo>
                  <a:lnTo>
                    <a:pt x="65024" y="267612"/>
                  </a:lnTo>
                  <a:lnTo>
                    <a:pt x="156337" y="162812"/>
                  </a:lnTo>
                  <a:lnTo>
                    <a:pt x="162552" y="152494"/>
                  </a:lnTo>
                  <a:lnTo>
                    <a:pt x="164623" y="141146"/>
                  </a:lnTo>
                  <a:lnTo>
                    <a:pt x="162552" y="129797"/>
                  </a:lnTo>
                  <a:lnTo>
                    <a:pt x="156337" y="119480"/>
                  </a:lnTo>
                  <a:lnTo>
                    <a:pt x="65786" y="15505"/>
                  </a:lnTo>
                  <a:lnTo>
                    <a:pt x="54514" y="6858"/>
                  </a:lnTo>
                  <a:lnTo>
                    <a:pt x="41052" y="3047"/>
                  </a:lnTo>
                  <a:lnTo>
                    <a:pt x="27066" y="4230"/>
                  </a:lnTo>
                  <a:lnTo>
                    <a:pt x="762" y="37171"/>
                  </a:lnTo>
                  <a:close/>
                </a:path>
                <a:path w="2839720" h="280670">
                  <a:moveTo>
                    <a:pt x="142494" y="37171"/>
                  </a:moveTo>
                  <a:lnTo>
                    <a:pt x="142494" y="44778"/>
                  </a:lnTo>
                  <a:lnTo>
                    <a:pt x="145161" y="52462"/>
                  </a:lnTo>
                  <a:lnTo>
                    <a:pt x="150622" y="58812"/>
                  </a:lnTo>
                  <a:lnTo>
                    <a:pt x="222377" y="141146"/>
                  </a:lnTo>
                  <a:lnTo>
                    <a:pt x="149987" y="224280"/>
                  </a:lnTo>
                  <a:lnTo>
                    <a:pt x="144399" y="230655"/>
                  </a:lnTo>
                  <a:lnTo>
                    <a:pt x="141732" y="238313"/>
                  </a:lnTo>
                  <a:lnTo>
                    <a:pt x="141732" y="245921"/>
                  </a:lnTo>
                  <a:lnTo>
                    <a:pt x="168108" y="278873"/>
                  </a:lnTo>
                  <a:lnTo>
                    <a:pt x="182118" y="280057"/>
                  </a:lnTo>
                  <a:lnTo>
                    <a:pt x="195556" y="276247"/>
                  </a:lnTo>
                  <a:lnTo>
                    <a:pt x="206756" y="267612"/>
                  </a:lnTo>
                  <a:lnTo>
                    <a:pt x="298069" y="162812"/>
                  </a:lnTo>
                  <a:lnTo>
                    <a:pt x="304284" y="152494"/>
                  </a:lnTo>
                  <a:lnTo>
                    <a:pt x="306355" y="141146"/>
                  </a:lnTo>
                  <a:lnTo>
                    <a:pt x="304284" y="129797"/>
                  </a:lnTo>
                  <a:lnTo>
                    <a:pt x="298069" y="119480"/>
                  </a:lnTo>
                  <a:lnTo>
                    <a:pt x="207518" y="15505"/>
                  </a:lnTo>
                  <a:lnTo>
                    <a:pt x="196246" y="6858"/>
                  </a:lnTo>
                  <a:lnTo>
                    <a:pt x="182784" y="3047"/>
                  </a:lnTo>
                  <a:lnTo>
                    <a:pt x="168798" y="4230"/>
                  </a:lnTo>
                  <a:lnTo>
                    <a:pt x="142494" y="37171"/>
                  </a:lnTo>
                  <a:close/>
                </a:path>
                <a:path w="2839720" h="280670">
                  <a:moveTo>
                    <a:pt x="2533650" y="34123"/>
                  </a:moveTo>
                  <a:lnTo>
                    <a:pt x="2533650" y="41730"/>
                  </a:lnTo>
                  <a:lnTo>
                    <a:pt x="2536316" y="49414"/>
                  </a:lnTo>
                  <a:lnTo>
                    <a:pt x="2541778" y="55764"/>
                  </a:lnTo>
                  <a:lnTo>
                    <a:pt x="2613533" y="138098"/>
                  </a:lnTo>
                  <a:lnTo>
                    <a:pt x="2541142" y="221232"/>
                  </a:lnTo>
                  <a:lnTo>
                    <a:pt x="2535555" y="227607"/>
                  </a:lnTo>
                  <a:lnTo>
                    <a:pt x="2532888" y="235265"/>
                  </a:lnTo>
                  <a:lnTo>
                    <a:pt x="2532888" y="242873"/>
                  </a:lnTo>
                  <a:lnTo>
                    <a:pt x="2559264" y="275825"/>
                  </a:lnTo>
                  <a:lnTo>
                    <a:pt x="2573274" y="277009"/>
                  </a:lnTo>
                  <a:lnTo>
                    <a:pt x="2586712" y="273199"/>
                  </a:lnTo>
                  <a:lnTo>
                    <a:pt x="2597912" y="264564"/>
                  </a:lnTo>
                  <a:lnTo>
                    <a:pt x="2689225" y="159764"/>
                  </a:lnTo>
                  <a:lnTo>
                    <a:pt x="2695440" y="149446"/>
                  </a:lnTo>
                  <a:lnTo>
                    <a:pt x="2697511" y="138098"/>
                  </a:lnTo>
                  <a:lnTo>
                    <a:pt x="2695440" y="126749"/>
                  </a:lnTo>
                  <a:lnTo>
                    <a:pt x="2689225" y="116432"/>
                  </a:lnTo>
                  <a:lnTo>
                    <a:pt x="2598674" y="12457"/>
                  </a:lnTo>
                  <a:lnTo>
                    <a:pt x="2587402" y="3810"/>
                  </a:lnTo>
                  <a:lnTo>
                    <a:pt x="2573940" y="0"/>
                  </a:lnTo>
                  <a:lnTo>
                    <a:pt x="2559954" y="1182"/>
                  </a:lnTo>
                  <a:lnTo>
                    <a:pt x="2533650" y="34123"/>
                  </a:lnTo>
                  <a:close/>
                </a:path>
                <a:path w="2839720" h="280670">
                  <a:moveTo>
                    <a:pt x="2675382" y="34123"/>
                  </a:moveTo>
                  <a:lnTo>
                    <a:pt x="2675382" y="41730"/>
                  </a:lnTo>
                  <a:lnTo>
                    <a:pt x="2678049" y="49414"/>
                  </a:lnTo>
                  <a:lnTo>
                    <a:pt x="2683510" y="55764"/>
                  </a:lnTo>
                  <a:lnTo>
                    <a:pt x="2755265" y="138098"/>
                  </a:lnTo>
                  <a:lnTo>
                    <a:pt x="2682875" y="221232"/>
                  </a:lnTo>
                  <a:lnTo>
                    <a:pt x="2677287" y="227607"/>
                  </a:lnTo>
                  <a:lnTo>
                    <a:pt x="2674620" y="235265"/>
                  </a:lnTo>
                  <a:lnTo>
                    <a:pt x="2674620" y="242873"/>
                  </a:lnTo>
                  <a:lnTo>
                    <a:pt x="2700996" y="275825"/>
                  </a:lnTo>
                  <a:lnTo>
                    <a:pt x="2715006" y="277009"/>
                  </a:lnTo>
                  <a:lnTo>
                    <a:pt x="2728444" y="273199"/>
                  </a:lnTo>
                  <a:lnTo>
                    <a:pt x="2739643" y="264564"/>
                  </a:lnTo>
                  <a:lnTo>
                    <a:pt x="2830957" y="159764"/>
                  </a:lnTo>
                  <a:lnTo>
                    <a:pt x="2837172" y="149446"/>
                  </a:lnTo>
                  <a:lnTo>
                    <a:pt x="2839243" y="138098"/>
                  </a:lnTo>
                  <a:lnTo>
                    <a:pt x="2837172" y="126749"/>
                  </a:lnTo>
                  <a:lnTo>
                    <a:pt x="2830957" y="116432"/>
                  </a:lnTo>
                  <a:lnTo>
                    <a:pt x="2740406" y="12457"/>
                  </a:lnTo>
                  <a:lnTo>
                    <a:pt x="2729134" y="3810"/>
                  </a:lnTo>
                  <a:lnTo>
                    <a:pt x="2715672" y="0"/>
                  </a:lnTo>
                  <a:lnTo>
                    <a:pt x="2701686" y="1182"/>
                  </a:lnTo>
                  <a:lnTo>
                    <a:pt x="2675382" y="34123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6">
              <a:extLst>
                <a:ext uri="{FF2B5EF4-FFF2-40B4-BE49-F238E27FC236}">
                  <a16:creationId xmlns:a16="http://schemas.microsoft.com/office/drawing/2014/main" id="{E2C36CAB-CAE2-1293-F188-1B5C53ACC05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8276" y="5785104"/>
              <a:ext cx="454151" cy="499871"/>
            </a:xfrm>
            <a:prstGeom prst="rect">
              <a:avLst/>
            </a:prstGeom>
          </p:spPr>
        </p:pic>
        <p:pic>
          <p:nvPicPr>
            <p:cNvPr id="40" name="object 27">
              <a:extLst>
                <a:ext uri="{FF2B5EF4-FFF2-40B4-BE49-F238E27FC236}">
                  <a16:creationId xmlns:a16="http://schemas.microsoft.com/office/drawing/2014/main" id="{E533D201-A0FF-8049-6FF4-81AC5F1E5CC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9744" y="5824728"/>
              <a:ext cx="455675" cy="499872"/>
            </a:xfrm>
            <a:prstGeom prst="rect">
              <a:avLst/>
            </a:prstGeom>
          </p:spPr>
        </p:pic>
        <p:pic>
          <p:nvPicPr>
            <p:cNvPr id="41" name="object 28">
              <a:extLst>
                <a:ext uri="{FF2B5EF4-FFF2-40B4-BE49-F238E27FC236}">
                  <a16:creationId xmlns:a16="http://schemas.microsoft.com/office/drawing/2014/main" id="{FD1B7901-0428-8BB5-C5AF-2500F5F3632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4928" y="5814060"/>
              <a:ext cx="443483" cy="443484"/>
            </a:xfrm>
            <a:prstGeom prst="rect">
              <a:avLst/>
            </a:prstGeom>
          </p:spPr>
        </p:pic>
      </p:grpSp>
      <p:pic>
        <p:nvPicPr>
          <p:cNvPr id="42" name="object 31">
            <a:extLst>
              <a:ext uri="{FF2B5EF4-FFF2-40B4-BE49-F238E27FC236}">
                <a16:creationId xmlns:a16="http://schemas.microsoft.com/office/drawing/2014/main" id="{F9916425-1D48-5B29-FECC-4A50AFC078D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7170" y="4790310"/>
            <a:ext cx="767563" cy="7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Need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05/10/2024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3D-F039-BACB-DD3C-573A4F85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CSSBoost Challenges and Motivation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FCDA-1766-B028-3AFD-DF9012F5D5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needs to boost and accelerate CE transition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Sustain non-replaceable natural resources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Climate change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Promote lifestyle change towards resource conservation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status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“There is only limited evidence that the CE action plans had influenced circular-economy activities in the member states” (</a:t>
            </a:r>
            <a:r>
              <a:rPr lang="en-US" sz="2400" i="1" dirty="0"/>
              <a:t>The European Council of Auditors</a:t>
            </a:r>
            <a:r>
              <a:rPr lang="el-GR" sz="2400" i="1" dirty="0"/>
              <a:t>, 2023</a:t>
            </a:r>
            <a:r>
              <a:rPr lang="en-US" sz="2400" i="1" dirty="0"/>
              <a:t>)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main reason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Circular business models usually take place on a micro-level (an individual firm)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 accounting the systemic implementation of CE principles that often span across firms and other stakeholders in a city or region or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9C9CF-B037-E120-D3EA-A728E6CBB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solution</a:t>
            </a:r>
          </a:p>
          <a:p>
            <a:pPr lvl="1">
              <a:lnSpc>
                <a:spcPct val="120000"/>
              </a:lnSpc>
            </a:pPr>
            <a:r>
              <a:rPr lang="en-US" u="sng" dirty="0"/>
              <a:t>The Circular Systemic Solution (CSS) concept </a:t>
            </a:r>
            <a:r>
              <a:rPr lang="en-US" dirty="0"/>
              <a:t>(</a:t>
            </a:r>
            <a:r>
              <a:rPr lang="en-US" i="1" dirty="0"/>
              <a:t>Projects applying innovative circular models involving different actors, value-chains, levels of government &amp; governance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barriers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Small-scale solutions are more applicable and controllable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Large-scale solutions are vulnerable to systemic barriers and </a:t>
            </a:r>
            <a:r>
              <a:rPr lang="en-US" dirty="0" err="1"/>
              <a:t>organisational</a:t>
            </a:r>
            <a:r>
              <a:rPr lang="en-US" dirty="0"/>
              <a:t> and governance inefficiencies of 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CSSs are susceptible to changes in social and economic conditions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9068-CC70-88B6-47F6-1538E0F5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3958B-13C4-1A28-611F-84B213C2082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974EE4BA-418B-74F2-2608-5CA396146128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A3F0D169-AA99-0442-5D5E-9E579C364F1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7A19E-5FD8-3356-9EE2-92822E08C03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CA4A871-8C18-D5D2-FA7B-A59721FFE201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D3F59BD-C6F3-B970-D71C-A7FE227CE813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BDC405C-E853-45A7-D9D9-EA8F8D1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GB"/>
              <a:t>05/10/2024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0E135-8DA0-DFEB-43EE-D389C2ED72BD}"/>
              </a:ext>
            </a:extLst>
          </p:cNvPr>
          <p:cNvSpPr txBox="1"/>
          <p:nvPr/>
        </p:nvSpPr>
        <p:spPr>
          <a:xfrm>
            <a:off x="6339557" y="5330771"/>
            <a:ext cx="5407818" cy="10008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Need to Accelerate CE transition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by Boosting Circular Systemic Solutions in Cities, Regions or their Groupings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D66F440-BEA7-582E-40EC-F5914DC4EEAC}"/>
              </a:ext>
            </a:extLst>
          </p:cNvPr>
          <p:cNvSpPr/>
          <p:nvPr/>
        </p:nvSpPr>
        <p:spPr>
          <a:xfrm rot="5400000">
            <a:off x="8877300" y="4738688"/>
            <a:ext cx="352425" cy="552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6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91E372728C74E8F37ED604EBAF92C" ma:contentTypeVersion="13" ma:contentTypeDescription="Create a new document." ma:contentTypeScope="" ma:versionID="7a54a759022a43a7f06dae2d5bbea931">
  <xsd:schema xmlns:xsd="http://www.w3.org/2001/XMLSchema" xmlns:xs="http://www.w3.org/2001/XMLSchema" xmlns:p="http://schemas.microsoft.com/office/2006/metadata/properties" xmlns:ns2="187cfff1-d374-48e8-bdb8-baed04d7d426" xmlns:ns3="940d7ba8-e809-400b-8af3-0ae85c1d09c0" targetNamespace="http://schemas.microsoft.com/office/2006/metadata/properties" ma:root="true" ma:fieldsID="911bdbf51d130bf9e0e74db878461274" ns2:_="" ns3:_="">
    <xsd:import namespace="187cfff1-d374-48e8-bdb8-baed04d7d426"/>
    <xsd:import namespace="940d7ba8-e809-400b-8af3-0ae85c1d0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cfff1-d374-48e8-bdb8-baed04d7d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2be1c2-5354-4253-9f9f-eddd6a225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d7ba8-e809-400b-8af3-0ae85c1d09c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3b182d-4f9f-4cce-828f-b6704e4fc69c}" ma:internalName="TaxCatchAll" ma:showField="CatchAllData" ma:web="940d7ba8-e809-400b-8af3-0ae85c1d0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7cfff1-d374-48e8-bdb8-baed04d7d426">
      <Terms xmlns="http://schemas.microsoft.com/office/infopath/2007/PartnerControls"/>
    </lcf76f155ced4ddcb4097134ff3c332f>
    <TaxCatchAll xmlns="940d7ba8-e809-400b-8af3-0ae85c1d09c0" xsi:nil="true"/>
  </documentManagement>
</p:properties>
</file>

<file path=customXml/itemProps1.xml><?xml version="1.0" encoding="utf-8"?>
<ds:datastoreItem xmlns:ds="http://schemas.openxmlformats.org/officeDocument/2006/customXml" ds:itemID="{FD7CAEB8-2D97-499A-8C79-B7A97A90A781}"/>
</file>

<file path=customXml/itemProps2.xml><?xml version="1.0" encoding="utf-8"?>
<ds:datastoreItem xmlns:ds="http://schemas.openxmlformats.org/officeDocument/2006/customXml" ds:itemID="{29A70D17-1B00-423C-BCD0-066B27E9CC6C}"/>
</file>

<file path=customXml/itemProps3.xml><?xml version="1.0" encoding="utf-8"?>
<ds:datastoreItem xmlns:ds="http://schemas.openxmlformats.org/officeDocument/2006/customXml" ds:itemID="{A386A42E-562C-4E1C-9DF2-E2CEE42FDA2E}"/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1267</Words>
  <Application>Microsoft Office PowerPoint</Application>
  <PresentationFormat>Widescreen</PresentationFormat>
  <Paragraphs>333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Arial</vt:lpstr>
      <vt:lpstr>Arial Nova Light</vt:lpstr>
      <vt:lpstr>Bierstadt</vt:lpstr>
      <vt:lpstr>Calibri</vt:lpstr>
      <vt:lpstr>Francois One</vt:lpstr>
      <vt:lpstr>Segoe UI</vt:lpstr>
      <vt:lpstr>Segoe UI Semibold</vt:lpstr>
      <vt:lpstr>Verdana</vt:lpstr>
      <vt:lpstr>Office Theme</vt:lpstr>
      <vt:lpstr>PowerPoint Presentation</vt:lpstr>
      <vt:lpstr>PowerPoint Presentation</vt:lpstr>
      <vt:lpstr>CSSBoost At a Glance</vt:lpstr>
      <vt:lpstr>Consortium</vt:lpstr>
      <vt:lpstr>PowerPoint Presentation</vt:lpstr>
      <vt:lpstr>About the Circular Cities and Regions Initiative</vt:lpstr>
      <vt:lpstr>What the CCRI is about?</vt:lpstr>
      <vt:lpstr>PowerPoint Presentation</vt:lpstr>
      <vt:lpstr>CSSBoost Challenges and Motivation</vt:lpstr>
      <vt:lpstr>Strategic CSSBoost Objectives</vt:lpstr>
      <vt:lpstr>PowerPoint Presentation</vt:lpstr>
      <vt:lpstr>CE/CSS Ecosystem and Market</vt:lpstr>
      <vt:lpstr>The Enabling Integrated Environment</vt:lpstr>
      <vt:lpstr>EU Strategic Pillars relevant to CSSBoost</vt:lpstr>
      <vt:lpstr>PowerPoint Presentation</vt:lpstr>
      <vt:lpstr>Pilot Circular Systemic Solutions</vt:lpstr>
      <vt:lpstr>Demonstrators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Antonia Papadaki</dc:creator>
  <cp:lastModifiedBy>George ARAMPATZIS</cp:lastModifiedBy>
  <cp:revision>56</cp:revision>
  <dcterms:created xsi:type="dcterms:W3CDTF">2024-04-26T09:58:00Z</dcterms:created>
  <dcterms:modified xsi:type="dcterms:W3CDTF">2026-01-26T10:30:27Z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0x010100F6091E372728C74E8F37ED604EBAF92C</vt:lpwstr>
  </property>
</Properties>
</file>