
<file path=[Content_Types].xml><?xml version="1.0" encoding="utf-8"?>
<Types xmlns="http://schemas.openxmlformats.org/package/2006/content-types">
  <Default Extension="emf" ContentType="image/x-emf"/>
  <Default Extension="jpeg" ContentType="image/jpeg"/>
  <Default Extension="jpg" ContentType="image/pn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7.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84.jpg" ContentType="image/jpeg"/>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266" r:id="rId5"/>
    <p:sldId id="323" r:id="rId6"/>
    <p:sldId id="328" r:id="rId7"/>
    <p:sldId id="339" r:id="rId8"/>
    <p:sldId id="329" r:id="rId9"/>
    <p:sldId id="327" r:id="rId10"/>
    <p:sldId id="314" r:id="rId11"/>
    <p:sldId id="312" r:id="rId12"/>
    <p:sldId id="319" r:id="rId13"/>
    <p:sldId id="320" r:id="rId14"/>
    <p:sldId id="334" r:id="rId15"/>
    <p:sldId id="335" r:id="rId16"/>
    <p:sldId id="336" r:id="rId17"/>
    <p:sldId id="337" r:id="rId18"/>
    <p:sldId id="338"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B4B"/>
    <a:srgbClr val="FF7575"/>
    <a:srgbClr val="92D050"/>
    <a:srgbClr val="FF4A4A"/>
    <a:srgbClr val="FF5757"/>
    <a:srgbClr val="00B050"/>
    <a:srgbClr val="00BF63"/>
    <a:srgbClr val="007427"/>
    <a:srgbClr val="005C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778" autoAdjust="0"/>
  </p:normalViewPr>
  <p:slideViewPr>
    <p:cSldViewPr snapToGrid="0">
      <p:cViewPr>
        <p:scale>
          <a:sx n="75" d="100"/>
          <a:sy n="75" d="100"/>
        </p:scale>
        <p:origin x="1284"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A28C15-A4AB-4E5A-9856-68F916AF1F87}" type="datetimeFigureOut">
              <a:rPr lang="en-US" smtClean="0"/>
              <a:t>6/23/2025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D2FE85-389F-4D91-9873-D4EB6650AF49}" type="slidenum">
              <a:rPr lang="en-US" smtClean="0"/>
              <a:t>‹#›</a:t>
            </a:fld>
            <a:endParaRPr lang="en-US"/>
          </a:p>
        </p:txBody>
      </p:sp>
    </p:spTree>
    <p:extLst>
      <p:ext uri="{BB962C8B-B14F-4D97-AF65-F5344CB8AC3E}">
        <p14:creationId xmlns:p14="http://schemas.microsoft.com/office/powerpoint/2010/main" val="2628194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CSSBoost is a recently started Innovation Action project, funded under the Horizon Europe Framework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and supporting the strategic objectives of the </a:t>
            </a:r>
            <a:r>
              <a:rPr lang="en-US" sz="1200" b="1" kern="1200" dirty="0">
                <a:solidFill>
                  <a:schemeClr val="tx1"/>
                </a:solidFill>
                <a:effectLst/>
                <a:latin typeface="+mn-lt"/>
                <a:ea typeface="+mn-ea"/>
                <a:cs typeface="+mn-cs"/>
              </a:rPr>
              <a:t>Circular Cities and Regions Initiative</a:t>
            </a:r>
            <a:r>
              <a:rPr lang="en-US" sz="1200" kern="1200" dirty="0">
                <a:solidFill>
                  <a:schemeClr val="tx1"/>
                </a:solidFill>
                <a:effectLst/>
                <a:latin typeface="+mn-lt"/>
                <a:ea typeface="+mn-ea"/>
                <a:cs typeface="+mn-cs"/>
              </a:rPr>
              <a:t> (CCRI). CCRI is a European Commission's initiative, under the European Circular Economy Action Plan, aiming to accelerate the transition to a circular economy in cities and regions across Europe.</a:t>
            </a:r>
            <a:endParaRPr lang="en-GB" dirty="0"/>
          </a:p>
        </p:txBody>
      </p:sp>
      <p:sp>
        <p:nvSpPr>
          <p:cNvPr id="4" name="Slide Number Placeholder 3"/>
          <p:cNvSpPr>
            <a:spLocks noGrp="1"/>
          </p:cNvSpPr>
          <p:nvPr>
            <p:ph type="sldNum" sz="quarter" idx="5"/>
          </p:nvPr>
        </p:nvSpPr>
        <p:spPr/>
        <p:txBody>
          <a:bodyPr/>
          <a:lstStyle/>
          <a:p>
            <a:fld id="{C4D2FE85-389F-4D91-9873-D4EB6650AF49}" type="slidenum">
              <a:rPr lang="en-US" smtClean="0"/>
              <a:t>2</a:t>
            </a:fld>
            <a:endParaRPr lang="en-US"/>
          </a:p>
        </p:txBody>
      </p:sp>
    </p:spTree>
    <p:extLst>
      <p:ext uri="{BB962C8B-B14F-4D97-AF65-F5344CB8AC3E}">
        <p14:creationId xmlns:p14="http://schemas.microsoft.com/office/powerpoint/2010/main" val="501743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Imagine a Europe not defined by limits, but by endless possibilities. A continent where 'waste' becomes 'resource,' </a:t>
            </a:r>
            <a:r>
              <a:rPr lang="en-GB" dirty="0" err="1"/>
              <a:t>fueling</a:t>
            </a:r>
            <a:r>
              <a:rPr lang="en-GB" dirty="0"/>
              <a:t> innovation, resilient economies and communities. This is the transformative power of the Circular Economy.</a:t>
            </a:r>
          </a:p>
          <a:p>
            <a:endParaRPr lang="en-GB" dirty="0"/>
          </a:p>
          <a:p>
            <a:r>
              <a:rPr lang="en-GB" dirty="0"/>
              <a:t>We are moving beyond theory, actively building this future through pioneering </a:t>
            </a:r>
            <a:r>
              <a:rPr lang="en-GB" b="1" dirty="0"/>
              <a:t>Circular Systemic Solutions (CSS)</a:t>
            </a:r>
            <a:r>
              <a:rPr lang="en-GB" dirty="0"/>
              <a:t> – holistic approaches that redesign our systems from the ground up for sustainability and regeneration.</a:t>
            </a:r>
          </a:p>
          <a:p>
            <a:endParaRPr lang="en-GB" dirty="0"/>
          </a:p>
          <a:p>
            <a:r>
              <a:rPr lang="en-GB" dirty="0"/>
              <a:t>Initiatives like the </a:t>
            </a:r>
            <a:r>
              <a:rPr lang="en-GB" b="1" dirty="0"/>
              <a:t>Circular Cities and Regions Initiative (CCRI)</a:t>
            </a:r>
            <a:r>
              <a:rPr lang="en-GB" dirty="0"/>
              <a:t> are crucial catalysts in this journey, uniting diverse actors and empowering regions to accelerate this vital transformation.</a:t>
            </a:r>
          </a:p>
        </p:txBody>
      </p:sp>
      <p:sp>
        <p:nvSpPr>
          <p:cNvPr id="4" name="Slide Number Placeholder 3"/>
          <p:cNvSpPr>
            <a:spLocks noGrp="1"/>
          </p:cNvSpPr>
          <p:nvPr>
            <p:ph type="sldNum" sz="quarter" idx="5"/>
          </p:nvPr>
        </p:nvSpPr>
        <p:spPr/>
        <p:txBody>
          <a:bodyPr/>
          <a:lstStyle/>
          <a:p>
            <a:fld id="{C4D2FE85-389F-4D91-9873-D4EB6650AF49}" type="slidenum">
              <a:rPr lang="en-US" smtClean="0"/>
              <a:t>4</a:t>
            </a:fld>
            <a:endParaRPr lang="en-US"/>
          </a:p>
        </p:txBody>
      </p:sp>
    </p:spTree>
    <p:extLst>
      <p:ext uri="{BB962C8B-B14F-4D97-AF65-F5344CB8AC3E}">
        <p14:creationId xmlns:p14="http://schemas.microsoft.com/office/powerpoint/2010/main" val="2763266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main reason behind slow progress in circular economy transition is the fact that </a:t>
            </a:r>
            <a:r>
              <a:rPr lang="en-US" sz="1200" b="1" kern="1200" dirty="0">
                <a:solidFill>
                  <a:schemeClr val="tx1"/>
                </a:solidFill>
                <a:effectLst/>
                <a:latin typeface="+mn-lt"/>
                <a:ea typeface="+mn-ea"/>
                <a:cs typeface="+mn-cs"/>
              </a:rPr>
              <a:t>circular business models usually take place on a micro-level (an individual firm)</a:t>
            </a:r>
            <a:r>
              <a:rPr lang="en-US" sz="1200" kern="1200" dirty="0">
                <a:solidFill>
                  <a:schemeClr val="tx1"/>
                </a:solidFill>
                <a:effectLst/>
                <a:latin typeface="+mn-lt"/>
                <a:ea typeface="+mn-ea"/>
                <a:cs typeface="+mn-cs"/>
              </a:rPr>
              <a:t> and are thus limited in their ability to realize the systemic nature of circular economy principles that often span across firms and other stakeholders in a city or region or cluster of cities and regions.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also important to realize that any circular solution as a </a:t>
            </a:r>
            <a:r>
              <a:rPr lang="en-US" sz="1200" b="1" kern="1200" dirty="0">
                <a:solidFill>
                  <a:schemeClr val="tx1"/>
                </a:solidFill>
                <a:effectLst/>
                <a:latin typeface="+mn-lt"/>
                <a:ea typeface="+mn-ea"/>
                <a:cs typeface="+mn-cs"/>
              </a:rPr>
              <a:t>dynamic and transformable entity in a changing environment</a:t>
            </a:r>
            <a:r>
              <a:rPr lang="en-US" sz="1200" kern="1200" dirty="0">
                <a:solidFill>
                  <a:schemeClr val="tx1"/>
                </a:solidFill>
                <a:effectLst/>
                <a:latin typeface="+mn-lt"/>
                <a:ea typeface="+mn-ea"/>
                <a:cs typeface="+mn-cs"/>
              </a:rPr>
              <a:t>. It must </a:t>
            </a:r>
            <a:r>
              <a:rPr lang="en-US" sz="1200" kern="1200">
                <a:solidFill>
                  <a:schemeClr val="tx1"/>
                </a:solidFill>
                <a:effectLst/>
                <a:latin typeface="+mn-lt"/>
                <a:ea typeface="+mn-ea"/>
                <a:cs typeface="+mn-cs"/>
              </a:rPr>
              <a:t>be expanded, gain momentum, </a:t>
            </a:r>
            <a:r>
              <a:rPr lang="en-US" sz="1200" kern="1200" dirty="0">
                <a:solidFill>
                  <a:schemeClr val="tx1"/>
                </a:solidFill>
                <a:effectLst/>
                <a:latin typeface="+mn-lt"/>
                <a:ea typeface="+mn-ea"/>
                <a:cs typeface="+mn-cs"/>
              </a:rPr>
              <a:t>create new </a:t>
            </a:r>
            <a:r>
              <a:rPr lang="en-US" sz="1200" kern="1200">
                <a:solidFill>
                  <a:schemeClr val="tx1"/>
                </a:solidFill>
                <a:effectLst/>
                <a:latin typeface="+mn-lt"/>
                <a:ea typeface="+mn-ea"/>
                <a:cs typeface="+mn-cs"/>
              </a:rPr>
              <a:t>value chain, </a:t>
            </a:r>
            <a:r>
              <a:rPr lang="en-US" sz="1200" kern="1200" dirty="0">
                <a:solidFill>
                  <a:schemeClr val="tx1"/>
                </a:solidFill>
                <a:effectLst/>
                <a:latin typeface="+mn-lt"/>
                <a:ea typeface="+mn-ea"/>
                <a:cs typeface="+mn-cs"/>
              </a:rPr>
              <a:t>influence and be influenced by the circular economy market and find extra-regional markets; face completion, risks and threats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circular systemic solution concept</a:t>
            </a:r>
            <a:r>
              <a:rPr lang="en-US" sz="1200" kern="1200" dirty="0">
                <a:solidFill>
                  <a:schemeClr val="tx1"/>
                </a:solidFill>
                <a:effectLst/>
                <a:latin typeface="+mn-lt"/>
                <a:ea typeface="+mn-ea"/>
                <a:cs typeface="+mn-cs"/>
              </a:rPr>
              <a:t>, if correctly and extensively applied, points to the right direction. However, the full deployment of circular systems in cities and regions still needs to be unlocked.  Small-scale solutions are more easily applicable and controllable, but </a:t>
            </a:r>
            <a:r>
              <a:rPr lang="en-US" sz="1200" b="1" kern="1200" dirty="0">
                <a:solidFill>
                  <a:schemeClr val="tx1"/>
                </a:solidFill>
                <a:effectLst/>
                <a:latin typeface="+mn-lt"/>
                <a:ea typeface="+mn-ea"/>
                <a:cs typeface="+mn-cs"/>
              </a:rPr>
              <a:t>large-scale systemic solutions are vulnerable to systemic barriers, changes in economic conditions and problems arising from the social dimension of circular economy</a:t>
            </a:r>
            <a:r>
              <a:rPr lang="en-US" sz="1200" kern="1200" dirty="0">
                <a:solidFill>
                  <a:schemeClr val="tx1"/>
                </a:solidFill>
                <a:effectLst/>
                <a:latin typeface="+mn-lt"/>
                <a:ea typeface="+mn-ea"/>
                <a:cs typeface="+mn-cs"/>
              </a:rPr>
              <a:t> which are not so easily managed.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a need to </a:t>
            </a:r>
            <a:r>
              <a:rPr lang="en-US" sz="1200" b="1" kern="1200" dirty="0">
                <a:solidFill>
                  <a:schemeClr val="tx1"/>
                </a:solidFill>
                <a:effectLst/>
                <a:latin typeface="+mn-lt"/>
                <a:ea typeface="+mn-ea"/>
                <a:cs typeface="+mn-cs"/>
              </a:rPr>
              <a:t>attract from the very beginning and keep in time the interest and activation</a:t>
            </a:r>
            <a:r>
              <a:rPr lang="en-US" sz="1200" kern="1200" dirty="0">
                <a:solidFill>
                  <a:schemeClr val="tx1"/>
                </a:solidFill>
                <a:effectLst/>
                <a:latin typeface="+mn-lt"/>
                <a:ea typeface="+mn-ea"/>
                <a:cs typeface="+mn-cs"/>
              </a:rPr>
              <a:t> of a sufficiently large number of commercial companies, consultants, investors, regulators, local and regional authorities and others, so as to gain sufficient momentum.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CSSBoost</a:t>
            </a:r>
            <a:r>
              <a:rPr lang="en-US" sz="1200" b="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provides a supportive (enabling) environment</a:t>
            </a:r>
            <a:r>
              <a:rPr lang="en-US" sz="1200" kern="1200" dirty="0">
                <a:solidFill>
                  <a:schemeClr val="tx1"/>
                </a:solidFill>
                <a:effectLst/>
                <a:latin typeface="+mn-lt"/>
                <a:ea typeface="+mn-ea"/>
                <a:cs typeface="+mn-cs"/>
              </a:rPr>
              <a:t>, equipped with advanced processes and innovative digital tools, so as to provide an interesting experience and powerful tools to participants that would attract their attention. </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4D2FE85-389F-4D91-9873-D4EB6650AF49}" type="slidenum">
              <a:rPr lang="en-US" smtClean="0"/>
              <a:t>5</a:t>
            </a:fld>
            <a:endParaRPr lang="en-US"/>
          </a:p>
        </p:txBody>
      </p:sp>
    </p:spTree>
    <p:extLst>
      <p:ext uri="{BB962C8B-B14F-4D97-AF65-F5344CB8AC3E}">
        <p14:creationId xmlns:p14="http://schemas.microsoft.com/office/powerpoint/2010/main" val="58099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CSSBoost applies the concept of </a:t>
            </a:r>
            <a:r>
              <a:rPr lang="en-US" sz="1200" b="1" kern="1200" dirty="0">
                <a:solidFill>
                  <a:schemeClr val="tx1"/>
                </a:solidFill>
                <a:effectLst/>
                <a:latin typeface="+mn-lt"/>
                <a:ea typeface="+mn-ea"/>
                <a:cs typeface="+mn-cs"/>
              </a:rPr>
              <a:t>triple transition</a:t>
            </a:r>
            <a:r>
              <a:rPr lang="en-US" sz="1200" kern="1200" dirty="0">
                <a:solidFill>
                  <a:schemeClr val="tx1"/>
                </a:solidFill>
                <a:effectLst/>
                <a:latin typeface="+mn-lt"/>
                <a:ea typeface="+mn-ea"/>
                <a:cs typeface="+mn-cs"/>
              </a:rPr>
              <a:t> (green, digital and social) to realize </a:t>
            </a:r>
            <a:r>
              <a:rPr lang="en-US" sz="1200" b="1" kern="1200" dirty="0">
                <a:solidFill>
                  <a:schemeClr val="tx1"/>
                </a:solidFill>
                <a:effectLst/>
                <a:latin typeface="+mn-lt"/>
                <a:ea typeface="+mn-ea"/>
                <a:cs typeface="+mn-cs"/>
              </a:rPr>
              <a:t>circular systemic solutions (CSS)</a:t>
            </a:r>
            <a:r>
              <a:rPr lang="en-US" sz="1200" kern="1200" dirty="0">
                <a:solidFill>
                  <a:schemeClr val="tx1"/>
                </a:solidFill>
                <a:effectLst/>
                <a:latin typeface="+mn-lt"/>
                <a:ea typeface="+mn-ea"/>
                <a:cs typeface="+mn-cs"/>
              </a:rPr>
              <a:t>, a strategic concept of the CCRI. CSSs are p</a:t>
            </a:r>
            <a:r>
              <a:rPr lang="en-GB" sz="1200" kern="1200" dirty="0" err="1">
                <a:solidFill>
                  <a:schemeClr val="tx1"/>
                </a:solidFill>
                <a:effectLst/>
                <a:latin typeface="+mn-lt"/>
                <a:ea typeface="+mn-ea"/>
                <a:cs typeface="+mn-cs"/>
              </a:rPr>
              <a:t>rojects</a:t>
            </a:r>
            <a:r>
              <a:rPr lang="en-GB" sz="1200" kern="1200" dirty="0">
                <a:solidFill>
                  <a:schemeClr val="tx1"/>
                </a:solidFill>
                <a:effectLst/>
                <a:latin typeface="+mn-lt"/>
                <a:ea typeface="+mn-ea"/>
                <a:cs typeface="+mn-cs"/>
              </a:rPr>
              <a:t> applying innovative circular models involving different actors, different value-chains with synergies and different levels of governance </a:t>
            </a:r>
            <a:r>
              <a:rPr lang="en-US" sz="1200" kern="1200" dirty="0">
                <a:solidFill>
                  <a:schemeClr val="tx1"/>
                </a:solidFill>
                <a:effectLst/>
                <a:latin typeface="+mn-lt"/>
                <a:ea typeface="+mn-ea"/>
                <a:cs typeface="+mn-cs"/>
              </a:rPr>
              <a:t>in cities, regions or cluster of regions</a:t>
            </a:r>
            <a:r>
              <a:rPr lang="en-GB" sz="1200" kern="1200" dirty="0">
                <a:solidFill>
                  <a:schemeClr val="tx1"/>
                </a:solidFill>
                <a:effectLst/>
                <a:latin typeface="+mn-lt"/>
                <a:ea typeface="+mn-ea"/>
                <a:cs typeface="+mn-cs"/>
              </a:rPr>
              <a:t>.</a:t>
            </a:r>
          </a:p>
          <a:p>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transitions towards a greener and more digital future are reshaping our world across various domains. Green policy strategies are focusing on circular economy, renewable energy, conservation, biodiversity protection, and climate change mitigation and adaptation. The digital transition, involves the current rapid advancements in technology, the </a:t>
            </a:r>
            <a:r>
              <a:rPr lang="en-US" sz="1200" kern="1200" dirty="0" err="1">
                <a:solidFill>
                  <a:schemeClr val="tx1"/>
                </a:solidFill>
                <a:effectLst/>
                <a:latin typeface="+mn-lt"/>
                <a:ea typeface="+mn-ea"/>
                <a:cs typeface="+mn-cs"/>
              </a:rPr>
              <a:t>digitalisation</a:t>
            </a:r>
            <a:r>
              <a:rPr lang="en-US" sz="1200" kern="1200" dirty="0">
                <a:solidFill>
                  <a:schemeClr val="tx1"/>
                </a:solidFill>
                <a:effectLst/>
                <a:latin typeface="+mn-lt"/>
                <a:ea typeface="+mn-ea"/>
                <a:cs typeface="+mn-cs"/>
              </a:rPr>
              <a:t> and automation, with a leading role artificial intelligence (AI).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these transitions gain momentum, it is crucial to acknowledge that current social dynamics show an increase of </a:t>
            </a:r>
            <a:r>
              <a:rPr lang="en-US" sz="1200" b="1" kern="1200" dirty="0">
                <a:solidFill>
                  <a:schemeClr val="tx1"/>
                </a:solidFill>
                <a:effectLst/>
                <a:latin typeface="+mn-lt"/>
                <a:ea typeface="+mn-ea"/>
                <a:cs typeface="+mn-cs"/>
              </a:rPr>
              <a:t>global inequalities and political instability</a:t>
            </a:r>
            <a:r>
              <a:rPr lang="en-US" sz="1200" kern="1200" dirty="0">
                <a:solidFill>
                  <a:schemeClr val="tx1"/>
                </a:solidFill>
                <a:effectLst/>
                <a:latin typeface="+mn-lt"/>
                <a:ea typeface="+mn-ea"/>
                <a:cs typeface="+mn-cs"/>
              </a:rPr>
              <a:t>, rising poverty rates, declining human development, a worsening of </a:t>
            </a:r>
            <a:r>
              <a:rPr lang="en-US" sz="1200" kern="1200" dirty="0" err="1">
                <a:solidFill>
                  <a:schemeClr val="tx1"/>
                </a:solidFill>
                <a:effectLst/>
                <a:latin typeface="+mn-lt"/>
                <a:ea typeface="+mn-ea"/>
                <a:cs typeface="+mn-cs"/>
              </a:rPr>
              <a:t>labour</a:t>
            </a:r>
            <a:r>
              <a:rPr lang="en-US" sz="1200" kern="1200" dirty="0">
                <a:solidFill>
                  <a:schemeClr val="tx1"/>
                </a:solidFill>
                <a:effectLst/>
                <a:latin typeface="+mn-lt"/>
                <a:ea typeface="+mn-ea"/>
                <a:cs typeface="+mn-cs"/>
              </a:rPr>
              <a:t> conditions, and greater food and energy insecurity. These social risks, expose the need for development strategies that consider the interlinkages between the green, digital and social dimensions. In other words, the current issues can only be solved through systemic transformative change.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Triple Transition Agenda therefore brings an opportunity for creating new growth models that put people and the planet first. It takes account not just of the consequences of the digital and green transitions on current social structures, but also of the role of social dynamics in shaping the success of development paths for economic productivity and environmental sustainability.</a:t>
            </a:r>
          </a:p>
          <a:p>
            <a:endParaRPr lang="en-GB" dirty="0"/>
          </a:p>
        </p:txBody>
      </p:sp>
      <p:sp>
        <p:nvSpPr>
          <p:cNvPr id="4" name="Slide Number Placeholder 3"/>
          <p:cNvSpPr>
            <a:spLocks noGrp="1"/>
          </p:cNvSpPr>
          <p:nvPr>
            <p:ph type="sldNum" sz="quarter" idx="5"/>
          </p:nvPr>
        </p:nvSpPr>
        <p:spPr/>
        <p:txBody>
          <a:bodyPr/>
          <a:lstStyle/>
          <a:p>
            <a:fld id="{C4D2FE85-389F-4D91-9873-D4EB6650AF49}" type="slidenum">
              <a:rPr lang="en-US" smtClean="0"/>
              <a:t>6</a:t>
            </a:fld>
            <a:endParaRPr lang="en-US"/>
          </a:p>
        </p:txBody>
      </p:sp>
    </p:spTree>
    <p:extLst>
      <p:ext uri="{BB962C8B-B14F-4D97-AF65-F5344CB8AC3E}">
        <p14:creationId xmlns:p14="http://schemas.microsoft.com/office/powerpoint/2010/main" val="953278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CSSBoost considers the city or the region as an </a:t>
            </a:r>
            <a:r>
              <a:rPr lang="en-US" sz="1200" b="1" kern="1200" dirty="0">
                <a:solidFill>
                  <a:schemeClr val="tx1"/>
                </a:solidFill>
                <a:effectLst/>
                <a:latin typeface="+mn-lt"/>
                <a:ea typeface="+mn-ea"/>
                <a:cs typeface="+mn-cs"/>
              </a:rPr>
              <a:t>open space (an ecosystem)</a:t>
            </a:r>
            <a:r>
              <a:rPr lang="en-US" sz="1200" kern="1200" dirty="0">
                <a:solidFill>
                  <a:schemeClr val="tx1"/>
                </a:solidFill>
                <a:effectLst/>
                <a:latin typeface="+mn-lt"/>
                <a:ea typeface="+mn-ea"/>
                <a:cs typeface="+mn-cs"/>
              </a:rPr>
              <a:t>, involving the existing circular economy market, its value chains with the technologies and actors and its entire external environment. This complex physical system is </a:t>
            </a:r>
            <a:r>
              <a:rPr lang="en-US" sz="1200" b="1" kern="1200" dirty="0">
                <a:solidFill>
                  <a:schemeClr val="tx1"/>
                </a:solidFill>
                <a:effectLst/>
                <a:latin typeface="+mn-lt"/>
                <a:ea typeface="+mn-ea"/>
                <a:cs typeface="+mn-cs"/>
              </a:rPr>
              <a:t>virtualized, monitored, analyzed and controlled</a:t>
            </a:r>
            <a:r>
              <a:rPr lang="en-US" sz="1200" kern="1200" dirty="0">
                <a:solidFill>
                  <a:schemeClr val="tx1"/>
                </a:solidFill>
                <a:effectLst/>
                <a:latin typeface="+mn-lt"/>
                <a:ea typeface="+mn-ea"/>
                <a:cs typeface="+mn-cs"/>
              </a:rPr>
              <a:t> by developing and applying novel </a:t>
            </a:r>
            <a:r>
              <a:rPr lang="en-US" sz="1200" b="1" kern="1200" dirty="0">
                <a:solidFill>
                  <a:schemeClr val="tx1"/>
                </a:solidFill>
                <a:effectLst/>
                <a:latin typeface="+mn-lt"/>
                <a:ea typeface="+mn-ea"/>
                <a:cs typeface="+mn-cs"/>
              </a:rPr>
              <a:t>digital solutions</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4D2FE85-389F-4D91-9873-D4EB6650AF49}" type="slidenum">
              <a:rPr lang="en-US" smtClean="0"/>
              <a:t>7</a:t>
            </a:fld>
            <a:endParaRPr lang="en-US"/>
          </a:p>
        </p:txBody>
      </p:sp>
    </p:spTree>
    <p:extLst>
      <p:ext uri="{BB962C8B-B14F-4D97-AF65-F5344CB8AC3E}">
        <p14:creationId xmlns:p14="http://schemas.microsoft.com/office/powerpoint/2010/main" val="393606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a:t>
            </a:r>
            <a:r>
              <a:rPr lang="en-GB" sz="1200" b="1" kern="1200" dirty="0">
                <a:solidFill>
                  <a:schemeClr val="tx1"/>
                </a:solidFill>
                <a:effectLst/>
                <a:latin typeface="+mn-lt"/>
                <a:ea typeface="+mn-ea"/>
                <a:cs typeface="+mn-cs"/>
              </a:rPr>
              <a:t>CSS Booster </a:t>
            </a:r>
            <a:r>
              <a:rPr lang="en-GB" sz="1200" kern="1200" dirty="0">
                <a:solidFill>
                  <a:schemeClr val="tx1"/>
                </a:solidFill>
                <a:effectLst/>
                <a:latin typeface="+mn-lt"/>
                <a:ea typeface="+mn-ea"/>
                <a:cs typeface="+mn-cs"/>
              </a:rPr>
              <a:t>(the main CSSBoost Enabling Environment) is a novel type of area-wide multi-level </a:t>
            </a:r>
            <a:r>
              <a:rPr lang="en-GB" sz="1200" i="1" kern="1200" dirty="0">
                <a:solidFill>
                  <a:schemeClr val="tx1"/>
                </a:solidFill>
                <a:effectLst/>
                <a:latin typeface="+mn-lt"/>
                <a:ea typeface="+mn-ea"/>
                <a:cs typeface="+mn-cs"/>
              </a:rPr>
              <a:t>Cyber-Physical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kern="1200" dirty="0">
                <a:solidFill>
                  <a:schemeClr val="tx1"/>
                </a:solidFill>
                <a:effectLst/>
                <a:latin typeface="+mn-lt"/>
                <a:ea typeface="+mn-ea"/>
                <a:cs typeface="+mn-cs"/>
              </a:rPr>
              <a:t>It is </a:t>
            </a:r>
            <a:r>
              <a:rPr lang="en-GB" sz="1200" i="0" kern="1200" dirty="0" err="1">
                <a:solidFill>
                  <a:schemeClr val="tx1"/>
                </a:solidFill>
                <a:effectLst/>
                <a:latin typeface="+mn-lt"/>
                <a:ea typeface="+mn-ea"/>
                <a:cs typeface="+mn-cs"/>
              </a:rPr>
              <a:t>reralised</a:t>
            </a:r>
            <a:r>
              <a:rPr lang="en-GB" sz="1200" i="0" kern="1200" dirty="0">
                <a:solidFill>
                  <a:schemeClr val="tx1"/>
                </a:solidFill>
                <a:effectLst/>
                <a:latin typeface="+mn-lt"/>
                <a:ea typeface="+mn-ea"/>
                <a:cs typeface="+mn-cs"/>
              </a:rPr>
              <a:t> thro</a:t>
            </a:r>
            <a:r>
              <a:rPr lang="en-GB" sz="1200" kern="1200" dirty="0">
                <a:solidFill>
                  <a:schemeClr val="tx1"/>
                </a:solidFill>
                <a:effectLst/>
                <a:latin typeface="+mn-lt"/>
                <a:ea typeface="+mn-ea"/>
                <a:cs typeface="+mn-cs"/>
              </a:rPr>
              <a:t>ugh the </a:t>
            </a:r>
            <a:r>
              <a:rPr lang="en-GB" sz="1200" b="1" kern="1200" dirty="0">
                <a:solidFill>
                  <a:schemeClr val="tx1"/>
                </a:solidFill>
                <a:effectLst/>
                <a:latin typeface="+mn-lt"/>
                <a:ea typeface="+mn-ea"/>
                <a:cs typeface="+mn-cs"/>
              </a:rPr>
              <a:t>virtualisation </a:t>
            </a:r>
            <a:r>
              <a:rPr lang="en-GB" sz="1200" kern="1200" dirty="0">
                <a:solidFill>
                  <a:schemeClr val="tx1"/>
                </a:solidFill>
                <a:effectLst/>
                <a:latin typeface="+mn-lt"/>
                <a:ea typeface="+mn-ea"/>
                <a:cs typeface="+mn-cs"/>
              </a:rPr>
              <a:t>and support of the physical component, the ecosystem and market.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dynamically monitors and assesses at any time the status of the physical system, enabling </a:t>
            </a:r>
            <a:r>
              <a:rPr lang="en-US" sz="1200" kern="1200" dirty="0">
                <a:solidFill>
                  <a:schemeClr val="tx1"/>
                </a:solidFill>
                <a:effectLst/>
                <a:latin typeface="+mn-lt"/>
                <a:ea typeface="+mn-ea"/>
                <a:cs typeface="+mn-cs"/>
              </a:rPr>
              <a:t>(a) the optimum CSS implementation overcoming barriers; (b) supporting CSS lifecycle management (c) provide support to key actors</a:t>
            </a:r>
          </a:p>
          <a:p>
            <a:endParaRPr lang="en-GB" dirty="0"/>
          </a:p>
        </p:txBody>
      </p:sp>
      <p:sp>
        <p:nvSpPr>
          <p:cNvPr id="4" name="Slide Number Placeholder 3"/>
          <p:cNvSpPr>
            <a:spLocks noGrp="1"/>
          </p:cNvSpPr>
          <p:nvPr>
            <p:ph type="sldNum" sz="quarter" idx="5"/>
          </p:nvPr>
        </p:nvSpPr>
        <p:spPr/>
        <p:txBody>
          <a:bodyPr/>
          <a:lstStyle/>
          <a:p>
            <a:fld id="{C4D2FE85-389F-4D91-9873-D4EB6650AF49}" type="slidenum">
              <a:rPr lang="en-US" smtClean="0"/>
              <a:t>8</a:t>
            </a:fld>
            <a:endParaRPr lang="en-US"/>
          </a:p>
        </p:txBody>
      </p:sp>
    </p:spTree>
    <p:extLst>
      <p:ext uri="{BB962C8B-B14F-4D97-AF65-F5344CB8AC3E}">
        <p14:creationId xmlns:p14="http://schemas.microsoft.com/office/powerpoint/2010/main" val="2116337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D2FE85-389F-4D91-9873-D4EB6650AF49}" type="slidenum">
              <a:rPr lang="en-US" smtClean="0"/>
              <a:t>9</a:t>
            </a:fld>
            <a:endParaRPr lang="en-US"/>
          </a:p>
        </p:txBody>
      </p:sp>
    </p:spTree>
    <p:extLst>
      <p:ext uri="{BB962C8B-B14F-4D97-AF65-F5344CB8AC3E}">
        <p14:creationId xmlns:p14="http://schemas.microsoft.com/office/powerpoint/2010/main" val="2849127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4D2FE85-389F-4D91-9873-D4EB6650AF49}" type="slidenum">
              <a:rPr lang="en-US" smtClean="0"/>
              <a:t>14</a:t>
            </a:fld>
            <a:endParaRPr lang="en-US"/>
          </a:p>
        </p:txBody>
      </p:sp>
    </p:spTree>
    <p:extLst>
      <p:ext uri="{BB962C8B-B14F-4D97-AF65-F5344CB8AC3E}">
        <p14:creationId xmlns:p14="http://schemas.microsoft.com/office/powerpoint/2010/main" val="14699317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0BC4283-BF06-4BC6-BCCE-BF0CE8B5C886}" type="datetime1">
              <a:rPr lang="en-US" smtClean="0"/>
              <a:t>6/23/2025</a:t>
            </a:fld>
            <a:endParaRPr lang="en-US"/>
          </a:p>
        </p:txBody>
      </p:sp>
      <p:sp>
        <p:nvSpPr>
          <p:cNvPr id="5" name="Footer Placeholder 4"/>
          <p:cNvSpPr>
            <a:spLocks noGrp="1"/>
          </p:cNvSpPr>
          <p:nvPr>
            <p:ph type="ftr" sz="quarter" idx="11"/>
          </p:nvPr>
        </p:nvSpPr>
        <p:spPr/>
        <p:txBody>
          <a:bodyPr/>
          <a:lstStyle/>
          <a:p>
            <a:r>
              <a:rPr lang="nl-NL"/>
              <a:t>23.06.2025 - EU Green Week 2025</a:t>
            </a:r>
            <a:endParaRPr lang="en-US"/>
          </a:p>
        </p:txBody>
      </p:sp>
      <p:sp>
        <p:nvSpPr>
          <p:cNvPr id="6" name="Slide Number Placeholder 5"/>
          <p:cNvSpPr>
            <a:spLocks noGrp="1"/>
          </p:cNvSpPr>
          <p:nvPr>
            <p:ph type="sldNum" sz="quarter" idx="12"/>
          </p:nvPr>
        </p:nvSpPr>
        <p:spPr/>
        <p:txBody>
          <a:bodyPr/>
          <a:lstStyle/>
          <a:p>
            <a:fld id="{DC29A307-D406-42BB-9600-BD914BBF402A}" type="slidenum">
              <a:rPr lang="en-US" smtClean="0"/>
              <a:t>‹#›</a:t>
            </a:fld>
            <a:endParaRPr lang="en-US"/>
          </a:p>
        </p:txBody>
      </p:sp>
      <p:pic>
        <p:nvPicPr>
          <p:cNvPr id="7" name="Content Placeholder 8">
            <a:extLst>
              <a:ext uri="{FF2B5EF4-FFF2-40B4-BE49-F238E27FC236}">
                <a16:creationId xmlns:a16="http://schemas.microsoft.com/office/drawing/2014/main" id="{B2BEBC51-90DD-4D2D-D29B-8EEE2B951A2E}"/>
              </a:ext>
            </a:extLst>
          </p:cNvPr>
          <p:cNvPicPr>
            <a:picLocks noChangeAspect="1"/>
          </p:cNvPicPr>
          <p:nvPr userDrawn="1"/>
        </p:nvPicPr>
        <p:blipFill>
          <a:blip r:embed="rId2">
            <a:extLst>
              <a:ext uri="{28A0092B-C50C-407E-A947-70E740481C1C}">
                <a14:useLocalDpi xmlns:a14="http://schemas.microsoft.com/office/drawing/2010/main" val="0"/>
              </a:ext>
            </a:extLst>
          </a:blip>
          <a:srcRect l="6424" t="26005" r="4451" b="26671"/>
          <a:stretch/>
        </p:blipFill>
        <p:spPr>
          <a:xfrm>
            <a:off x="3696990" y="266700"/>
            <a:ext cx="2678419" cy="1422185"/>
          </a:xfrm>
          <a:prstGeom prst="rect">
            <a:avLst/>
          </a:prstGeom>
        </p:spPr>
      </p:pic>
      <p:pic>
        <p:nvPicPr>
          <p:cNvPr id="8" name="Εικόνα 2" descr="Εικόνα που περιέχει γραμματοσειρά, γραφικά, κύκλος, λογότυπο&#10;&#10;Περιγραφή που δημιουργήθηκε αυτόματα">
            <a:extLst>
              <a:ext uri="{FF2B5EF4-FFF2-40B4-BE49-F238E27FC236}">
                <a16:creationId xmlns:a16="http://schemas.microsoft.com/office/drawing/2014/main" id="{1389F73C-1DCC-46CF-1F52-DFCBC5FC5C14}"/>
              </a:ext>
            </a:extLst>
          </p:cNvPr>
          <p:cNvPicPr>
            <a:picLocks noChangeAspect="1"/>
          </p:cNvPicPr>
          <p:nvPr userDrawn="1"/>
        </p:nvPicPr>
        <p:blipFill>
          <a:blip r:embed="rId3"/>
          <a:stretch>
            <a:fillRect/>
          </a:stretch>
        </p:blipFill>
        <p:spPr>
          <a:xfrm>
            <a:off x="6616465" y="693636"/>
            <a:ext cx="2464270" cy="1069544"/>
          </a:xfrm>
          <a:prstGeom prst="rect">
            <a:avLst/>
          </a:prstGeom>
        </p:spPr>
      </p:pic>
      <p:sp>
        <p:nvSpPr>
          <p:cNvPr id="9" name="TextBox 8">
            <a:extLst>
              <a:ext uri="{FF2B5EF4-FFF2-40B4-BE49-F238E27FC236}">
                <a16:creationId xmlns:a16="http://schemas.microsoft.com/office/drawing/2014/main" id="{08A59F50-E7D8-0341-4F3E-59E70F2E98C7}"/>
              </a:ext>
            </a:extLst>
          </p:cNvPr>
          <p:cNvSpPr txBox="1"/>
          <p:nvPr userDrawn="1"/>
        </p:nvSpPr>
        <p:spPr>
          <a:xfrm>
            <a:off x="4165275" y="1992405"/>
            <a:ext cx="3303980" cy="512961"/>
          </a:xfrm>
          <a:prstGeom prst="rect">
            <a:avLst/>
          </a:prstGeom>
        </p:spPr>
        <p:txBody>
          <a:bodyPr wrap="square" lIns="0" tIns="0" rIns="0" bIns="0" rtlCol="0" anchor="t">
            <a:spAutoFit/>
          </a:bodyPr>
          <a:lstStyle/>
          <a:p>
            <a:pPr algn="ctr">
              <a:lnSpc>
                <a:spcPts val="1960"/>
              </a:lnSpc>
            </a:pPr>
            <a:r>
              <a:rPr lang="en-US" sz="1400" dirty="0">
                <a:solidFill>
                  <a:srgbClr val="000000"/>
                </a:solidFill>
                <a:latin typeface="+mj-lt"/>
              </a:rPr>
              <a:t>Boosting Circular Systemic Solutions through Virtual Regional Circular Economy Space</a:t>
            </a:r>
            <a:endParaRPr lang="en-US" sz="1400" dirty="0">
              <a:solidFill>
                <a:srgbClr val="000000"/>
              </a:solidFill>
              <a:latin typeface="Francois One" panose="020B0604020202020204"/>
            </a:endParaRPr>
          </a:p>
        </p:txBody>
      </p:sp>
    </p:spTree>
    <p:extLst>
      <p:ext uri="{BB962C8B-B14F-4D97-AF65-F5344CB8AC3E}">
        <p14:creationId xmlns:p14="http://schemas.microsoft.com/office/powerpoint/2010/main" val="1942958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4A1B01-9F5B-4008-A10F-C50F5C13CD30}" type="datetime1">
              <a:rPr lang="en-US" smtClean="0"/>
              <a:t>6/23/2025</a:t>
            </a:fld>
            <a:endParaRPr lang="en-US"/>
          </a:p>
        </p:txBody>
      </p:sp>
      <p:sp>
        <p:nvSpPr>
          <p:cNvPr id="5" name="Footer Placeholder 4"/>
          <p:cNvSpPr>
            <a:spLocks noGrp="1"/>
          </p:cNvSpPr>
          <p:nvPr>
            <p:ph type="ftr" sz="quarter" idx="11"/>
          </p:nvPr>
        </p:nvSpPr>
        <p:spPr/>
        <p:txBody>
          <a:bodyPr/>
          <a:lstStyle/>
          <a:p>
            <a:r>
              <a:rPr lang="nl-NL"/>
              <a:t>23.06.2025 - EU Green Week 2025</a:t>
            </a:r>
            <a:endParaRPr lang="en-US"/>
          </a:p>
        </p:txBody>
      </p:sp>
      <p:sp>
        <p:nvSpPr>
          <p:cNvPr id="6" name="Slide Number Placeholder 5"/>
          <p:cNvSpPr>
            <a:spLocks noGrp="1"/>
          </p:cNvSpPr>
          <p:nvPr>
            <p:ph type="sldNum" sz="quarter" idx="12"/>
          </p:nvPr>
        </p:nvSpPr>
        <p:spPr/>
        <p:txBody>
          <a:bodyPr/>
          <a:lstStyle/>
          <a:p>
            <a:fld id="{DC29A307-D406-42BB-9600-BD914BBF402A}" type="slidenum">
              <a:rPr lang="en-US" smtClean="0"/>
              <a:t>‹#›</a:t>
            </a:fld>
            <a:endParaRPr lang="en-US"/>
          </a:p>
        </p:txBody>
      </p:sp>
      <p:pic>
        <p:nvPicPr>
          <p:cNvPr id="7" name="Content Placeholder 8">
            <a:extLst>
              <a:ext uri="{FF2B5EF4-FFF2-40B4-BE49-F238E27FC236}">
                <a16:creationId xmlns:a16="http://schemas.microsoft.com/office/drawing/2014/main" id="{91FC3DDD-D96F-D240-C9DF-2CB3DE0680B5}"/>
              </a:ext>
            </a:extLst>
          </p:cNvPr>
          <p:cNvPicPr>
            <a:picLocks noChangeAspect="1"/>
          </p:cNvPicPr>
          <p:nvPr userDrawn="1"/>
        </p:nvPicPr>
        <p:blipFill>
          <a:blip r:embed="rId2">
            <a:extLst>
              <a:ext uri="{28A0092B-C50C-407E-A947-70E740481C1C}">
                <a14:useLocalDpi xmlns:a14="http://schemas.microsoft.com/office/drawing/2010/main" val="0"/>
              </a:ext>
            </a:extLst>
          </a:blip>
          <a:srcRect l="6424" t="26005" r="4451" b="26671"/>
          <a:stretch/>
        </p:blipFill>
        <p:spPr>
          <a:xfrm>
            <a:off x="9267210" y="0"/>
            <a:ext cx="1865610" cy="990600"/>
          </a:xfrm>
          <a:prstGeom prst="rect">
            <a:avLst/>
          </a:prstGeom>
        </p:spPr>
      </p:pic>
      <p:pic>
        <p:nvPicPr>
          <p:cNvPr id="8" name="Εικόνα 2" descr="Εικόνα που περιέχει γραμματοσειρά, γραφικά, κύκλος, λογότυπο&#10;&#10;Περιγραφή που δημιουργήθηκε αυτόματα">
            <a:extLst>
              <a:ext uri="{FF2B5EF4-FFF2-40B4-BE49-F238E27FC236}">
                <a16:creationId xmlns:a16="http://schemas.microsoft.com/office/drawing/2014/main" id="{627D1381-F71E-3782-68B4-4790E69F3DC5}"/>
              </a:ext>
            </a:extLst>
          </p:cNvPr>
          <p:cNvPicPr>
            <a:picLocks noChangeAspect="1"/>
          </p:cNvPicPr>
          <p:nvPr userDrawn="1"/>
        </p:nvPicPr>
        <p:blipFill>
          <a:blip r:embed="rId3"/>
          <a:stretch>
            <a:fillRect/>
          </a:stretch>
        </p:blipFill>
        <p:spPr>
          <a:xfrm>
            <a:off x="10495576" y="753050"/>
            <a:ext cx="1716448" cy="744974"/>
          </a:xfrm>
          <a:prstGeom prst="rect">
            <a:avLst/>
          </a:prstGeom>
        </p:spPr>
      </p:pic>
    </p:spTree>
    <p:extLst>
      <p:ext uri="{BB962C8B-B14F-4D97-AF65-F5344CB8AC3E}">
        <p14:creationId xmlns:p14="http://schemas.microsoft.com/office/powerpoint/2010/main" val="3864714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AC7363-DA08-4F56-964B-4844795893C8}" type="datetime1">
              <a:rPr lang="en-US" smtClean="0"/>
              <a:t>6/23/2025</a:t>
            </a:fld>
            <a:endParaRPr lang="en-US"/>
          </a:p>
        </p:txBody>
      </p:sp>
      <p:sp>
        <p:nvSpPr>
          <p:cNvPr id="5" name="Footer Placeholder 4"/>
          <p:cNvSpPr>
            <a:spLocks noGrp="1"/>
          </p:cNvSpPr>
          <p:nvPr>
            <p:ph type="ftr" sz="quarter" idx="11"/>
          </p:nvPr>
        </p:nvSpPr>
        <p:spPr/>
        <p:txBody>
          <a:bodyPr/>
          <a:lstStyle/>
          <a:p>
            <a:r>
              <a:rPr lang="nl-NL"/>
              <a:t>23.06.2025 - EU Green Week 2025</a:t>
            </a:r>
            <a:endParaRPr lang="en-US"/>
          </a:p>
        </p:txBody>
      </p:sp>
      <p:sp>
        <p:nvSpPr>
          <p:cNvPr id="6" name="Slide Number Placeholder 5"/>
          <p:cNvSpPr>
            <a:spLocks noGrp="1"/>
          </p:cNvSpPr>
          <p:nvPr>
            <p:ph type="sldNum" sz="quarter" idx="12"/>
          </p:nvPr>
        </p:nvSpPr>
        <p:spPr/>
        <p:txBody>
          <a:bodyPr/>
          <a:lstStyle/>
          <a:p>
            <a:fld id="{DC29A307-D406-42BB-9600-BD914BBF402A}" type="slidenum">
              <a:rPr lang="en-US" smtClean="0"/>
              <a:t>‹#›</a:t>
            </a:fld>
            <a:endParaRPr lang="en-US"/>
          </a:p>
        </p:txBody>
      </p:sp>
      <p:pic>
        <p:nvPicPr>
          <p:cNvPr id="7" name="Content Placeholder 8">
            <a:extLst>
              <a:ext uri="{FF2B5EF4-FFF2-40B4-BE49-F238E27FC236}">
                <a16:creationId xmlns:a16="http://schemas.microsoft.com/office/drawing/2014/main" id="{E23C6FA2-57E3-0249-2DF6-CF25ED31B9E2}"/>
              </a:ext>
            </a:extLst>
          </p:cNvPr>
          <p:cNvPicPr>
            <a:picLocks noChangeAspect="1"/>
          </p:cNvPicPr>
          <p:nvPr userDrawn="1"/>
        </p:nvPicPr>
        <p:blipFill>
          <a:blip r:embed="rId2">
            <a:extLst>
              <a:ext uri="{28A0092B-C50C-407E-A947-70E740481C1C}">
                <a14:useLocalDpi xmlns:a14="http://schemas.microsoft.com/office/drawing/2010/main" val="0"/>
              </a:ext>
            </a:extLst>
          </a:blip>
          <a:srcRect l="6424" t="26005" r="4451" b="26671"/>
          <a:stretch/>
        </p:blipFill>
        <p:spPr>
          <a:xfrm rot="5400000">
            <a:off x="10689947" y="483225"/>
            <a:ext cx="1865610" cy="990600"/>
          </a:xfrm>
          <a:prstGeom prst="rect">
            <a:avLst/>
          </a:prstGeom>
        </p:spPr>
      </p:pic>
      <p:pic>
        <p:nvPicPr>
          <p:cNvPr id="8" name="Εικόνα 2" descr="Εικόνα που περιέχει γραμματοσειρά, γραφικά, κύκλος, λογότυπο&#10;&#10;Περιγραφή που δημιουργήθηκε αυτόματα">
            <a:extLst>
              <a:ext uri="{FF2B5EF4-FFF2-40B4-BE49-F238E27FC236}">
                <a16:creationId xmlns:a16="http://schemas.microsoft.com/office/drawing/2014/main" id="{2AB31750-95F8-BCA1-8FFF-9DB53FFEE6A2}"/>
              </a:ext>
            </a:extLst>
          </p:cNvPr>
          <p:cNvPicPr>
            <a:picLocks noChangeAspect="1"/>
          </p:cNvPicPr>
          <p:nvPr userDrawn="1"/>
        </p:nvPicPr>
        <p:blipFill>
          <a:blip r:embed="rId3"/>
          <a:stretch>
            <a:fillRect/>
          </a:stretch>
        </p:blipFill>
        <p:spPr>
          <a:xfrm rot="5400000">
            <a:off x="10134291" y="1759823"/>
            <a:ext cx="1716448" cy="744974"/>
          </a:xfrm>
          <a:prstGeom prst="rect">
            <a:avLst/>
          </a:prstGeom>
        </p:spPr>
      </p:pic>
    </p:spTree>
    <p:extLst>
      <p:ext uri="{BB962C8B-B14F-4D97-AF65-F5344CB8AC3E}">
        <p14:creationId xmlns:p14="http://schemas.microsoft.com/office/powerpoint/2010/main" val="12585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1713625-D1A4-473C-9935-02C7C5FB00A4}" type="datetime1">
              <a:rPr lang="en-US" smtClean="0"/>
              <a:t>6/23/2025</a:t>
            </a:fld>
            <a:endParaRPr lang="en-US"/>
          </a:p>
        </p:txBody>
      </p:sp>
      <p:sp>
        <p:nvSpPr>
          <p:cNvPr id="5" name="Footer Placeholder 4"/>
          <p:cNvSpPr>
            <a:spLocks noGrp="1"/>
          </p:cNvSpPr>
          <p:nvPr>
            <p:ph type="ftr" sz="quarter" idx="11"/>
          </p:nvPr>
        </p:nvSpPr>
        <p:spPr/>
        <p:txBody>
          <a:bodyPr/>
          <a:lstStyle/>
          <a:p>
            <a:r>
              <a:rPr lang="nl-NL"/>
              <a:t>23.06.2025 - EU Green Week 2025</a:t>
            </a:r>
            <a:endParaRPr lang="en-US"/>
          </a:p>
        </p:txBody>
      </p:sp>
      <p:sp>
        <p:nvSpPr>
          <p:cNvPr id="6" name="Slide Number Placeholder 5"/>
          <p:cNvSpPr>
            <a:spLocks noGrp="1"/>
          </p:cNvSpPr>
          <p:nvPr>
            <p:ph type="sldNum" sz="quarter" idx="12"/>
          </p:nvPr>
        </p:nvSpPr>
        <p:spPr/>
        <p:txBody>
          <a:bodyPr/>
          <a:lstStyle/>
          <a:p>
            <a:fld id="{DC29A307-D406-42BB-9600-BD914BBF402A}" type="slidenum">
              <a:rPr lang="en-US" smtClean="0"/>
              <a:t>‹#›</a:t>
            </a:fld>
            <a:endParaRPr lang="en-US"/>
          </a:p>
        </p:txBody>
      </p:sp>
      <p:pic>
        <p:nvPicPr>
          <p:cNvPr id="7" name="Content Placeholder 8">
            <a:extLst>
              <a:ext uri="{FF2B5EF4-FFF2-40B4-BE49-F238E27FC236}">
                <a16:creationId xmlns:a16="http://schemas.microsoft.com/office/drawing/2014/main" id="{746AA59D-6517-0BEF-9DCD-E5C905D84642}"/>
              </a:ext>
            </a:extLst>
          </p:cNvPr>
          <p:cNvPicPr>
            <a:picLocks noChangeAspect="1"/>
          </p:cNvPicPr>
          <p:nvPr userDrawn="1"/>
        </p:nvPicPr>
        <p:blipFill>
          <a:blip r:embed="rId2">
            <a:extLst>
              <a:ext uri="{28A0092B-C50C-407E-A947-70E740481C1C}">
                <a14:useLocalDpi xmlns:a14="http://schemas.microsoft.com/office/drawing/2010/main" val="0"/>
              </a:ext>
            </a:extLst>
          </a:blip>
          <a:srcRect l="6424" t="26005" r="4451" b="26671"/>
          <a:stretch/>
        </p:blipFill>
        <p:spPr>
          <a:xfrm>
            <a:off x="9267210" y="0"/>
            <a:ext cx="1865610" cy="990600"/>
          </a:xfrm>
          <a:prstGeom prst="rect">
            <a:avLst/>
          </a:prstGeom>
        </p:spPr>
      </p:pic>
      <p:pic>
        <p:nvPicPr>
          <p:cNvPr id="8" name="Εικόνα 2" descr="Εικόνα που περιέχει γραμματοσειρά, γραφικά, κύκλος, λογότυπο&#10;&#10;Περιγραφή που δημιουργήθηκε αυτόματα">
            <a:extLst>
              <a:ext uri="{FF2B5EF4-FFF2-40B4-BE49-F238E27FC236}">
                <a16:creationId xmlns:a16="http://schemas.microsoft.com/office/drawing/2014/main" id="{8C16601D-A30E-2273-6D54-1BE3010D565C}"/>
              </a:ext>
            </a:extLst>
          </p:cNvPr>
          <p:cNvPicPr>
            <a:picLocks noChangeAspect="1"/>
          </p:cNvPicPr>
          <p:nvPr userDrawn="1"/>
        </p:nvPicPr>
        <p:blipFill>
          <a:blip r:embed="rId3"/>
          <a:stretch>
            <a:fillRect/>
          </a:stretch>
        </p:blipFill>
        <p:spPr>
          <a:xfrm>
            <a:off x="10495576" y="753050"/>
            <a:ext cx="1716448" cy="744974"/>
          </a:xfrm>
          <a:prstGeom prst="rect">
            <a:avLst/>
          </a:prstGeom>
        </p:spPr>
      </p:pic>
    </p:spTree>
    <p:extLst>
      <p:ext uri="{BB962C8B-B14F-4D97-AF65-F5344CB8AC3E}">
        <p14:creationId xmlns:p14="http://schemas.microsoft.com/office/powerpoint/2010/main" val="351670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D10A8-501E-4219-A1F2-73F6C5B7F213}" type="datetime1">
              <a:rPr lang="en-US" smtClean="0"/>
              <a:t>6/23/2025</a:t>
            </a:fld>
            <a:endParaRPr lang="en-US"/>
          </a:p>
        </p:txBody>
      </p:sp>
      <p:sp>
        <p:nvSpPr>
          <p:cNvPr id="5" name="Footer Placeholder 4"/>
          <p:cNvSpPr>
            <a:spLocks noGrp="1"/>
          </p:cNvSpPr>
          <p:nvPr>
            <p:ph type="ftr" sz="quarter" idx="11"/>
          </p:nvPr>
        </p:nvSpPr>
        <p:spPr/>
        <p:txBody>
          <a:bodyPr/>
          <a:lstStyle/>
          <a:p>
            <a:r>
              <a:rPr lang="nl-NL"/>
              <a:t>23.06.2025 - EU Green Week 2025</a:t>
            </a:r>
            <a:endParaRPr lang="en-US"/>
          </a:p>
        </p:txBody>
      </p:sp>
      <p:sp>
        <p:nvSpPr>
          <p:cNvPr id="6" name="Slide Number Placeholder 5"/>
          <p:cNvSpPr>
            <a:spLocks noGrp="1"/>
          </p:cNvSpPr>
          <p:nvPr>
            <p:ph type="sldNum" sz="quarter" idx="12"/>
          </p:nvPr>
        </p:nvSpPr>
        <p:spPr/>
        <p:txBody>
          <a:bodyPr/>
          <a:lstStyle/>
          <a:p>
            <a:fld id="{DC29A307-D406-42BB-9600-BD914BBF402A}" type="slidenum">
              <a:rPr lang="en-US" smtClean="0"/>
              <a:t>‹#›</a:t>
            </a:fld>
            <a:endParaRPr lang="en-US"/>
          </a:p>
        </p:txBody>
      </p:sp>
      <p:pic>
        <p:nvPicPr>
          <p:cNvPr id="9" name="Content Placeholder 8">
            <a:extLst>
              <a:ext uri="{FF2B5EF4-FFF2-40B4-BE49-F238E27FC236}">
                <a16:creationId xmlns:a16="http://schemas.microsoft.com/office/drawing/2014/main" id="{1FA6AC3C-6643-B72B-E6C2-25F76AEDA154}"/>
              </a:ext>
            </a:extLst>
          </p:cNvPr>
          <p:cNvPicPr>
            <a:picLocks noChangeAspect="1"/>
          </p:cNvPicPr>
          <p:nvPr userDrawn="1"/>
        </p:nvPicPr>
        <p:blipFill>
          <a:blip r:embed="rId2">
            <a:extLst>
              <a:ext uri="{28A0092B-C50C-407E-A947-70E740481C1C}">
                <a14:useLocalDpi xmlns:a14="http://schemas.microsoft.com/office/drawing/2010/main" val="0"/>
              </a:ext>
            </a:extLst>
          </a:blip>
          <a:srcRect l="6424" t="26005" r="4451" b="26671"/>
          <a:stretch/>
        </p:blipFill>
        <p:spPr>
          <a:xfrm>
            <a:off x="3696990" y="266700"/>
            <a:ext cx="2678419" cy="1422185"/>
          </a:xfrm>
          <a:prstGeom prst="rect">
            <a:avLst/>
          </a:prstGeom>
        </p:spPr>
      </p:pic>
      <p:pic>
        <p:nvPicPr>
          <p:cNvPr id="10" name="Εικόνα 2" descr="Εικόνα που περιέχει γραμματοσειρά, γραφικά, κύκλος, λογότυπο&#10;&#10;Περιγραφή που δημιουργήθηκε αυτόματα">
            <a:extLst>
              <a:ext uri="{FF2B5EF4-FFF2-40B4-BE49-F238E27FC236}">
                <a16:creationId xmlns:a16="http://schemas.microsoft.com/office/drawing/2014/main" id="{BA1C0CB1-72DE-10B5-ECEE-A7934DDC4EDB}"/>
              </a:ext>
            </a:extLst>
          </p:cNvPr>
          <p:cNvPicPr>
            <a:picLocks noChangeAspect="1"/>
          </p:cNvPicPr>
          <p:nvPr userDrawn="1"/>
        </p:nvPicPr>
        <p:blipFill>
          <a:blip r:embed="rId3"/>
          <a:stretch>
            <a:fillRect/>
          </a:stretch>
        </p:blipFill>
        <p:spPr>
          <a:xfrm>
            <a:off x="6616465" y="693636"/>
            <a:ext cx="2464270" cy="1069544"/>
          </a:xfrm>
          <a:prstGeom prst="rect">
            <a:avLst/>
          </a:prstGeom>
        </p:spPr>
      </p:pic>
    </p:spTree>
    <p:extLst>
      <p:ext uri="{BB962C8B-B14F-4D97-AF65-F5344CB8AC3E}">
        <p14:creationId xmlns:p14="http://schemas.microsoft.com/office/powerpoint/2010/main" val="484967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AB6D1E-D7D0-4456-8E28-A6CE5352BCBC}" type="datetime1">
              <a:rPr lang="en-US" smtClean="0"/>
              <a:t>6/23/2025</a:t>
            </a:fld>
            <a:endParaRPr lang="en-US"/>
          </a:p>
        </p:txBody>
      </p:sp>
      <p:sp>
        <p:nvSpPr>
          <p:cNvPr id="6" name="Footer Placeholder 5"/>
          <p:cNvSpPr>
            <a:spLocks noGrp="1"/>
          </p:cNvSpPr>
          <p:nvPr>
            <p:ph type="ftr" sz="quarter" idx="11"/>
          </p:nvPr>
        </p:nvSpPr>
        <p:spPr/>
        <p:txBody>
          <a:bodyPr/>
          <a:lstStyle/>
          <a:p>
            <a:r>
              <a:rPr lang="nl-NL"/>
              <a:t>23.06.2025 - EU Green Week 2025</a:t>
            </a:r>
            <a:endParaRPr lang="en-US"/>
          </a:p>
        </p:txBody>
      </p:sp>
      <p:sp>
        <p:nvSpPr>
          <p:cNvPr id="7" name="Slide Number Placeholder 6"/>
          <p:cNvSpPr>
            <a:spLocks noGrp="1"/>
          </p:cNvSpPr>
          <p:nvPr>
            <p:ph type="sldNum" sz="quarter" idx="12"/>
          </p:nvPr>
        </p:nvSpPr>
        <p:spPr/>
        <p:txBody>
          <a:bodyPr/>
          <a:lstStyle/>
          <a:p>
            <a:fld id="{DC29A307-D406-42BB-9600-BD914BBF402A}" type="slidenum">
              <a:rPr lang="en-US" smtClean="0"/>
              <a:t>‹#›</a:t>
            </a:fld>
            <a:endParaRPr lang="en-US"/>
          </a:p>
        </p:txBody>
      </p:sp>
      <p:pic>
        <p:nvPicPr>
          <p:cNvPr id="8" name="Content Placeholder 8">
            <a:extLst>
              <a:ext uri="{FF2B5EF4-FFF2-40B4-BE49-F238E27FC236}">
                <a16:creationId xmlns:a16="http://schemas.microsoft.com/office/drawing/2014/main" id="{73CC2490-DFF7-8516-F393-1F74A76C0E9A}"/>
              </a:ext>
            </a:extLst>
          </p:cNvPr>
          <p:cNvPicPr>
            <a:picLocks noChangeAspect="1"/>
          </p:cNvPicPr>
          <p:nvPr userDrawn="1"/>
        </p:nvPicPr>
        <p:blipFill>
          <a:blip r:embed="rId2">
            <a:extLst>
              <a:ext uri="{28A0092B-C50C-407E-A947-70E740481C1C}">
                <a14:useLocalDpi xmlns:a14="http://schemas.microsoft.com/office/drawing/2010/main" val="0"/>
              </a:ext>
            </a:extLst>
          </a:blip>
          <a:srcRect l="6424" t="26005" r="4451" b="26671"/>
          <a:stretch/>
        </p:blipFill>
        <p:spPr>
          <a:xfrm>
            <a:off x="9267210" y="0"/>
            <a:ext cx="1865610" cy="990600"/>
          </a:xfrm>
          <a:prstGeom prst="rect">
            <a:avLst/>
          </a:prstGeom>
        </p:spPr>
      </p:pic>
      <p:pic>
        <p:nvPicPr>
          <p:cNvPr id="9" name="Εικόνα 2" descr="Εικόνα που περιέχει γραμματοσειρά, γραφικά, κύκλος, λογότυπο&#10;&#10;Περιγραφή που δημιουργήθηκε αυτόματα">
            <a:extLst>
              <a:ext uri="{FF2B5EF4-FFF2-40B4-BE49-F238E27FC236}">
                <a16:creationId xmlns:a16="http://schemas.microsoft.com/office/drawing/2014/main" id="{BCADE6D6-4C08-7220-8854-CDB1339A503E}"/>
              </a:ext>
            </a:extLst>
          </p:cNvPr>
          <p:cNvPicPr>
            <a:picLocks noChangeAspect="1"/>
          </p:cNvPicPr>
          <p:nvPr userDrawn="1"/>
        </p:nvPicPr>
        <p:blipFill>
          <a:blip r:embed="rId3"/>
          <a:stretch>
            <a:fillRect/>
          </a:stretch>
        </p:blipFill>
        <p:spPr>
          <a:xfrm>
            <a:off x="10495576" y="753050"/>
            <a:ext cx="1716448" cy="744974"/>
          </a:xfrm>
          <a:prstGeom prst="rect">
            <a:avLst/>
          </a:prstGeom>
        </p:spPr>
      </p:pic>
    </p:spTree>
    <p:extLst>
      <p:ext uri="{BB962C8B-B14F-4D97-AF65-F5344CB8AC3E}">
        <p14:creationId xmlns:p14="http://schemas.microsoft.com/office/powerpoint/2010/main" val="1527328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663F2B-C69F-4431-95B6-4D3ECA2A4E7D}" type="datetime1">
              <a:rPr lang="en-US" smtClean="0"/>
              <a:t>6/23/2025</a:t>
            </a:fld>
            <a:endParaRPr lang="en-US"/>
          </a:p>
        </p:txBody>
      </p:sp>
      <p:sp>
        <p:nvSpPr>
          <p:cNvPr id="8" name="Footer Placeholder 7"/>
          <p:cNvSpPr>
            <a:spLocks noGrp="1"/>
          </p:cNvSpPr>
          <p:nvPr>
            <p:ph type="ftr" sz="quarter" idx="11"/>
          </p:nvPr>
        </p:nvSpPr>
        <p:spPr/>
        <p:txBody>
          <a:bodyPr/>
          <a:lstStyle/>
          <a:p>
            <a:r>
              <a:rPr lang="nl-NL"/>
              <a:t>23.06.2025 - EU Green Week 2025</a:t>
            </a:r>
            <a:endParaRPr lang="en-US"/>
          </a:p>
        </p:txBody>
      </p:sp>
      <p:sp>
        <p:nvSpPr>
          <p:cNvPr id="9" name="Slide Number Placeholder 8"/>
          <p:cNvSpPr>
            <a:spLocks noGrp="1"/>
          </p:cNvSpPr>
          <p:nvPr>
            <p:ph type="sldNum" sz="quarter" idx="12"/>
          </p:nvPr>
        </p:nvSpPr>
        <p:spPr/>
        <p:txBody>
          <a:bodyPr/>
          <a:lstStyle/>
          <a:p>
            <a:fld id="{DC29A307-D406-42BB-9600-BD914BBF402A}" type="slidenum">
              <a:rPr lang="en-US" smtClean="0"/>
              <a:t>‹#›</a:t>
            </a:fld>
            <a:endParaRPr lang="en-US"/>
          </a:p>
        </p:txBody>
      </p:sp>
      <p:pic>
        <p:nvPicPr>
          <p:cNvPr id="10" name="Content Placeholder 8">
            <a:extLst>
              <a:ext uri="{FF2B5EF4-FFF2-40B4-BE49-F238E27FC236}">
                <a16:creationId xmlns:a16="http://schemas.microsoft.com/office/drawing/2014/main" id="{FF7C0688-7CAE-569F-7256-BEC1093CD913}"/>
              </a:ext>
            </a:extLst>
          </p:cNvPr>
          <p:cNvPicPr>
            <a:picLocks noChangeAspect="1"/>
          </p:cNvPicPr>
          <p:nvPr userDrawn="1"/>
        </p:nvPicPr>
        <p:blipFill>
          <a:blip r:embed="rId2">
            <a:extLst>
              <a:ext uri="{28A0092B-C50C-407E-A947-70E740481C1C}">
                <a14:useLocalDpi xmlns:a14="http://schemas.microsoft.com/office/drawing/2010/main" val="0"/>
              </a:ext>
            </a:extLst>
          </a:blip>
          <a:srcRect l="6424" t="26005" r="4451" b="26671"/>
          <a:stretch/>
        </p:blipFill>
        <p:spPr>
          <a:xfrm>
            <a:off x="9267210" y="0"/>
            <a:ext cx="1865610" cy="990600"/>
          </a:xfrm>
          <a:prstGeom prst="rect">
            <a:avLst/>
          </a:prstGeom>
        </p:spPr>
      </p:pic>
      <p:pic>
        <p:nvPicPr>
          <p:cNvPr id="11" name="Εικόνα 2" descr="Εικόνα που περιέχει γραμματοσειρά, γραφικά, κύκλος, λογότυπο&#10;&#10;Περιγραφή που δημιουργήθηκε αυτόματα">
            <a:extLst>
              <a:ext uri="{FF2B5EF4-FFF2-40B4-BE49-F238E27FC236}">
                <a16:creationId xmlns:a16="http://schemas.microsoft.com/office/drawing/2014/main" id="{529F3389-17D5-52BC-1F54-D2AEA64DED4D}"/>
              </a:ext>
            </a:extLst>
          </p:cNvPr>
          <p:cNvPicPr>
            <a:picLocks noChangeAspect="1"/>
          </p:cNvPicPr>
          <p:nvPr userDrawn="1"/>
        </p:nvPicPr>
        <p:blipFill>
          <a:blip r:embed="rId3"/>
          <a:stretch>
            <a:fillRect/>
          </a:stretch>
        </p:blipFill>
        <p:spPr>
          <a:xfrm>
            <a:off x="10495576" y="753050"/>
            <a:ext cx="1716448" cy="744974"/>
          </a:xfrm>
          <a:prstGeom prst="rect">
            <a:avLst/>
          </a:prstGeom>
        </p:spPr>
      </p:pic>
    </p:spTree>
    <p:extLst>
      <p:ext uri="{BB962C8B-B14F-4D97-AF65-F5344CB8AC3E}">
        <p14:creationId xmlns:p14="http://schemas.microsoft.com/office/powerpoint/2010/main" val="837941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1F13CBD-F675-4F04-A9D7-A1C1B6256048}" type="datetime1">
              <a:rPr lang="en-US" smtClean="0"/>
              <a:t>6/23/2025</a:t>
            </a:fld>
            <a:endParaRPr lang="en-US"/>
          </a:p>
        </p:txBody>
      </p:sp>
      <p:sp>
        <p:nvSpPr>
          <p:cNvPr id="4" name="Footer Placeholder 3"/>
          <p:cNvSpPr>
            <a:spLocks noGrp="1"/>
          </p:cNvSpPr>
          <p:nvPr>
            <p:ph type="ftr" sz="quarter" idx="11"/>
          </p:nvPr>
        </p:nvSpPr>
        <p:spPr/>
        <p:txBody>
          <a:bodyPr/>
          <a:lstStyle/>
          <a:p>
            <a:r>
              <a:rPr lang="nl-NL"/>
              <a:t>23.06.2025 - EU Green Week 2025</a:t>
            </a:r>
            <a:endParaRPr lang="en-US"/>
          </a:p>
        </p:txBody>
      </p:sp>
      <p:sp>
        <p:nvSpPr>
          <p:cNvPr id="5" name="Slide Number Placeholder 4"/>
          <p:cNvSpPr>
            <a:spLocks noGrp="1"/>
          </p:cNvSpPr>
          <p:nvPr>
            <p:ph type="sldNum" sz="quarter" idx="12"/>
          </p:nvPr>
        </p:nvSpPr>
        <p:spPr/>
        <p:txBody>
          <a:bodyPr/>
          <a:lstStyle/>
          <a:p>
            <a:fld id="{DC29A307-D406-42BB-9600-BD914BBF402A}" type="slidenum">
              <a:rPr lang="en-US" smtClean="0"/>
              <a:t>‹#›</a:t>
            </a:fld>
            <a:endParaRPr lang="en-US"/>
          </a:p>
        </p:txBody>
      </p:sp>
      <p:pic>
        <p:nvPicPr>
          <p:cNvPr id="6" name="Content Placeholder 8">
            <a:extLst>
              <a:ext uri="{FF2B5EF4-FFF2-40B4-BE49-F238E27FC236}">
                <a16:creationId xmlns:a16="http://schemas.microsoft.com/office/drawing/2014/main" id="{4191F3DF-D05D-A00B-C7FD-36ED0F16E75D}"/>
              </a:ext>
            </a:extLst>
          </p:cNvPr>
          <p:cNvPicPr>
            <a:picLocks noChangeAspect="1"/>
          </p:cNvPicPr>
          <p:nvPr userDrawn="1"/>
        </p:nvPicPr>
        <p:blipFill>
          <a:blip r:embed="rId2">
            <a:extLst>
              <a:ext uri="{28A0092B-C50C-407E-A947-70E740481C1C}">
                <a14:useLocalDpi xmlns:a14="http://schemas.microsoft.com/office/drawing/2010/main" val="0"/>
              </a:ext>
            </a:extLst>
          </a:blip>
          <a:srcRect l="6424" t="26005" r="4451" b="26671"/>
          <a:stretch/>
        </p:blipFill>
        <p:spPr>
          <a:xfrm>
            <a:off x="9267210" y="0"/>
            <a:ext cx="1865610" cy="990600"/>
          </a:xfrm>
          <a:prstGeom prst="rect">
            <a:avLst/>
          </a:prstGeom>
        </p:spPr>
      </p:pic>
      <p:pic>
        <p:nvPicPr>
          <p:cNvPr id="7" name="Εικόνα 2" descr="Εικόνα που περιέχει γραμματοσειρά, γραφικά, κύκλος, λογότυπο&#10;&#10;Περιγραφή που δημιουργήθηκε αυτόματα">
            <a:extLst>
              <a:ext uri="{FF2B5EF4-FFF2-40B4-BE49-F238E27FC236}">
                <a16:creationId xmlns:a16="http://schemas.microsoft.com/office/drawing/2014/main" id="{D6151109-935A-8687-BD04-25B9CD04B9ED}"/>
              </a:ext>
            </a:extLst>
          </p:cNvPr>
          <p:cNvPicPr>
            <a:picLocks noChangeAspect="1"/>
          </p:cNvPicPr>
          <p:nvPr userDrawn="1"/>
        </p:nvPicPr>
        <p:blipFill>
          <a:blip r:embed="rId3"/>
          <a:stretch>
            <a:fillRect/>
          </a:stretch>
        </p:blipFill>
        <p:spPr>
          <a:xfrm>
            <a:off x="10495576" y="753050"/>
            <a:ext cx="1716448" cy="744974"/>
          </a:xfrm>
          <a:prstGeom prst="rect">
            <a:avLst/>
          </a:prstGeom>
        </p:spPr>
      </p:pic>
    </p:spTree>
    <p:extLst>
      <p:ext uri="{BB962C8B-B14F-4D97-AF65-F5344CB8AC3E}">
        <p14:creationId xmlns:p14="http://schemas.microsoft.com/office/powerpoint/2010/main" val="1105928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F66EC2-44D4-46FD-A0E7-57AF9A861700}" type="datetime1">
              <a:rPr lang="en-US" smtClean="0"/>
              <a:t>6/23/2025</a:t>
            </a:fld>
            <a:endParaRPr lang="en-US"/>
          </a:p>
        </p:txBody>
      </p:sp>
      <p:sp>
        <p:nvSpPr>
          <p:cNvPr id="3" name="Footer Placeholder 2"/>
          <p:cNvSpPr>
            <a:spLocks noGrp="1"/>
          </p:cNvSpPr>
          <p:nvPr>
            <p:ph type="ftr" sz="quarter" idx="11"/>
          </p:nvPr>
        </p:nvSpPr>
        <p:spPr/>
        <p:txBody>
          <a:bodyPr/>
          <a:lstStyle/>
          <a:p>
            <a:r>
              <a:rPr lang="nl-NL"/>
              <a:t>23.06.2025 - EU Green Week 2025</a:t>
            </a:r>
            <a:endParaRPr lang="en-US"/>
          </a:p>
        </p:txBody>
      </p:sp>
      <p:sp>
        <p:nvSpPr>
          <p:cNvPr id="4" name="Slide Number Placeholder 3"/>
          <p:cNvSpPr>
            <a:spLocks noGrp="1"/>
          </p:cNvSpPr>
          <p:nvPr>
            <p:ph type="sldNum" sz="quarter" idx="12"/>
          </p:nvPr>
        </p:nvSpPr>
        <p:spPr/>
        <p:txBody>
          <a:bodyPr/>
          <a:lstStyle/>
          <a:p>
            <a:fld id="{DC29A307-D406-42BB-9600-BD914BBF402A}" type="slidenum">
              <a:rPr lang="en-US" smtClean="0"/>
              <a:t>‹#›</a:t>
            </a:fld>
            <a:endParaRPr lang="en-US"/>
          </a:p>
        </p:txBody>
      </p:sp>
      <p:pic>
        <p:nvPicPr>
          <p:cNvPr id="5" name="Content Placeholder 8">
            <a:extLst>
              <a:ext uri="{FF2B5EF4-FFF2-40B4-BE49-F238E27FC236}">
                <a16:creationId xmlns:a16="http://schemas.microsoft.com/office/drawing/2014/main" id="{8780CEC4-071D-8C30-98BF-A0313A8790C3}"/>
              </a:ext>
            </a:extLst>
          </p:cNvPr>
          <p:cNvPicPr>
            <a:picLocks noChangeAspect="1"/>
          </p:cNvPicPr>
          <p:nvPr userDrawn="1"/>
        </p:nvPicPr>
        <p:blipFill>
          <a:blip r:embed="rId2">
            <a:extLst>
              <a:ext uri="{28A0092B-C50C-407E-A947-70E740481C1C}">
                <a14:useLocalDpi xmlns:a14="http://schemas.microsoft.com/office/drawing/2010/main" val="0"/>
              </a:ext>
            </a:extLst>
          </a:blip>
          <a:srcRect l="6424" t="26005" r="4451" b="26671"/>
          <a:stretch/>
        </p:blipFill>
        <p:spPr>
          <a:xfrm>
            <a:off x="9267210" y="0"/>
            <a:ext cx="1865610" cy="990600"/>
          </a:xfrm>
          <a:prstGeom prst="rect">
            <a:avLst/>
          </a:prstGeom>
        </p:spPr>
      </p:pic>
      <p:pic>
        <p:nvPicPr>
          <p:cNvPr id="6" name="Εικόνα 2" descr="Εικόνα που περιέχει γραμματοσειρά, γραφικά, κύκλος, λογότυπο&#10;&#10;Περιγραφή που δημιουργήθηκε αυτόματα">
            <a:extLst>
              <a:ext uri="{FF2B5EF4-FFF2-40B4-BE49-F238E27FC236}">
                <a16:creationId xmlns:a16="http://schemas.microsoft.com/office/drawing/2014/main" id="{AB525428-EF9D-34AE-4B4C-6AF56FD5D8D7}"/>
              </a:ext>
            </a:extLst>
          </p:cNvPr>
          <p:cNvPicPr>
            <a:picLocks noChangeAspect="1"/>
          </p:cNvPicPr>
          <p:nvPr userDrawn="1"/>
        </p:nvPicPr>
        <p:blipFill>
          <a:blip r:embed="rId3"/>
          <a:stretch>
            <a:fillRect/>
          </a:stretch>
        </p:blipFill>
        <p:spPr>
          <a:xfrm>
            <a:off x="10495576" y="753050"/>
            <a:ext cx="1716448" cy="744974"/>
          </a:xfrm>
          <a:prstGeom prst="rect">
            <a:avLst/>
          </a:prstGeom>
        </p:spPr>
      </p:pic>
    </p:spTree>
    <p:extLst>
      <p:ext uri="{BB962C8B-B14F-4D97-AF65-F5344CB8AC3E}">
        <p14:creationId xmlns:p14="http://schemas.microsoft.com/office/powerpoint/2010/main" val="1971111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F482F5C-B95E-46B6-BFBF-4C571B933B32}" type="datetime1">
              <a:rPr lang="en-US" smtClean="0"/>
              <a:t>6/23/2025</a:t>
            </a:fld>
            <a:endParaRPr lang="en-US"/>
          </a:p>
        </p:txBody>
      </p:sp>
      <p:sp>
        <p:nvSpPr>
          <p:cNvPr id="6" name="Footer Placeholder 5"/>
          <p:cNvSpPr>
            <a:spLocks noGrp="1"/>
          </p:cNvSpPr>
          <p:nvPr>
            <p:ph type="ftr" sz="quarter" idx="11"/>
          </p:nvPr>
        </p:nvSpPr>
        <p:spPr/>
        <p:txBody>
          <a:bodyPr/>
          <a:lstStyle/>
          <a:p>
            <a:r>
              <a:rPr lang="nl-NL"/>
              <a:t>23.06.2025 - EU Green Week 2025</a:t>
            </a:r>
            <a:endParaRPr lang="en-US"/>
          </a:p>
        </p:txBody>
      </p:sp>
      <p:sp>
        <p:nvSpPr>
          <p:cNvPr id="7" name="Slide Number Placeholder 6"/>
          <p:cNvSpPr>
            <a:spLocks noGrp="1"/>
          </p:cNvSpPr>
          <p:nvPr>
            <p:ph type="sldNum" sz="quarter" idx="12"/>
          </p:nvPr>
        </p:nvSpPr>
        <p:spPr/>
        <p:txBody>
          <a:bodyPr/>
          <a:lstStyle/>
          <a:p>
            <a:fld id="{DC29A307-D406-42BB-9600-BD914BBF402A}" type="slidenum">
              <a:rPr lang="en-US" smtClean="0"/>
              <a:t>‹#›</a:t>
            </a:fld>
            <a:endParaRPr lang="en-US"/>
          </a:p>
        </p:txBody>
      </p:sp>
      <p:pic>
        <p:nvPicPr>
          <p:cNvPr id="8" name="Content Placeholder 8">
            <a:extLst>
              <a:ext uri="{FF2B5EF4-FFF2-40B4-BE49-F238E27FC236}">
                <a16:creationId xmlns:a16="http://schemas.microsoft.com/office/drawing/2014/main" id="{8A32B906-6A31-52A9-CE01-233189E83320}"/>
              </a:ext>
            </a:extLst>
          </p:cNvPr>
          <p:cNvPicPr>
            <a:picLocks noChangeAspect="1"/>
          </p:cNvPicPr>
          <p:nvPr userDrawn="1"/>
        </p:nvPicPr>
        <p:blipFill>
          <a:blip r:embed="rId2">
            <a:extLst>
              <a:ext uri="{28A0092B-C50C-407E-A947-70E740481C1C}">
                <a14:useLocalDpi xmlns:a14="http://schemas.microsoft.com/office/drawing/2010/main" val="0"/>
              </a:ext>
            </a:extLst>
          </a:blip>
          <a:srcRect l="6424" t="26005" r="4451" b="26671"/>
          <a:stretch/>
        </p:blipFill>
        <p:spPr>
          <a:xfrm>
            <a:off x="9267210" y="0"/>
            <a:ext cx="1865610" cy="990600"/>
          </a:xfrm>
          <a:prstGeom prst="rect">
            <a:avLst/>
          </a:prstGeom>
        </p:spPr>
      </p:pic>
      <p:pic>
        <p:nvPicPr>
          <p:cNvPr id="9" name="Εικόνα 2" descr="Εικόνα που περιέχει γραμματοσειρά, γραφικά, κύκλος, λογότυπο&#10;&#10;Περιγραφή που δημιουργήθηκε αυτόματα">
            <a:extLst>
              <a:ext uri="{FF2B5EF4-FFF2-40B4-BE49-F238E27FC236}">
                <a16:creationId xmlns:a16="http://schemas.microsoft.com/office/drawing/2014/main" id="{6E9D7878-E33C-0578-3253-361C9F406AA6}"/>
              </a:ext>
            </a:extLst>
          </p:cNvPr>
          <p:cNvPicPr>
            <a:picLocks noChangeAspect="1"/>
          </p:cNvPicPr>
          <p:nvPr userDrawn="1"/>
        </p:nvPicPr>
        <p:blipFill>
          <a:blip r:embed="rId3"/>
          <a:stretch>
            <a:fillRect/>
          </a:stretch>
        </p:blipFill>
        <p:spPr>
          <a:xfrm>
            <a:off x="10495576" y="753050"/>
            <a:ext cx="1716448" cy="744974"/>
          </a:xfrm>
          <a:prstGeom prst="rect">
            <a:avLst/>
          </a:prstGeom>
        </p:spPr>
      </p:pic>
    </p:spTree>
    <p:extLst>
      <p:ext uri="{BB962C8B-B14F-4D97-AF65-F5344CB8AC3E}">
        <p14:creationId xmlns:p14="http://schemas.microsoft.com/office/powerpoint/2010/main" val="3357955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99F1BD0-24A0-4750-8E8B-BFE5C23CA6C3}" type="datetime1">
              <a:rPr lang="en-US" smtClean="0"/>
              <a:t>6/23/2025</a:t>
            </a:fld>
            <a:endParaRPr lang="en-US"/>
          </a:p>
        </p:txBody>
      </p:sp>
      <p:sp>
        <p:nvSpPr>
          <p:cNvPr id="6" name="Footer Placeholder 5"/>
          <p:cNvSpPr>
            <a:spLocks noGrp="1"/>
          </p:cNvSpPr>
          <p:nvPr>
            <p:ph type="ftr" sz="quarter" idx="11"/>
          </p:nvPr>
        </p:nvSpPr>
        <p:spPr/>
        <p:txBody>
          <a:bodyPr/>
          <a:lstStyle/>
          <a:p>
            <a:r>
              <a:rPr lang="nl-NL"/>
              <a:t>23.06.2025 - EU Green Week 2025</a:t>
            </a:r>
            <a:endParaRPr lang="en-US"/>
          </a:p>
        </p:txBody>
      </p:sp>
      <p:sp>
        <p:nvSpPr>
          <p:cNvPr id="7" name="Slide Number Placeholder 6"/>
          <p:cNvSpPr>
            <a:spLocks noGrp="1"/>
          </p:cNvSpPr>
          <p:nvPr>
            <p:ph type="sldNum" sz="quarter" idx="12"/>
          </p:nvPr>
        </p:nvSpPr>
        <p:spPr/>
        <p:txBody>
          <a:bodyPr/>
          <a:lstStyle/>
          <a:p>
            <a:fld id="{DC29A307-D406-42BB-9600-BD914BBF402A}" type="slidenum">
              <a:rPr lang="en-US" smtClean="0"/>
              <a:t>‹#›</a:t>
            </a:fld>
            <a:endParaRPr lang="en-US"/>
          </a:p>
        </p:txBody>
      </p:sp>
      <p:pic>
        <p:nvPicPr>
          <p:cNvPr id="8" name="Content Placeholder 8">
            <a:extLst>
              <a:ext uri="{FF2B5EF4-FFF2-40B4-BE49-F238E27FC236}">
                <a16:creationId xmlns:a16="http://schemas.microsoft.com/office/drawing/2014/main" id="{7527F81D-C2E6-7948-E610-FAF8F3C490DC}"/>
              </a:ext>
            </a:extLst>
          </p:cNvPr>
          <p:cNvPicPr>
            <a:picLocks noChangeAspect="1"/>
          </p:cNvPicPr>
          <p:nvPr userDrawn="1"/>
        </p:nvPicPr>
        <p:blipFill>
          <a:blip r:embed="rId2">
            <a:extLst>
              <a:ext uri="{28A0092B-C50C-407E-A947-70E740481C1C}">
                <a14:useLocalDpi xmlns:a14="http://schemas.microsoft.com/office/drawing/2010/main" val="0"/>
              </a:ext>
            </a:extLst>
          </a:blip>
          <a:srcRect l="6424" t="26005" r="4451" b="26671"/>
          <a:stretch/>
        </p:blipFill>
        <p:spPr>
          <a:xfrm>
            <a:off x="9267210" y="0"/>
            <a:ext cx="1865610" cy="990600"/>
          </a:xfrm>
          <a:prstGeom prst="rect">
            <a:avLst/>
          </a:prstGeom>
        </p:spPr>
      </p:pic>
      <p:pic>
        <p:nvPicPr>
          <p:cNvPr id="9" name="Εικόνα 2" descr="Εικόνα που περιέχει γραμματοσειρά, γραφικά, κύκλος, λογότυπο&#10;&#10;Περιγραφή που δημιουργήθηκε αυτόματα">
            <a:extLst>
              <a:ext uri="{FF2B5EF4-FFF2-40B4-BE49-F238E27FC236}">
                <a16:creationId xmlns:a16="http://schemas.microsoft.com/office/drawing/2014/main" id="{B66AE95F-F217-4763-09A2-DAD1AEB1026D}"/>
              </a:ext>
            </a:extLst>
          </p:cNvPr>
          <p:cNvPicPr>
            <a:picLocks noChangeAspect="1"/>
          </p:cNvPicPr>
          <p:nvPr userDrawn="1"/>
        </p:nvPicPr>
        <p:blipFill>
          <a:blip r:embed="rId3"/>
          <a:stretch>
            <a:fillRect/>
          </a:stretch>
        </p:blipFill>
        <p:spPr>
          <a:xfrm>
            <a:off x="10495576" y="753050"/>
            <a:ext cx="1716448" cy="744974"/>
          </a:xfrm>
          <a:prstGeom prst="rect">
            <a:avLst/>
          </a:prstGeom>
        </p:spPr>
      </p:pic>
    </p:spTree>
    <p:extLst>
      <p:ext uri="{BB962C8B-B14F-4D97-AF65-F5344CB8AC3E}">
        <p14:creationId xmlns:p14="http://schemas.microsoft.com/office/powerpoint/2010/main" val="1605981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671218-7035-4936-95EE-B8342E6F9724}" type="datetime1">
              <a:rPr lang="en-US" smtClean="0"/>
              <a:t>6/23/2025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23.06.2025 - EU Green Week 2025</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29A307-D406-42BB-9600-BD914BBF402A}" type="slidenum">
              <a:rPr lang="en-US" smtClean="0"/>
              <a:t>‹#›</a:t>
            </a:fld>
            <a:endParaRPr lang="en-US"/>
          </a:p>
        </p:txBody>
      </p:sp>
      <p:grpSp>
        <p:nvGrpSpPr>
          <p:cNvPr id="7" name="Group 6">
            <a:extLst>
              <a:ext uri="{FF2B5EF4-FFF2-40B4-BE49-F238E27FC236}">
                <a16:creationId xmlns:a16="http://schemas.microsoft.com/office/drawing/2014/main" id="{8004BEF7-28F5-8BB4-81A4-5FB3AFA9D070}"/>
              </a:ext>
            </a:extLst>
          </p:cNvPr>
          <p:cNvGrpSpPr/>
          <p:nvPr userDrawn="1"/>
        </p:nvGrpSpPr>
        <p:grpSpPr>
          <a:xfrm>
            <a:off x="2" y="5899211"/>
            <a:ext cx="1384918" cy="958790"/>
            <a:chOff x="2" y="5899211"/>
            <a:chExt cx="1384918" cy="958790"/>
          </a:xfrm>
        </p:grpSpPr>
        <p:sp>
          <p:nvSpPr>
            <p:cNvPr id="8" name="Half Frame 7">
              <a:extLst>
                <a:ext uri="{FF2B5EF4-FFF2-40B4-BE49-F238E27FC236}">
                  <a16:creationId xmlns:a16="http://schemas.microsoft.com/office/drawing/2014/main" id="{32696A87-61A3-8A4B-EDED-77CCC0F0B6FA}"/>
                </a:ext>
              </a:extLst>
            </p:cNvPr>
            <p:cNvSpPr/>
            <p:nvPr/>
          </p:nvSpPr>
          <p:spPr>
            <a:xfrm rot="16200000">
              <a:off x="213066" y="5686147"/>
              <a:ext cx="958790" cy="1384918"/>
            </a:xfrm>
            <a:prstGeom prst="halfFrame">
              <a:avLst>
                <a:gd name="adj1" fmla="val 16598"/>
                <a:gd name="adj2" fmla="val 15668"/>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Half Frame 8">
              <a:extLst>
                <a:ext uri="{FF2B5EF4-FFF2-40B4-BE49-F238E27FC236}">
                  <a16:creationId xmlns:a16="http://schemas.microsoft.com/office/drawing/2014/main" id="{B29924FE-4D3E-276E-AAD7-4F24817C03CE}"/>
                </a:ext>
              </a:extLst>
            </p:cNvPr>
            <p:cNvSpPr/>
            <p:nvPr/>
          </p:nvSpPr>
          <p:spPr>
            <a:xfrm rot="16200000">
              <a:off x="279107" y="5917507"/>
              <a:ext cx="675783" cy="1038688"/>
            </a:xfrm>
            <a:prstGeom prst="halfFrame">
              <a:avLst>
                <a:gd name="adj1" fmla="val 16598"/>
                <a:gd name="adj2" fmla="val 15668"/>
              </a:avLst>
            </a:prstGeom>
            <a:solidFill>
              <a:srgbClr val="00BF63"/>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0" name="Group 9">
            <a:extLst>
              <a:ext uri="{FF2B5EF4-FFF2-40B4-BE49-F238E27FC236}">
                <a16:creationId xmlns:a16="http://schemas.microsoft.com/office/drawing/2014/main" id="{EC79A85D-39A0-9E5B-36A1-9205F1F8C149}"/>
              </a:ext>
            </a:extLst>
          </p:cNvPr>
          <p:cNvGrpSpPr/>
          <p:nvPr userDrawn="1"/>
        </p:nvGrpSpPr>
        <p:grpSpPr>
          <a:xfrm>
            <a:off x="11302751" y="-1"/>
            <a:ext cx="889250" cy="665109"/>
            <a:chOff x="11302751" y="-1"/>
            <a:chExt cx="889250" cy="665109"/>
          </a:xfrm>
        </p:grpSpPr>
        <p:sp>
          <p:nvSpPr>
            <p:cNvPr id="11" name="Half Frame 10">
              <a:extLst>
                <a:ext uri="{FF2B5EF4-FFF2-40B4-BE49-F238E27FC236}">
                  <a16:creationId xmlns:a16="http://schemas.microsoft.com/office/drawing/2014/main" id="{2CB4FA93-C45F-5892-EDB0-A3B57DA36EAA}"/>
                </a:ext>
              </a:extLst>
            </p:cNvPr>
            <p:cNvSpPr/>
            <p:nvPr/>
          </p:nvSpPr>
          <p:spPr>
            <a:xfrm rot="5400000">
              <a:off x="11414821" y="-112071"/>
              <a:ext cx="665109" cy="889250"/>
            </a:xfrm>
            <a:prstGeom prst="halfFrame">
              <a:avLst>
                <a:gd name="adj1" fmla="val 16598"/>
                <a:gd name="adj2" fmla="val 15668"/>
              </a:avLst>
            </a:prstGeom>
            <a:solidFill>
              <a:srgbClr val="FF4A4A"/>
            </a:solidFill>
            <a:ln>
              <a:solidFill>
                <a:srgbClr val="FF4B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Half Frame 11">
              <a:extLst>
                <a:ext uri="{FF2B5EF4-FFF2-40B4-BE49-F238E27FC236}">
                  <a16:creationId xmlns:a16="http://schemas.microsoft.com/office/drawing/2014/main" id="{0C5362B9-5866-8991-FEB4-F515E04D9B27}"/>
                </a:ext>
              </a:extLst>
            </p:cNvPr>
            <p:cNvSpPr/>
            <p:nvPr/>
          </p:nvSpPr>
          <p:spPr>
            <a:xfrm rot="5400000">
              <a:off x="11561435" y="-41318"/>
              <a:ext cx="468788" cy="666937"/>
            </a:xfrm>
            <a:prstGeom prst="halfFrame">
              <a:avLst>
                <a:gd name="adj1" fmla="val 16598"/>
                <a:gd name="adj2" fmla="val 15668"/>
              </a:avLst>
            </a:prstGeom>
            <a:solidFill>
              <a:srgbClr val="FF7575"/>
            </a:solidFill>
            <a:ln>
              <a:solidFill>
                <a:srgbClr val="FF4A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044806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4.png"/><Relationship Id="rId7" Type="http://schemas.openxmlformats.org/officeDocument/2006/relationships/image" Target="../media/image97.jpeg"/><Relationship Id="rId2" Type="http://schemas.openxmlformats.org/officeDocument/2006/relationships/hyperlink" Target="https://cssboost-project.eu/" TargetMode="External"/><Relationship Id="rId1" Type="http://schemas.openxmlformats.org/officeDocument/2006/relationships/slideLayout" Target="../slideLayouts/slideLayout6.xml"/><Relationship Id="rId6" Type="http://schemas.openxmlformats.org/officeDocument/2006/relationships/image" Target="../media/image96.jpeg"/><Relationship Id="rId5" Type="http://schemas.openxmlformats.org/officeDocument/2006/relationships/hyperlink" Target="https://www.linkedin.com/company/cssboost/" TargetMode="External"/><Relationship Id="rId4" Type="http://schemas.openxmlformats.org/officeDocument/2006/relationships/image" Target="../media/image95.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svg"/><Relationship Id="rId26" Type="http://schemas.openxmlformats.org/officeDocument/2006/relationships/image" Target="../media/image32.png"/><Relationship Id="rId3" Type="http://schemas.openxmlformats.org/officeDocument/2006/relationships/image" Target="../media/image9.jpeg"/><Relationship Id="rId21" Type="http://schemas.openxmlformats.org/officeDocument/2006/relationships/image" Target="../media/image27.png"/><Relationship Id="rId7" Type="http://schemas.openxmlformats.org/officeDocument/2006/relationships/image" Target="../media/image13.jpe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pn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26.png"/><Relationship Id="rId29" Type="http://schemas.openxmlformats.org/officeDocument/2006/relationships/image" Target="../media/image35.png"/><Relationship Id="rId1" Type="http://schemas.openxmlformats.org/officeDocument/2006/relationships/slideLayout" Target="../slideLayouts/slideLayout6.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4.png"/><Relationship Id="rId10" Type="http://schemas.openxmlformats.org/officeDocument/2006/relationships/image" Target="../media/image16.png"/><Relationship Id="rId19" Type="http://schemas.openxmlformats.org/officeDocument/2006/relationships/image" Target="../media/image25.jpeg"/><Relationship Id="rId31" Type="http://schemas.openxmlformats.org/officeDocument/2006/relationships/image" Target="../media/image37.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jpeg"/><Relationship Id="rId22" Type="http://schemas.openxmlformats.org/officeDocument/2006/relationships/image" Target="../media/image28.jpeg"/><Relationship Id="rId27" Type="http://schemas.openxmlformats.org/officeDocument/2006/relationships/image" Target="../media/image33.png"/><Relationship Id="rId30" Type="http://schemas.openxmlformats.org/officeDocument/2006/relationships/image" Target="../media/image36.png"/></Relationships>
</file>

<file path=ppt/slides/_rels/slide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0.png"/><Relationship Id="rId18" Type="http://schemas.openxmlformats.org/officeDocument/2006/relationships/image" Target="../media/image55.png"/><Relationship Id="rId3" Type="http://schemas.openxmlformats.org/officeDocument/2006/relationships/image" Target="../media/image41.png"/><Relationship Id="rId21" Type="http://schemas.openxmlformats.org/officeDocument/2006/relationships/image" Target="../media/image58.png"/><Relationship Id="rId7" Type="http://schemas.openxmlformats.org/officeDocument/2006/relationships/image" Target="../media/image45.png"/><Relationship Id="rId12" Type="http://schemas.openxmlformats.org/officeDocument/2006/relationships/image" Target="../media/image49.png"/><Relationship Id="rId17" Type="http://schemas.openxmlformats.org/officeDocument/2006/relationships/image" Target="../media/image54.png"/><Relationship Id="rId2" Type="http://schemas.openxmlformats.org/officeDocument/2006/relationships/notesSlide" Target="../notesSlides/notesSlide5.xml"/><Relationship Id="rId16" Type="http://schemas.openxmlformats.org/officeDocument/2006/relationships/image" Target="../media/image53.png"/><Relationship Id="rId20" Type="http://schemas.openxmlformats.org/officeDocument/2006/relationships/image" Target="../media/image57.png"/><Relationship Id="rId1" Type="http://schemas.openxmlformats.org/officeDocument/2006/relationships/slideLayout" Target="../slideLayouts/slideLayout6.xml"/><Relationship Id="rId6" Type="http://schemas.openxmlformats.org/officeDocument/2006/relationships/image" Target="../media/image44.jpeg"/><Relationship Id="rId11" Type="http://schemas.openxmlformats.org/officeDocument/2006/relationships/image" Target="../media/image48.png"/><Relationship Id="rId5" Type="http://schemas.openxmlformats.org/officeDocument/2006/relationships/image" Target="../media/image43.png"/><Relationship Id="rId15" Type="http://schemas.openxmlformats.org/officeDocument/2006/relationships/image" Target="../media/image52.png"/><Relationship Id="rId10" Type="http://schemas.openxmlformats.org/officeDocument/2006/relationships/image" Target="../media/image47.png"/><Relationship Id="rId19" Type="http://schemas.openxmlformats.org/officeDocument/2006/relationships/image" Target="../media/image56.jpeg"/><Relationship Id="rId4" Type="http://schemas.openxmlformats.org/officeDocument/2006/relationships/image" Target="../media/image42.jpeg"/><Relationship Id="rId9" Type="http://schemas.microsoft.com/office/2007/relationships/hdphoto" Target="../media/hdphoto3.wdp"/><Relationship Id="rId14" Type="http://schemas.openxmlformats.org/officeDocument/2006/relationships/image" Target="../media/image51.png"/><Relationship Id="rId22" Type="http://schemas.openxmlformats.org/officeDocument/2006/relationships/image" Target="../media/image59.png"/></Relationships>
</file>

<file path=ppt/slides/_rels/slide8.xml.rels><?xml version="1.0" encoding="UTF-8" standalone="yes"?>
<Relationships xmlns="http://schemas.openxmlformats.org/package/2006/relationships"><Relationship Id="rId8" Type="http://schemas.openxmlformats.org/officeDocument/2006/relationships/image" Target="../media/image65.svg"/><Relationship Id="rId13" Type="http://schemas.openxmlformats.org/officeDocument/2006/relationships/image" Target="../media/image70.png"/><Relationship Id="rId18" Type="http://schemas.openxmlformats.org/officeDocument/2006/relationships/image" Target="../media/image75.svg"/><Relationship Id="rId26" Type="http://schemas.openxmlformats.org/officeDocument/2006/relationships/image" Target="../media/image83.svg"/><Relationship Id="rId3" Type="http://schemas.openxmlformats.org/officeDocument/2006/relationships/image" Target="../media/image60.png"/><Relationship Id="rId21" Type="http://schemas.openxmlformats.org/officeDocument/2006/relationships/image" Target="../media/image78.png"/><Relationship Id="rId7" Type="http://schemas.openxmlformats.org/officeDocument/2006/relationships/image" Target="../media/image64.png"/><Relationship Id="rId12" Type="http://schemas.openxmlformats.org/officeDocument/2006/relationships/image" Target="../media/image69.svg"/><Relationship Id="rId17" Type="http://schemas.openxmlformats.org/officeDocument/2006/relationships/image" Target="../media/image74.png"/><Relationship Id="rId25" Type="http://schemas.openxmlformats.org/officeDocument/2006/relationships/image" Target="../media/image82.png"/><Relationship Id="rId2" Type="http://schemas.openxmlformats.org/officeDocument/2006/relationships/notesSlide" Target="../notesSlides/notesSlide6.xml"/><Relationship Id="rId16" Type="http://schemas.openxmlformats.org/officeDocument/2006/relationships/image" Target="../media/image73.svg"/><Relationship Id="rId20" Type="http://schemas.openxmlformats.org/officeDocument/2006/relationships/image" Target="../media/image77.svg"/><Relationship Id="rId1" Type="http://schemas.openxmlformats.org/officeDocument/2006/relationships/slideLayout" Target="../slideLayouts/slideLayout6.xml"/><Relationship Id="rId6" Type="http://schemas.openxmlformats.org/officeDocument/2006/relationships/image" Target="../media/image63.svg"/><Relationship Id="rId11" Type="http://schemas.openxmlformats.org/officeDocument/2006/relationships/image" Target="../media/image68.png"/><Relationship Id="rId24" Type="http://schemas.openxmlformats.org/officeDocument/2006/relationships/image" Target="../media/image81.svg"/><Relationship Id="rId5" Type="http://schemas.openxmlformats.org/officeDocument/2006/relationships/image" Target="../media/image62.png"/><Relationship Id="rId15" Type="http://schemas.openxmlformats.org/officeDocument/2006/relationships/image" Target="../media/image72.png"/><Relationship Id="rId23" Type="http://schemas.openxmlformats.org/officeDocument/2006/relationships/image" Target="../media/image80.png"/><Relationship Id="rId10" Type="http://schemas.openxmlformats.org/officeDocument/2006/relationships/image" Target="../media/image67.svg"/><Relationship Id="rId19" Type="http://schemas.openxmlformats.org/officeDocument/2006/relationships/image" Target="../media/image76.png"/><Relationship Id="rId4" Type="http://schemas.openxmlformats.org/officeDocument/2006/relationships/image" Target="../media/image61.svg"/><Relationship Id="rId9" Type="http://schemas.openxmlformats.org/officeDocument/2006/relationships/image" Target="../media/image66.png"/><Relationship Id="rId14" Type="http://schemas.openxmlformats.org/officeDocument/2006/relationships/image" Target="../media/image71.svg"/><Relationship Id="rId22" Type="http://schemas.openxmlformats.org/officeDocument/2006/relationships/image" Target="../media/image79.svg"/></Relationships>
</file>

<file path=ppt/slides/_rels/slide9.xml.rels><?xml version="1.0" encoding="UTF-8" standalone="yes"?>
<Relationships xmlns="http://schemas.openxmlformats.org/package/2006/relationships"><Relationship Id="rId3" Type="http://schemas.openxmlformats.org/officeDocument/2006/relationships/image" Target="../media/image84.jpg"/><Relationship Id="rId7" Type="http://schemas.openxmlformats.org/officeDocument/2006/relationships/image" Target="../media/image88.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A392C73-0F29-67EB-5170-0D93E8583577}"/>
              </a:ext>
            </a:extLst>
          </p:cNvPr>
          <p:cNvSpPr>
            <a:spLocks noGrp="1"/>
          </p:cNvSpPr>
          <p:nvPr>
            <p:ph type="ftr" sz="quarter" idx="11"/>
          </p:nvPr>
        </p:nvSpPr>
        <p:spPr/>
        <p:txBody>
          <a:bodyPr/>
          <a:lstStyle/>
          <a:p>
            <a:r>
              <a:rPr lang="nl-NL"/>
              <a:t>23.06.2025 - EU Green Week 2025</a:t>
            </a:r>
            <a:endParaRPr lang="en-US"/>
          </a:p>
        </p:txBody>
      </p:sp>
      <p:sp>
        <p:nvSpPr>
          <p:cNvPr id="5" name="Slide Number Placeholder 4">
            <a:extLst>
              <a:ext uri="{FF2B5EF4-FFF2-40B4-BE49-F238E27FC236}">
                <a16:creationId xmlns:a16="http://schemas.microsoft.com/office/drawing/2014/main" id="{12454E75-2914-C7D1-4838-7AA746E7B6BA}"/>
              </a:ext>
            </a:extLst>
          </p:cNvPr>
          <p:cNvSpPr>
            <a:spLocks noGrp="1"/>
          </p:cNvSpPr>
          <p:nvPr>
            <p:ph type="sldNum" sz="quarter" idx="12"/>
          </p:nvPr>
        </p:nvSpPr>
        <p:spPr/>
        <p:txBody>
          <a:bodyPr/>
          <a:lstStyle/>
          <a:p>
            <a:fld id="{DC29A307-D406-42BB-9600-BD914BBF402A}" type="slidenum">
              <a:rPr lang="en-US" smtClean="0"/>
              <a:t>1</a:t>
            </a:fld>
            <a:endParaRPr lang="en-US"/>
          </a:p>
        </p:txBody>
      </p:sp>
      <p:sp>
        <p:nvSpPr>
          <p:cNvPr id="8" name="TextBox 5">
            <a:extLst>
              <a:ext uri="{FF2B5EF4-FFF2-40B4-BE49-F238E27FC236}">
                <a16:creationId xmlns:a16="http://schemas.microsoft.com/office/drawing/2014/main" id="{CFD86408-BD87-A1F4-CA59-750BAC8A1123}"/>
              </a:ext>
            </a:extLst>
          </p:cNvPr>
          <p:cNvSpPr txBox="1"/>
          <p:nvPr/>
        </p:nvSpPr>
        <p:spPr>
          <a:xfrm>
            <a:off x="2455817" y="4520139"/>
            <a:ext cx="6722900" cy="210892"/>
          </a:xfrm>
          <a:prstGeom prst="rect">
            <a:avLst/>
          </a:prstGeom>
        </p:spPr>
        <p:txBody>
          <a:bodyPr wrap="square" lIns="0" tIns="0" rIns="0" bIns="0" rtlCol="0" anchor="t">
            <a:spAutoFit/>
          </a:bodyPr>
          <a:lstStyle/>
          <a:p>
            <a:pPr algn="just">
              <a:lnSpc>
                <a:spcPts val="1736"/>
              </a:lnSpc>
            </a:pPr>
            <a:r>
              <a:rPr lang="en-US" sz="1400" spc="569" dirty="0">
                <a:solidFill>
                  <a:srgbClr val="000000"/>
                </a:solidFill>
                <a:latin typeface="+mj-lt"/>
              </a:rPr>
              <a:t>EU Green Week 2025(Online) | 23 June 2025</a:t>
            </a:r>
          </a:p>
        </p:txBody>
      </p:sp>
      <p:sp>
        <p:nvSpPr>
          <p:cNvPr id="9" name="TextBox 6">
            <a:extLst>
              <a:ext uri="{FF2B5EF4-FFF2-40B4-BE49-F238E27FC236}">
                <a16:creationId xmlns:a16="http://schemas.microsoft.com/office/drawing/2014/main" id="{7F844B82-1BCC-1D11-56F3-C290FF1C022A}"/>
              </a:ext>
            </a:extLst>
          </p:cNvPr>
          <p:cNvSpPr txBox="1"/>
          <p:nvPr/>
        </p:nvSpPr>
        <p:spPr>
          <a:xfrm>
            <a:off x="838201" y="2569729"/>
            <a:ext cx="9958134" cy="1477328"/>
          </a:xfrm>
          <a:prstGeom prst="rect">
            <a:avLst/>
          </a:prstGeom>
        </p:spPr>
        <p:txBody>
          <a:bodyPr wrap="square" lIns="0" tIns="0" rIns="0" bIns="0" rtlCol="0" anchor="t">
            <a:spAutoFit/>
          </a:bodyPr>
          <a:lstStyle/>
          <a:p>
            <a:pPr algn="ctr"/>
            <a:r>
              <a:rPr lang="en-US" sz="4800" dirty="0">
                <a:solidFill>
                  <a:srgbClr val="00BF63"/>
                </a:solidFill>
                <a:latin typeface="+mj-lt"/>
              </a:rPr>
              <a:t>Social Innovation for and acceptance</a:t>
            </a:r>
            <a:br>
              <a:rPr lang="en-US" sz="4800" dirty="0">
                <a:solidFill>
                  <a:srgbClr val="00BF63"/>
                </a:solidFill>
                <a:latin typeface="+mj-lt"/>
              </a:rPr>
            </a:br>
            <a:r>
              <a:rPr lang="en-US" sz="4800" dirty="0">
                <a:solidFill>
                  <a:srgbClr val="00BF63"/>
                </a:solidFill>
                <a:latin typeface="+mj-lt"/>
              </a:rPr>
              <a:t> of circular systemic solutions</a:t>
            </a:r>
          </a:p>
        </p:txBody>
      </p:sp>
      <p:sp>
        <p:nvSpPr>
          <p:cNvPr id="11" name="TextBox 8">
            <a:extLst>
              <a:ext uri="{FF2B5EF4-FFF2-40B4-BE49-F238E27FC236}">
                <a16:creationId xmlns:a16="http://schemas.microsoft.com/office/drawing/2014/main" id="{105064C9-E066-3FFE-731E-B23B5A01B6CB}"/>
              </a:ext>
            </a:extLst>
          </p:cNvPr>
          <p:cNvSpPr txBox="1"/>
          <p:nvPr/>
        </p:nvSpPr>
        <p:spPr>
          <a:xfrm>
            <a:off x="1285303" y="5100468"/>
            <a:ext cx="8825348" cy="256480"/>
          </a:xfrm>
          <a:prstGeom prst="rect">
            <a:avLst/>
          </a:prstGeom>
        </p:spPr>
        <p:txBody>
          <a:bodyPr wrap="square" lIns="0" tIns="0" rIns="0" bIns="0" rtlCol="0" anchor="t">
            <a:spAutoFit/>
          </a:bodyPr>
          <a:lstStyle/>
          <a:p>
            <a:pPr algn="ctr">
              <a:lnSpc>
                <a:spcPts val="1960"/>
              </a:lnSpc>
            </a:pPr>
            <a:r>
              <a:rPr lang="en-US" dirty="0">
                <a:solidFill>
                  <a:srgbClr val="000000"/>
                </a:solidFill>
                <a:latin typeface="+mj-lt"/>
              </a:rPr>
              <a:t>George ARAMPATZIS | Technical University of Crete (TUC)</a:t>
            </a:r>
          </a:p>
        </p:txBody>
      </p:sp>
      <p:cxnSp>
        <p:nvCxnSpPr>
          <p:cNvPr id="12" name="Straight Connector 11">
            <a:extLst>
              <a:ext uri="{FF2B5EF4-FFF2-40B4-BE49-F238E27FC236}">
                <a16:creationId xmlns:a16="http://schemas.microsoft.com/office/drawing/2014/main" id="{39390A9C-A49D-BFC6-6DB5-3F028B8C3D7E}"/>
              </a:ext>
            </a:extLst>
          </p:cNvPr>
          <p:cNvCxnSpPr/>
          <p:nvPr/>
        </p:nvCxnSpPr>
        <p:spPr>
          <a:xfrm flipV="1">
            <a:off x="3444536" y="4281723"/>
            <a:ext cx="4749553" cy="9268"/>
          </a:xfrm>
          <a:prstGeom prst="line">
            <a:avLst/>
          </a:prstGeom>
          <a:ln/>
        </p:spPr>
        <p:style>
          <a:lnRef idx="3">
            <a:schemeClr val="accent6"/>
          </a:lnRef>
          <a:fillRef idx="0">
            <a:schemeClr val="accent6"/>
          </a:fillRef>
          <a:effectRef idx="2">
            <a:schemeClr val="accent6"/>
          </a:effectRef>
          <a:fontRef idx="minor">
            <a:schemeClr val="tx1"/>
          </a:fontRef>
        </p:style>
      </p:cxnSp>
      <p:pic>
        <p:nvPicPr>
          <p:cNvPr id="3" name="Picture 2">
            <a:extLst>
              <a:ext uri="{FF2B5EF4-FFF2-40B4-BE49-F238E27FC236}">
                <a16:creationId xmlns:a16="http://schemas.microsoft.com/office/drawing/2014/main" id="{40FE3C7E-0785-726B-9600-8104702933E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25345" y="5428346"/>
            <a:ext cx="2710495" cy="856606"/>
          </a:xfrm>
          <a:prstGeom prst="rect">
            <a:avLst/>
          </a:prstGeom>
          <a:noFill/>
        </p:spPr>
      </p:pic>
    </p:spTree>
    <p:extLst>
      <p:ext uri="{BB962C8B-B14F-4D97-AF65-F5344CB8AC3E}">
        <p14:creationId xmlns:p14="http://schemas.microsoft.com/office/powerpoint/2010/main" val="2476530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2B9DA-177D-C9DD-8AB0-29A459CBFB7A}"/>
              </a:ext>
            </a:extLst>
          </p:cNvPr>
          <p:cNvSpPr>
            <a:spLocks noGrp="1"/>
          </p:cNvSpPr>
          <p:nvPr>
            <p:ph type="title"/>
          </p:nvPr>
        </p:nvSpPr>
        <p:spPr>
          <a:xfrm>
            <a:off x="341811" y="254090"/>
            <a:ext cx="10515600" cy="751749"/>
          </a:xfrm>
        </p:spPr>
        <p:txBody>
          <a:bodyPr>
            <a:normAutofit/>
          </a:bodyPr>
          <a:lstStyle/>
          <a:p>
            <a:r>
              <a:rPr lang="en-US" sz="3500" dirty="0"/>
              <a:t>Pilot #1 – Region of Crete, GR </a:t>
            </a:r>
          </a:p>
        </p:txBody>
      </p:sp>
      <p:sp>
        <p:nvSpPr>
          <p:cNvPr id="6" name="Footer Placeholder 3">
            <a:extLst>
              <a:ext uri="{FF2B5EF4-FFF2-40B4-BE49-F238E27FC236}">
                <a16:creationId xmlns:a16="http://schemas.microsoft.com/office/drawing/2014/main" id="{EF24010E-3A03-60F0-92BE-54E0A60F037B}"/>
              </a:ext>
            </a:extLst>
          </p:cNvPr>
          <p:cNvSpPr>
            <a:spLocks noGrp="1"/>
          </p:cNvSpPr>
          <p:nvPr>
            <p:ph type="ftr" sz="quarter" idx="11"/>
          </p:nvPr>
        </p:nvSpPr>
        <p:spPr>
          <a:xfrm>
            <a:off x="2576660" y="6484366"/>
            <a:ext cx="6789419" cy="365125"/>
          </a:xfrm>
        </p:spPr>
        <p:txBody>
          <a:bodyPr/>
          <a:lstStyle/>
          <a:p>
            <a:r>
              <a:rPr lang="nl-NL"/>
              <a:t>23.06.2025 - EU Green Week 2025</a:t>
            </a:r>
            <a:endParaRPr lang="en-US" dirty="0"/>
          </a:p>
        </p:txBody>
      </p:sp>
      <p:sp>
        <p:nvSpPr>
          <p:cNvPr id="11" name="TextBox 10">
            <a:extLst>
              <a:ext uri="{FF2B5EF4-FFF2-40B4-BE49-F238E27FC236}">
                <a16:creationId xmlns:a16="http://schemas.microsoft.com/office/drawing/2014/main" id="{BAC3B65B-1D31-FCDA-D084-57D8952A31F0}"/>
              </a:ext>
            </a:extLst>
          </p:cNvPr>
          <p:cNvSpPr txBox="1"/>
          <p:nvPr/>
        </p:nvSpPr>
        <p:spPr>
          <a:xfrm>
            <a:off x="341810" y="972853"/>
            <a:ext cx="10515599" cy="477054"/>
          </a:xfrm>
          <a:prstGeom prst="rect">
            <a:avLst/>
          </a:prstGeom>
          <a:noFill/>
        </p:spPr>
        <p:txBody>
          <a:bodyPr wrap="square" rtlCol="0">
            <a:spAutoFit/>
          </a:bodyPr>
          <a:lstStyle>
            <a:defPPr>
              <a:defRPr lang="en-US"/>
            </a:defPPr>
            <a:lvl1pPr>
              <a:defRPr sz="2500">
                <a:solidFill>
                  <a:schemeClr val="accent6">
                    <a:lumMod val="50000"/>
                  </a:schemeClr>
                </a:solidFill>
                <a:latin typeface="Aptos" panose="020B0004020202020204" pitchFamily="34" charset="0"/>
              </a:defRPr>
            </a:lvl1pPr>
          </a:lstStyle>
          <a:p>
            <a:r>
              <a:rPr lang="en-GB" b="1" dirty="0"/>
              <a:t>Agricultural, Livestock and Food Processing By-Products Valorisation</a:t>
            </a:r>
          </a:p>
        </p:txBody>
      </p:sp>
      <p:grpSp>
        <p:nvGrpSpPr>
          <p:cNvPr id="18" name="Group 17">
            <a:extLst>
              <a:ext uri="{FF2B5EF4-FFF2-40B4-BE49-F238E27FC236}">
                <a16:creationId xmlns:a16="http://schemas.microsoft.com/office/drawing/2014/main" id="{F73B9106-50F7-41DA-6182-5D0C84A6B8EB}"/>
              </a:ext>
            </a:extLst>
          </p:cNvPr>
          <p:cNvGrpSpPr/>
          <p:nvPr/>
        </p:nvGrpSpPr>
        <p:grpSpPr>
          <a:xfrm>
            <a:off x="574612" y="1819875"/>
            <a:ext cx="7383683" cy="2137390"/>
            <a:chOff x="489652" y="1510018"/>
            <a:chExt cx="10229756" cy="2137390"/>
          </a:xfrm>
        </p:grpSpPr>
        <p:sp>
          <p:nvSpPr>
            <p:cNvPr id="13" name="TextBox 12">
              <a:extLst>
                <a:ext uri="{FF2B5EF4-FFF2-40B4-BE49-F238E27FC236}">
                  <a16:creationId xmlns:a16="http://schemas.microsoft.com/office/drawing/2014/main" id="{4A7E0602-0DF2-294A-85EE-1E28DC13FA63}"/>
                </a:ext>
              </a:extLst>
            </p:cNvPr>
            <p:cNvSpPr txBox="1"/>
            <p:nvPr/>
          </p:nvSpPr>
          <p:spPr>
            <a:xfrm>
              <a:off x="542694" y="1510018"/>
              <a:ext cx="10146629" cy="1585049"/>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2200" b="1" dirty="0">
                  <a:latin typeface="Aptos" panose="020B0004020202020204" pitchFamily="34" charset="0"/>
                </a:rPr>
                <a:t>3 Value Chains </a:t>
              </a:r>
            </a:p>
            <a:p>
              <a:pPr marL="342900" marR="0" lvl="0" indent="-342900" algn="l" defTabSz="91440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en-US" sz="2000" dirty="0" err="1">
                  <a:latin typeface="Aptos" panose="020B0004020202020204" pitchFamily="34" charset="0"/>
                </a:rPr>
                <a:t>Fertiliser</a:t>
              </a:r>
              <a:r>
                <a:rPr lang="en-US" sz="2000" dirty="0">
                  <a:latin typeface="Aptos" panose="020B0004020202020204" pitchFamily="34" charset="0"/>
                </a:rPr>
                <a:t> and materials for </a:t>
              </a:r>
              <a:r>
                <a:rPr lang="en-US" sz="2000" b="1" dirty="0">
                  <a:latin typeface="Aptos" panose="020B0004020202020204" pitchFamily="34" charset="0"/>
                </a:rPr>
                <a:t>soil improvement </a:t>
              </a:r>
              <a:r>
                <a:rPr lang="en-US" sz="2000" dirty="0">
                  <a:latin typeface="Aptos" panose="020B0004020202020204" pitchFamily="34" charset="0"/>
                </a:rPr>
                <a:t>produced using </a:t>
              </a:r>
              <a:r>
                <a:rPr lang="en-US" sz="2000" b="1" dirty="0">
                  <a:latin typeface="Aptos" panose="020B0004020202020204" pitchFamily="34" charset="0"/>
                </a:rPr>
                <a:t>biomass</a:t>
              </a:r>
              <a:r>
                <a:rPr lang="en-US" sz="2000" dirty="0">
                  <a:latin typeface="Aptos" panose="020B0004020202020204" pitchFamily="34" charset="0"/>
                </a:rPr>
                <a:t> from </a:t>
              </a:r>
              <a:r>
                <a:rPr lang="en-US" sz="2000" b="1" dirty="0">
                  <a:latin typeface="Aptos" panose="020B0004020202020204" pitchFamily="34" charset="0"/>
                </a:rPr>
                <a:t>livestock</a:t>
              </a:r>
              <a:r>
                <a:rPr lang="en-US" sz="2000" dirty="0">
                  <a:latin typeface="Aptos" panose="020B0004020202020204" pitchFamily="34" charset="0"/>
                </a:rPr>
                <a:t> production</a:t>
              </a:r>
            </a:p>
            <a:p>
              <a:pPr marL="342900" marR="0" lvl="0" indent="-342900" algn="l" defTabSz="91440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en-US" sz="2000" dirty="0">
                  <a:latin typeface="Aptos" panose="020B0004020202020204" pitchFamily="34" charset="0"/>
                </a:rPr>
                <a:t>New types of </a:t>
              </a:r>
              <a:r>
                <a:rPr lang="en-US" sz="2000" b="1" dirty="0">
                  <a:latin typeface="Aptos" panose="020B0004020202020204" pitchFamily="34" charset="0"/>
                </a:rPr>
                <a:t>plant bio-stimulants</a:t>
              </a:r>
            </a:p>
          </p:txBody>
        </p:sp>
        <p:sp>
          <p:nvSpPr>
            <p:cNvPr id="17" name="TextBox 16">
              <a:extLst>
                <a:ext uri="{FF2B5EF4-FFF2-40B4-BE49-F238E27FC236}">
                  <a16:creationId xmlns:a16="http://schemas.microsoft.com/office/drawing/2014/main" id="{DC94FAB0-C845-26D8-6578-45E56C2EDB81}"/>
                </a:ext>
              </a:extLst>
            </p:cNvPr>
            <p:cNvSpPr txBox="1"/>
            <p:nvPr/>
          </p:nvSpPr>
          <p:spPr>
            <a:xfrm>
              <a:off x="489652" y="3247298"/>
              <a:ext cx="10229756" cy="400110"/>
            </a:xfrm>
            <a:prstGeom prst="rect">
              <a:avLst/>
            </a:prstGeom>
            <a:noFill/>
          </p:spPr>
          <p:txBody>
            <a:bodyPr wrap="square">
              <a:spAutoFit/>
            </a:bodyPr>
            <a:lstStyle/>
            <a:p>
              <a:pPr marL="342900" indent="-342900">
                <a:buFont typeface="Wingdings" panose="05000000000000000000" pitchFamily="2" charset="2"/>
                <a:buChar char="v"/>
              </a:pPr>
              <a:r>
                <a:rPr lang="en-US" sz="2000" dirty="0">
                  <a:latin typeface="Aptos" panose="020B0004020202020204" pitchFamily="34" charset="0"/>
                </a:rPr>
                <a:t>More </a:t>
              </a:r>
              <a:r>
                <a:rPr lang="en-US" sz="2000" b="1" dirty="0">
                  <a:latin typeface="Aptos" panose="020B0004020202020204" pitchFamily="34" charset="0"/>
                </a:rPr>
                <a:t>nutritious</a:t>
              </a:r>
              <a:r>
                <a:rPr lang="en-US" sz="2000" dirty="0">
                  <a:latin typeface="Aptos" panose="020B0004020202020204" pitchFamily="34" charset="0"/>
                </a:rPr>
                <a:t> (low glycemic index) versions of </a:t>
              </a:r>
              <a:r>
                <a:rPr lang="en-US" sz="2000" b="1" dirty="0">
                  <a:latin typeface="Aptos" panose="020B0004020202020204" pitchFamily="34" charset="0"/>
                </a:rPr>
                <a:t>bread</a:t>
              </a:r>
              <a:r>
                <a:rPr lang="en-US" sz="2000" dirty="0">
                  <a:latin typeface="Aptos" panose="020B0004020202020204" pitchFamily="34" charset="0"/>
                </a:rPr>
                <a:t> and other bakery products</a:t>
              </a:r>
            </a:p>
          </p:txBody>
        </p:sp>
      </p:grpSp>
      <p:grpSp>
        <p:nvGrpSpPr>
          <p:cNvPr id="20" name="Group 19">
            <a:extLst>
              <a:ext uri="{FF2B5EF4-FFF2-40B4-BE49-F238E27FC236}">
                <a16:creationId xmlns:a16="http://schemas.microsoft.com/office/drawing/2014/main" id="{334CFA93-8177-81B6-7109-DC82F1F6056C}"/>
              </a:ext>
            </a:extLst>
          </p:cNvPr>
          <p:cNvGrpSpPr/>
          <p:nvPr/>
        </p:nvGrpSpPr>
        <p:grpSpPr>
          <a:xfrm>
            <a:off x="779318" y="4444965"/>
            <a:ext cx="1527464" cy="1929823"/>
            <a:chOff x="779318" y="4220924"/>
            <a:chExt cx="1527464" cy="1929823"/>
          </a:xfrm>
        </p:grpSpPr>
        <p:sp>
          <p:nvSpPr>
            <p:cNvPr id="19" name="Flowchart: Document 18">
              <a:extLst>
                <a:ext uri="{FF2B5EF4-FFF2-40B4-BE49-F238E27FC236}">
                  <a16:creationId xmlns:a16="http://schemas.microsoft.com/office/drawing/2014/main" id="{A9A41BA9-F3F0-E77D-6D57-4350723EBA30}"/>
                </a:ext>
              </a:extLst>
            </p:cNvPr>
            <p:cNvSpPr/>
            <p:nvPr/>
          </p:nvSpPr>
          <p:spPr>
            <a:xfrm>
              <a:off x="779318" y="4220924"/>
              <a:ext cx="1527464" cy="1929823"/>
            </a:xfrm>
            <a:prstGeom prst="flowChartDocumen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5" name="TextBox 14">
              <a:extLst>
                <a:ext uri="{FF2B5EF4-FFF2-40B4-BE49-F238E27FC236}">
                  <a16:creationId xmlns:a16="http://schemas.microsoft.com/office/drawing/2014/main" id="{8E092220-9662-8E7B-B01E-F5283297C81A}"/>
                </a:ext>
              </a:extLst>
            </p:cNvPr>
            <p:cNvSpPr txBox="1"/>
            <p:nvPr/>
          </p:nvSpPr>
          <p:spPr>
            <a:xfrm>
              <a:off x="779318" y="4525865"/>
              <a:ext cx="1527464" cy="1261884"/>
            </a:xfrm>
            <a:prstGeom prst="rect">
              <a:avLst/>
            </a:prstGeom>
            <a:noFill/>
          </p:spPr>
          <p:txBody>
            <a:bodyPr wrap="square">
              <a:spAutoFit/>
            </a:bodyPr>
            <a:lstStyle/>
            <a:p>
              <a:r>
                <a:rPr lang="en-US" sz="2200" b="1" dirty="0">
                  <a:solidFill>
                    <a:schemeClr val="bg1"/>
                  </a:solidFill>
                  <a:latin typeface="Aptos" panose="020B0004020202020204" pitchFamily="34" charset="0"/>
                </a:rPr>
                <a:t>4 Partners </a:t>
              </a:r>
            </a:p>
            <a:p>
              <a:r>
                <a:rPr lang="en-GB" sz="1800" dirty="0">
                  <a:solidFill>
                    <a:schemeClr val="bg1"/>
                  </a:solidFill>
                  <a:latin typeface="Aptos" panose="020B0004020202020204" pitchFamily="34" charset="0"/>
                </a:rPr>
                <a:t>MACC CRETE, HMU, TUC</a:t>
              </a:r>
            </a:p>
          </p:txBody>
        </p:sp>
      </p:grpSp>
      <p:pic>
        <p:nvPicPr>
          <p:cNvPr id="3" name="Picture 2" descr="A close-up of a plant&#10;&#10;Description automatically generated">
            <a:extLst>
              <a:ext uri="{FF2B5EF4-FFF2-40B4-BE49-F238E27FC236}">
                <a16:creationId xmlns:a16="http://schemas.microsoft.com/office/drawing/2014/main" id="{8A6C6492-F946-FC8C-EAB7-82C45EB737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8946" y="2146522"/>
            <a:ext cx="3560157" cy="3560157"/>
          </a:xfrm>
          <a:prstGeom prst="ellipse">
            <a:avLst/>
          </a:prstGeom>
          <a:ln>
            <a:noFill/>
          </a:ln>
          <a:effectLst>
            <a:softEdge rad="112500"/>
          </a:effectLst>
        </p:spPr>
      </p:pic>
      <p:sp>
        <p:nvSpPr>
          <p:cNvPr id="4" name="Slide Number Placeholder 3">
            <a:extLst>
              <a:ext uri="{FF2B5EF4-FFF2-40B4-BE49-F238E27FC236}">
                <a16:creationId xmlns:a16="http://schemas.microsoft.com/office/drawing/2014/main" id="{CA3FC68E-1CE0-2DBF-D5FA-4E8D6A53C0ED}"/>
              </a:ext>
            </a:extLst>
          </p:cNvPr>
          <p:cNvSpPr>
            <a:spLocks noGrp="1"/>
          </p:cNvSpPr>
          <p:nvPr>
            <p:ph type="sldNum" sz="quarter" idx="12"/>
          </p:nvPr>
        </p:nvSpPr>
        <p:spPr/>
        <p:txBody>
          <a:bodyPr/>
          <a:lstStyle/>
          <a:p>
            <a:fld id="{DC29A307-D406-42BB-9600-BD914BBF402A}" type="slidenum">
              <a:rPr lang="en-US" smtClean="0"/>
              <a:t>10</a:t>
            </a:fld>
            <a:endParaRPr lang="en-US"/>
          </a:p>
        </p:txBody>
      </p:sp>
    </p:spTree>
    <p:extLst>
      <p:ext uri="{BB962C8B-B14F-4D97-AF65-F5344CB8AC3E}">
        <p14:creationId xmlns:p14="http://schemas.microsoft.com/office/powerpoint/2010/main" val="2941767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36BC6-202A-C23A-3BEC-4E8DEAF225B2}"/>
            </a:ext>
          </a:extLst>
        </p:cNvPr>
        <p:cNvGrpSpPr/>
        <p:nvPr/>
      </p:nvGrpSpPr>
      <p:grpSpPr>
        <a:xfrm>
          <a:off x="0" y="0"/>
          <a:ext cx="0" cy="0"/>
          <a:chOff x="0" y="0"/>
          <a:chExt cx="0" cy="0"/>
        </a:xfrm>
      </p:grpSpPr>
      <p:pic>
        <p:nvPicPr>
          <p:cNvPr id="3" name="Picture 2" descr="A map of land with water and land&#10;&#10;Description automatically generated">
            <a:extLst>
              <a:ext uri="{FF2B5EF4-FFF2-40B4-BE49-F238E27FC236}">
                <a16:creationId xmlns:a16="http://schemas.microsoft.com/office/drawing/2014/main" id="{F308F997-ECE4-072B-6C6F-3D23A885BF28}"/>
              </a:ext>
            </a:extLst>
          </p:cNvPr>
          <p:cNvPicPr/>
          <p:nvPr/>
        </p:nvPicPr>
        <p:blipFill>
          <a:blip r:embed="rId2" cstate="print">
            <a:alphaModFix amt="58000"/>
            <a:extLst>
              <a:ext uri="{28A0092B-C50C-407E-A947-70E740481C1C}">
                <a14:useLocalDpi xmlns:a14="http://schemas.microsoft.com/office/drawing/2010/main" val="0"/>
              </a:ext>
            </a:extLst>
          </a:blip>
          <a:stretch>
            <a:fillRect/>
          </a:stretch>
        </p:blipFill>
        <p:spPr>
          <a:xfrm>
            <a:off x="4717517" y="1367877"/>
            <a:ext cx="7287402" cy="4988473"/>
          </a:xfrm>
          <a:prstGeom prst="rect">
            <a:avLst/>
          </a:prstGeom>
        </p:spPr>
      </p:pic>
      <p:sp>
        <p:nvSpPr>
          <p:cNvPr id="2" name="Title 1">
            <a:extLst>
              <a:ext uri="{FF2B5EF4-FFF2-40B4-BE49-F238E27FC236}">
                <a16:creationId xmlns:a16="http://schemas.microsoft.com/office/drawing/2014/main" id="{31945415-D224-E38E-63BA-29A235A8B439}"/>
              </a:ext>
            </a:extLst>
          </p:cNvPr>
          <p:cNvSpPr>
            <a:spLocks noGrp="1"/>
          </p:cNvSpPr>
          <p:nvPr>
            <p:ph type="title"/>
          </p:nvPr>
        </p:nvSpPr>
        <p:spPr>
          <a:xfrm>
            <a:off x="341811" y="254090"/>
            <a:ext cx="10515600" cy="751749"/>
          </a:xfrm>
        </p:spPr>
        <p:txBody>
          <a:bodyPr>
            <a:normAutofit/>
          </a:bodyPr>
          <a:lstStyle/>
          <a:p>
            <a:r>
              <a:rPr lang="en-US" sz="3500" dirty="0"/>
              <a:t>Pilot #2 – Region of Marche, IT </a:t>
            </a:r>
          </a:p>
        </p:txBody>
      </p:sp>
      <p:sp>
        <p:nvSpPr>
          <p:cNvPr id="6" name="Footer Placeholder 3">
            <a:extLst>
              <a:ext uri="{FF2B5EF4-FFF2-40B4-BE49-F238E27FC236}">
                <a16:creationId xmlns:a16="http://schemas.microsoft.com/office/drawing/2014/main" id="{30325ED0-DAA8-C91E-EE51-B51690D84652}"/>
              </a:ext>
            </a:extLst>
          </p:cNvPr>
          <p:cNvSpPr>
            <a:spLocks noGrp="1"/>
          </p:cNvSpPr>
          <p:nvPr>
            <p:ph type="ftr" sz="quarter" idx="11"/>
          </p:nvPr>
        </p:nvSpPr>
        <p:spPr>
          <a:xfrm>
            <a:off x="2590109" y="6463008"/>
            <a:ext cx="6789419" cy="365125"/>
          </a:xfrm>
        </p:spPr>
        <p:txBody>
          <a:bodyPr/>
          <a:lstStyle/>
          <a:p>
            <a:r>
              <a:rPr lang="nl-NL"/>
              <a:t>23.06.2025 - EU Green Week 2025</a:t>
            </a:r>
            <a:endParaRPr lang="en-US" dirty="0"/>
          </a:p>
        </p:txBody>
      </p:sp>
      <p:sp>
        <p:nvSpPr>
          <p:cNvPr id="11" name="TextBox 10">
            <a:extLst>
              <a:ext uri="{FF2B5EF4-FFF2-40B4-BE49-F238E27FC236}">
                <a16:creationId xmlns:a16="http://schemas.microsoft.com/office/drawing/2014/main" id="{A4F47F28-BB35-1F02-75F5-647CB880D36E}"/>
              </a:ext>
            </a:extLst>
          </p:cNvPr>
          <p:cNvSpPr txBox="1"/>
          <p:nvPr/>
        </p:nvSpPr>
        <p:spPr>
          <a:xfrm>
            <a:off x="341811" y="997155"/>
            <a:ext cx="9914016" cy="477054"/>
          </a:xfrm>
          <a:prstGeom prst="rect">
            <a:avLst/>
          </a:prstGeom>
          <a:noFill/>
        </p:spPr>
        <p:txBody>
          <a:bodyPr wrap="square" rtlCol="0">
            <a:spAutoFit/>
          </a:bodyPr>
          <a:lstStyle>
            <a:defPPr>
              <a:defRPr lang="en-US"/>
            </a:defPPr>
            <a:lvl1pPr>
              <a:defRPr sz="2500">
                <a:solidFill>
                  <a:schemeClr val="accent6">
                    <a:lumMod val="50000"/>
                  </a:schemeClr>
                </a:solidFill>
                <a:latin typeface="Aptos" panose="020B0004020202020204" pitchFamily="34" charset="0"/>
              </a:defRPr>
            </a:lvl1pPr>
          </a:lstStyle>
          <a:p>
            <a:r>
              <a:rPr lang="en-GB" b="1" dirty="0"/>
              <a:t>Water Reuse and Nutrients Recovery CSS</a:t>
            </a:r>
          </a:p>
        </p:txBody>
      </p:sp>
      <p:sp>
        <p:nvSpPr>
          <p:cNvPr id="13" name="TextBox 12">
            <a:extLst>
              <a:ext uri="{FF2B5EF4-FFF2-40B4-BE49-F238E27FC236}">
                <a16:creationId xmlns:a16="http://schemas.microsoft.com/office/drawing/2014/main" id="{D3401365-1EF8-4B9C-2697-089CB99F723F}"/>
              </a:ext>
            </a:extLst>
          </p:cNvPr>
          <p:cNvSpPr txBox="1"/>
          <p:nvPr/>
        </p:nvSpPr>
        <p:spPr>
          <a:xfrm>
            <a:off x="526296" y="2116618"/>
            <a:ext cx="10146629" cy="1338828"/>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2200" b="1" dirty="0">
                <a:latin typeface="Aptos" panose="020B0004020202020204" pitchFamily="34" charset="0"/>
              </a:rPr>
              <a:t>2 Value Chains </a:t>
            </a:r>
          </a:p>
          <a:p>
            <a:pPr marL="342900" marR="0" lvl="0" indent="-342900" algn="l" defTabSz="91440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en-GB" sz="2200" dirty="0">
                <a:latin typeface="Aptos" panose="020B0004020202020204" pitchFamily="34" charset="0"/>
              </a:rPr>
              <a:t>Water for irrigation and nature restoration</a:t>
            </a:r>
          </a:p>
          <a:p>
            <a:pPr marL="342900" marR="0" lvl="0" indent="-342900" algn="l" defTabSz="91440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en-GB" sz="2200" dirty="0">
                <a:latin typeface="Aptos" panose="020B0004020202020204" pitchFamily="34" charset="0"/>
              </a:rPr>
              <a:t>Nutrients for agriculture</a:t>
            </a:r>
          </a:p>
        </p:txBody>
      </p:sp>
      <p:grpSp>
        <p:nvGrpSpPr>
          <p:cNvPr id="20" name="Group 19">
            <a:extLst>
              <a:ext uri="{FF2B5EF4-FFF2-40B4-BE49-F238E27FC236}">
                <a16:creationId xmlns:a16="http://schemas.microsoft.com/office/drawing/2014/main" id="{F4131084-F128-7E18-9038-60D39B9C4B72}"/>
              </a:ext>
            </a:extLst>
          </p:cNvPr>
          <p:cNvGrpSpPr/>
          <p:nvPr/>
        </p:nvGrpSpPr>
        <p:grpSpPr>
          <a:xfrm>
            <a:off x="810491" y="4033888"/>
            <a:ext cx="1527464" cy="1929823"/>
            <a:chOff x="779318" y="4220924"/>
            <a:chExt cx="1527464" cy="1929823"/>
          </a:xfrm>
        </p:grpSpPr>
        <p:sp>
          <p:nvSpPr>
            <p:cNvPr id="19" name="Flowchart: Document 18">
              <a:extLst>
                <a:ext uri="{FF2B5EF4-FFF2-40B4-BE49-F238E27FC236}">
                  <a16:creationId xmlns:a16="http://schemas.microsoft.com/office/drawing/2014/main" id="{64A75EC7-60D8-FE04-E273-DA4E7588A815}"/>
                </a:ext>
              </a:extLst>
            </p:cNvPr>
            <p:cNvSpPr/>
            <p:nvPr/>
          </p:nvSpPr>
          <p:spPr>
            <a:xfrm>
              <a:off x="779318" y="4220924"/>
              <a:ext cx="1527464" cy="1929823"/>
            </a:xfrm>
            <a:prstGeom prst="flowChartDocumen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5" name="TextBox 14">
              <a:extLst>
                <a:ext uri="{FF2B5EF4-FFF2-40B4-BE49-F238E27FC236}">
                  <a16:creationId xmlns:a16="http://schemas.microsoft.com/office/drawing/2014/main" id="{F5C8A78B-F220-5038-9C1F-FA64321DC87B}"/>
                </a:ext>
              </a:extLst>
            </p:cNvPr>
            <p:cNvSpPr txBox="1"/>
            <p:nvPr/>
          </p:nvSpPr>
          <p:spPr>
            <a:xfrm>
              <a:off x="779318" y="4525865"/>
              <a:ext cx="1527464" cy="984885"/>
            </a:xfrm>
            <a:prstGeom prst="rect">
              <a:avLst/>
            </a:prstGeom>
            <a:noFill/>
          </p:spPr>
          <p:txBody>
            <a:bodyPr wrap="square">
              <a:spAutoFit/>
            </a:bodyPr>
            <a:lstStyle/>
            <a:p>
              <a:r>
                <a:rPr lang="en-US" sz="2200" b="1" dirty="0">
                  <a:solidFill>
                    <a:schemeClr val="bg1"/>
                  </a:solidFill>
                  <a:latin typeface="Aptos" panose="020B0004020202020204" pitchFamily="34" charset="0"/>
                </a:rPr>
                <a:t>3 Partners </a:t>
              </a:r>
            </a:p>
            <a:p>
              <a:r>
                <a:rPr lang="en-GB" sz="1800" dirty="0">
                  <a:solidFill>
                    <a:schemeClr val="bg1"/>
                  </a:solidFill>
                  <a:latin typeface="Aptos" panose="020B0004020202020204" pitchFamily="34" charset="0"/>
                </a:rPr>
                <a:t>UNIVPM, UVIC, CIIP</a:t>
              </a:r>
            </a:p>
          </p:txBody>
        </p:sp>
      </p:grpSp>
      <p:pic>
        <p:nvPicPr>
          <p:cNvPr id="5" name="Picture 4">
            <a:extLst>
              <a:ext uri="{FF2B5EF4-FFF2-40B4-BE49-F238E27FC236}">
                <a16:creationId xmlns:a16="http://schemas.microsoft.com/office/drawing/2014/main" id="{53D57B9B-D076-273F-1297-D28EF0ACDFD7}"/>
              </a:ext>
            </a:extLst>
          </p:cNvPr>
          <p:cNvPicPr>
            <a:picLocks noChangeAspect="1"/>
          </p:cNvPicPr>
          <p:nvPr/>
        </p:nvPicPr>
        <p:blipFill>
          <a:blip r:embed="rId3"/>
          <a:stretch>
            <a:fillRect/>
          </a:stretch>
        </p:blipFill>
        <p:spPr>
          <a:xfrm>
            <a:off x="10142543" y="6141027"/>
            <a:ext cx="1924827" cy="647348"/>
          </a:xfrm>
          <a:prstGeom prst="rect">
            <a:avLst/>
          </a:prstGeom>
        </p:spPr>
      </p:pic>
      <p:sp>
        <p:nvSpPr>
          <p:cNvPr id="4" name="Slide Number Placeholder 3">
            <a:extLst>
              <a:ext uri="{FF2B5EF4-FFF2-40B4-BE49-F238E27FC236}">
                <a16:creationId xmlns:a16="http://schemas.microsoft.com/office/drawing/2014/main" id="{01383E63-AE69-F035-F740-1D909EDEB5F1}"/>
              </a:ext>
            </a:extLst>
          </p:cNvPr>
          <p:cNvSpPr>
            <a:spLocks noGrp="1"/>
          </p:cNvSpPr>
          <p:nvPr>
            <p:ph type="sldNum" sz="quarter" idx="12"/>
          </p:nvPr>
        </p:nvSpPr>
        <p:spPr/>
        <p:txBody>
          <a:bodyPr/>
          <a:lstStyle/>
          <a:p>
            <a:fld id="{DC29A307-D406-42BB-9600-BD914BBF402A}" type="slidenum">
              <a:rPr lang="en-US" smtClean="0"/>
              <a:t>11</a:t>
            </a:fld>
            <a:endParaRPr lang="en-US"/>
          </a:p>
        </p:txBody>
      </p:sp>
    </p:spTree>
    <p:extLst>
      <p:ext uri="{BB962C8B-B14F-4D97-AF65-F5344CB8AC3E}">
        <p14:creationId xmlns:p14="http://schemas.microsoft.com/office/powerpoint/2010/main" val="663594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FC3E5-8AA0-C10B-B534-C9B41158039D}"/>
            </a:ext>
          </a:extLst>
        </p:cNvPr>
        <p:cNvGrpSpPr/>
        <p:nvPr/>
      </p:nvGrpSpPr>
      <p:grpSpPr>
        <a:xfrm>
          <a:off x="0" y="0"/>
          <a:ext cx="0" cy="0"/>
          <a:chOff x="0" y="0"/>
          <a:chExt cx="0" cy="0"/>
        </a:xfrm>
      </p:grpSpPr>
      <p:pic>
        <p:nvPicPr>
          <p:cNvPr id="5" name="Picture 4" descr="A map of germany with green and white text&#10;&#10;Description automatically generated">
            <a:extLst>
              <a:ext uri="{FF2B5EF4-FFF2-40B4-BE49-F238E27FC236}">
                <a16:creationId xmlns:a16="http://schemas.microsoft.com/office/drawing/2014/main" id="{CBF4BFD1-03B2-B049-999F-EF2ED367B902}"/>
              </a:ext>
            </a:extLst>
          </p:cNvPr>
          <p:cNvPicPr>
            <a:picLocks noChangeAspect="1"/>
          </p:cNvPicPr>
          <p:nvPr/>
        </p:nvPicPr>
        <p:blipFill>
          <a:blip r:embed="rId2" cstate="print">
            <a:clrChange>
              <a:clrFrom>
                <a:srgbClr val="FFFFFF"/>
              </a:clrFrom>
              <a:clrTo>
                <a:srgbClr val="FFFFFF">
                  <a:alpha val="0"/>
                </a:srgbClr>
              </a:clrTo>
            </a:clrChange>
            <a:alphaModFix amt="52000"/>
            <a:extLst>
              <a:ext uri="{28A0092B-C50C-407E-A947-70E740481C1C}">
                <a14:useLocalDpi xmlns:a14="http://schemas.microsoft.com/office/drawing/2010/main" val="0"/>
              </a:ext>
            </a:extLst>
          </a:blip>
          <a:srcRect/>
          <a:stretch>
            <a:fillRect/>
          </a:stretch>
        </p:blipFill>
        <p:spPr bwMode="auto">
          <a:xfrm>
            <a:off x="6364384" y="1063894"/>
            <a:ext cx="4296689" cy="5350511"/>
          </a:xfrm>
          <a:prstGeom prst="rect">
            <a:avLst/>
          </a:prstGeom>
          <a:noFill/>
        </p:spPr>
      </p:pic>
      <p:sp>
        <p:nvSpPr>
          <p:cNvPr id="2" name="Title 1">
            <a:extLst>
              <a:ext uri="{FF2B5EF4-FFF2-40B4-BE49-F238E27FC236}">
                <a16:creationId xmlns:a16="http://schemas.microsoft.com/office/drawing/2014/main" id="{CEC3A840-CFF5-1490-6714-D60C736A3AB1}"/>
              </a:ext>
            </a:extLst>
          </p:cNvPr>
          <p:cNvSpPr>
            <a:spLocks noGrp="1"/>
          </p:cNvSpPr>
          <p:nvPr>
            <p:ph type="title"/>
          </p:nvPr>
        </p:nvSpPr>
        <p:spPr>
          <a:xfrm>
            <a:off x="341811" y="254090"/>
            <a:ext cx="10515600" cy="751749"/>
          </a:xfrm>
        </p:spPr>
        <p:txBody>
          <a:bodyPr>
            <a:normAutofit/>
          </a:bodyPr>
          <a:lstStyle/>
          <a:p>
            <a:r>
              <a:rPr lang="en-US" sz="3500" dirty="0"/>
              <a:t>Pilot #3 – </a:t>
            </a:r>
            <a:r>
              <a:rPr lang="en-GB" sz="3600" dirty="0"/>
              <a:t>North Black Forest</a:t>
            </a:r>
            <a:r>
              <a:rPr lang="en-US" sz="3500" dirty="0"/>
              <a:t>, DE</a:t>
            </a:r>
          </a:p>
        </p:txBody>
      </p:sp>
      <p:sp>
        <p:nvSpPr>
          <p:cNvPr id="6" name="Footer Placeholder 3">
            <a:extLst>
              <a:ext uri="{FF2B5EF4-FFF2-40B4-BE49-F238E27FC236}">
                <a16:creationId xmlns:a16="http://schemas.microsoft.com/office/drawing/2014/main" id="{05000A48-294B-1994-4541-B5DA830B2FC8}"/>
              </a:ext>
            </a:extLst>
          </p:cNvPr>
          <p:cNvSpPr>
            <a:spLocks noGrp="1"/>
          </p:cNvSpPr>
          <p:nvPr>
            <p:ph type="ftr" sz="quarter" idx="11"/>
          </p:nvPr>
        </p:nvSpPr>
        <p:spPr>
          <a:xfrm>
            <a:off x="2616381" y="6414406"/>
            <a:ext cx="6789419" cy="365125"/>
          </a:xfrm>
        </p:spPr>
        <p:txBody>
          <a:bodyPr/>
          <a:lstStyle/>
          <a:p>
            <a:r>
              <a:rPr lang="nl-NL"/>
              <a:t>23.06.2025 - EU Green Week 2025</a:t>
            </a:r>
            <a:endParaRPr lang="en-US" dirty="0"/>
          </a:p>
        </p:txBody>
      </p:sp>
      <p:sp>
        <p:nvSpPr>
          <p:cNvPr id="11" name="TextBox 10">
            <a:extLst>
              <a:ext uri="{FF2B5EF4-FFF2-40B4-BE49-F238E27FC236}">
                <a16:creationId xmlns:a16="http://schemas.microsoft.com/office/drawing/2014/main" id="{8661FF2D-7A70-9589-5A19-44DB32135993}"/>
              </a:ext>
            </a:extLst>
          </p:cNvPr>
          <p:cNvSpPr txBox="1"/>
          <p:nvPr/>
        </p:nvSpPr>
        <p:spPr>
          <a:xfrm>
            <a:off x="341811" y="949920"/>
            <a:ext cx="9914016" cy="477054"/>
          </a:xfrm>
          <a:prstGeom prst="rect">
            <a:avLst/>
          </a:prstGeom>
          <a:noFill/>
        </p:spPr>
        <p:txBody>
          <a:bodyPr wrap="square" rtlCol="0">
            <a:spAutoFit/>
          </a:bodyPr>
          <a:lstStyle>
            <a:defPPr>
              <a:defRPr lang="en-US"/>
            </a:defPPr>
            <a:lvl1pPr>
              <a:defRPr sz="2500">
                <a:solidFill>
                  <a:schemeClr val="accent6">
                    <a:lumMod val="50000"/>
                  </a:schemeClr>
                </a:solidFill>
                <a:latin typeface="Aptos" panose="020B0004020202020204" pitchFamily="34" charset="0"/>
              </a:defRPr>
            </a:lvl1pPr>
          </a:lstStyle>
          <a:p>
            <a:r>
              <a:rPr lang="en-GB" b="1" dirty="0"/>
              <a:t>Conventional Plastics &amp; Bioplastics Recycling CSS</a:t>
            </a:r>
          </a:p>
        </p:txBody>
      </p:sp>
      <p:sp>
        <p:nvSpPr>
          <p:cNvPr id="13" name="TextBox 12">
            <a:extLst>
              <a:ext uri="{FF2B5EF4-FFF2-40B4-BE49-F238E27FC236}">
                <a16:creationId xmlns:a16="http://schemas.microsoft.com/office/drawing/2014/main" id="{104D5F1E-DB4D-D789-5B59-163E31D9512D}"/>
              </a:ext>
            </a:extLst>
          </p:cNvPr>
          <p:cNvSpPr txBox="1"/>
          <p:nvPr/>
        </p:nvSpPr>
        <p:spPr>
          <a:xfrm>
            <a:off x="629611" y="1842009"/>
            <a:ext cx="6477771" cy="1677382"/>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2200" b="1" dirty="0">
                <a:latin typeface="Aptos" panose="020B0004020202020204" pitchFamily="34" charset="0"/>
              </a:rPr>
              <a:t>2 Value Chains </a:t>
            </a:r>
          </a:p>
          <a:p>
            <a:pPr marL="342900" marR="0" lvl="0" indent="-342900" algn="l" defTabSz="91440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en-GB" sz="2200" dirty="0">
                <a:latin typeface="Aptos" panose="020B0004020202020204" pitchFamily="34" charset="0"/>
              </a:rPr>
              <a:t>Supporting a plastics-oriented value chain </a:t>
            </a:r>
          </a:p>
          <a:p>
            <a:pPr marL="342900" marR="0" lvl="0" indent="-342900" algn="l" defTabSz="91440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en-GB" sz="2200" dirty="0">
                <a:latin typeface="Aptos" panose="020B0004020202020204" pitchFamily="34" charset="0"/>
              </a:rPr>
              <a:t>Establishing a digital product passport for eco-friendly products</a:t>
            </a:r>
          </a:p>
        </p:txBody>
      </p:sp>
      <p:grpSp>
        <p:nvGrpSpPr>
          <p:cNvPr id="20" name="Group 19">
            <a:extLst>
              <a:ext uri="{FF2B5EF4-FFF2-40B4-BE49-F238E27FC236}">
                <a16:creationId xmlns:a16="http://schemas.microsoft.com/office/drawing/2014/main" id="{50A3AE8F-3D13-23DA-41F5-4B6319CC125F}"/>
              </a:ext>
            </a:extLst>
          </p:cNvPr>
          <p:cNvGrpSpPr/>
          <p:nvPr/>
        </p:nvGrpSpPr>
        <p:grpSpPr>
          <a:xfrm>
            <a:off x="1207171" y="4245507"/>
            <a:ext cx="1527464" cy="1929823"/>
            <a:chOff x="779318" y="4220924"/>
            <a:chExt cx="1527464" cy="1929823"/>
          </a:xfrm>
        </p:grpSpPr>
        <p:sp>
          <p:nvSpPr>
            <p:cNvPr id="19" name="Flowchart: Document 18">
              <a:extLst>
                <a:ext uri="{FF2B5EF4-FFF2-40B4-BE49-F238E27FC236}">
                  <a16:creationId xmlns:a16="http://schemas.microsoft.com/office/drawing/2014/main" id="{6DACA448-A170-7B42-B467-437DB6122300}"/>
                </a:ext>
              </a:extLst>
            </p:cNvPr>
            <p:cNvSpPr/>
            <p:nvPr/>
          </p:nvSpPr>
          <p:spPr>
            <a:xfrm>
              <a:off x="779318" y="4220924"/>
              <a:ext cx="1527464" cy="1929823"/>
            </a:xfrm>
            <a:prstGeom prst="flowChartDocumen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5" name="TextBox 14">
              <a:extLst>
                <a:ext uri="{FF2B5EF4-FFF2-40B4-BE49-F238E27FC236}">
                  <a16:creationId xmlns:a16="http://schemas.microsoft.com/office/drawing/2014/main" id="{83853D3C-A29F-0C4C-CD80-F35B26C09B6A}"/>
                </a:ext>
              </a:extLst>
            </p:cNvPr>
            <p:cNvSpPr txBox="1"/>
            <p:nvPr/>
          </p:nvSpPr>
          <p:spPr>
            <a:xfrm>
              <a:off x="779318" y="4220924"/>
              <a:ext cx="1527464" cy="1815882"/>
            </a:xfrm>
            <a:prstGeom prst="rect">
              <a:avLst/>
            </a:prstGeom>
            <a:noFill/>
          </p:spPr>
          <p:txBody>
            <a:bodyPr wrap="square">
              <a:spAutoFit/>
            </a:bodyPr>
            <a:lstStyle/>
            <a:p>
              <a:r>
                <a:rPr lang="en-US" sz="2200" b="1" dirty="0">
                  <a:solidFill>
                    <a:schemeClr val="bg1"/>
                  </a:solidFill>
                  <a:latin typeface="Aptos" panose="020B0004020202020204" pitchFamily="34" charset="0"/>
                </a:rPr>
                <a:t>6 Partners </a:t>
              </a:r>
            </a:p>
            <a:p>
              <a:r>
                <a:rPr lang="en-GB" sz="1800" dirty="0">
                  <a:solidFill>
                    <a:schemeClr val="bg1"/>
                  </a:solidFill>
                  <a:latin typeface="Aptos" panose="020B0004020202020204" pitchFamily="34" charset="0"/>
                </a:rPr>
                <a:t>CAS, MAG, TZHORB, WFG, BWCOM, KRUM</a:t>
              </a:r>
            </a:p>
          </p:txBody>
        </p:sp>
      </p:grpSp>
      <p:sp>
        <p:nvSpPr>
          <p:cNvPr id="3" name="Slide Number Placeholder 2">
            <a:extLst>
              <a:ext uri="{FF2B5EF4-FFF2-40B4-BE49-F238E27FC236}">
                <a16:creationId xmlns:a16="http://schemas.microsoft.com/office/drawing/2014/main" id="{8662123E-5319-25B6-87D8-D0CABEDE0F40}"/>
              </a:ext>
            </a:extLst>
          </p:cNvPr>
          <p:cNvSpPr>
            <a:spLocks noGrp="1"/>
          </p:cNvSpPr>
          <p:nvPr>
            <p:ph type="sldNum" sz="quarter" idx="12"/>
          </p:nvPr>
        </p:nvSpPr>
        <p:spPr/>
        <p:txBody>
          <a:bodyPr/>
          <a:lstStyle/>
          <a:p>
            <a:fld id="{DC29A307-D406-42BB-9600-BD914BBF402A}" type="slidenum">
              <a:rPr lang="en-US" smtClean="0"/>
              <a:t>12</a:t>
            </a:fld>
            <a:endParaRPr lang="en-US"/>
          </a:p>
        </p:txBody>
      </p:sp>
    </p:spTree>
    <p:extLst>
      <p:ext uri="{BB962C8B-B14F-4D97-AF65-F5344CB8AC3E}">
        <p14:creationId xmlns:p14="http://schemas.microsoft.com/office/powerpoint/2010/main" val="3092980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CF657-DC1A-1E94-42BA-F843C300F5E8}"/>
            </a:ext>
          </a:extLst>
        </p:cNvPr>
        <p:cNvGrpSpPr/>
        <p:nvPr/>
      </p:nvGrpSpPr>
      <p:grpSpPr>
        <a:xfrm>
          <a:off x="0" y="0"/>
          <a:ext cx="0" cy="0"/>
          <a:chOff x="0" y="0"/>
          <a:chExt cx="0" cy="0"/>
        </a:xfrm>
      </p:grpSpPr>
      <p:pic>
        <p:nvPicPr>
          <p:cNvPr id="7" name="Picture 6" descr="A map of lisbon with a network map&#10;&#10;Description automatically generated">
            <a:extLst>
              <a:ext uri="{FF2B5EF4-FFF2-40B4-BE49-F238E27FC236}">
                <a16:creationId xmlns:a16="http://schemas.microsoft.com/office/drawing/2014/main" id="{BE7E71E9-C90E-12F9-715B-11D667CF1004}"/>
              </a:ext>
            </a:extLst>
          </p:cNvPr>
          <p:cNvPicPr>
            <a:picLocks noChangeAspect="1"/>
          </p:cNvPicPr>
          <p:nvPr/>
        </p:nvPicPr>
        <p:blipFill>
          <a:blip r:embed="rId2" cstate="print">
            <a:alphaModFix amt="49000"/>
            <a:extLst>
              <a:ext uri="{28A0092B-C50C-407E-A947-70E740481C1C}">
                <a14:useLocalDpi xmlns:a14="http://schemas.microsoft.com/office/drawing/2010/main" val="0"/>
              </a:ext>
            </a:extLst>
          </a:blip>
          <a:srcRect/>
          <a:stretch>
            <a:fillRect/>
          </a:stretch>
        </p:blipFill>
        <p:spPr bwMode="auto">
          <a:xfrm>
            <a:off x="5153891" y="1453169"/>
            <a:ext cx="6709835" cy="4965236"/>
          </a:xfrm>
          <a:prstGeom prst="rect">
            <a:avLst/>
          </a:prstGeom>
          <a:noFill/>
          <a:effectLst>
            <a:softEdge rad="63500"/>
          </a:effectLst>
        </p:spPr>
      </p:pic>
      <p:sp>
        <p:nvSpPr>
          <p:cNvPr id="2" name="Title 1">
            <a:extLst>
              <a:ext uri="{FF2B5EF4-FFF2-40B4-BE49-F238E27FC236}">
                <a16:creationId xmlns:a16="http://schemas.microsoft.com/office/drawing/2014/main" id="{BB7D6765-277A-C917-55A4-F867A2F9D834}"/>
              </a:ext>
            </a:extLst>
          </p:cNvPr>
          <p:cNvSpPr>
            <a:spLocks noGrp="1"/>
          </p:cNvSpPr>
          <p:nvPr>
            <p:ph type="title"/>
          </p:nvPr>
        </p:nvSpPr>
        <p:spPr>
          <a:xfrm>
            <a:off x="341811" y="254090"/>
            <a:ext cx="10515600" cy="751749"/>
          </a:xfrm>
        </p:spPr>
        <p:txBody>
          <a:bodyPr>
            <a:normAutofit/>
          </a:bodyPr>
          <a:lstStyle/>
          <a:p>
            <a:r>
              <a:rPr lang="en-US" sz="3500" dirty="0"/>
              <a:t>Pilot #4 – </a:t>
            </a:r>
            <a:r>
              <a:rPr lang="en-GB" sz="3600" dirty="0"/>
              <a:t>Region of Lisbon, PT</a:t>
            </a:r>
            <a:endParaRPr lang="en-US" sz="3500" dirty="0"/>
          </a:p>
        </p:txBody>
      </p:sp>
      <p:sp>
        <p:nvSpPr>
          <p:cNvPr id="6" name="Footer Placeholder 3">
            <a:extLst>
              <a:ext uri="{FF2B5EF4-FFF2-40B4-BE49-F238E27FC236}">
                <a16:creationId xmlns:a16="http://schemas.microsoft.com/office/drawing/2014/main" id="{59EBA561-F2E4-F118-5903-E18DC4D0DF9F}"/>
              </a:ext>
            </a:extLst>
          </p:cNvPr>
          <p:cNvSpPr>
            <a:spLocks noGrp="1"/>
          </p:cNvSpPr>
          <p:nvPr>
            <p:ph type="ftr" sz="quarter" idx="11"/>
          </p:nvPr>
        </p:nvSpPr>
        <p:spPr>
          <a:xfrm>
            <a:off x="2616381" y="6414406"/>
            <a:ext cx="6789419" cy="365125"/>
          </a:xfrm>
        </p:spPr>
        <p:txBody>
          <a:bodyPr/>
          <a:lstStyle/>
          <a:p>
            <a:r>
              <a:rPr lang="nl-NL"/>
              <a:t>23.06.2025 - EU Green Week 2025</a:t>
            </a:r>
            <a:endParaRPr lang="en-US" dirty="0"/>
          </a:p>
        </p:txBody>
      </p:sp>
      <p:sp>
        <p:nvSpPr>
          <p:cNvPr id="11" name="TextBox 10">
            <a:extLst>
              <a:ext uri="{FF2B5EF4-FFF2-40B4-BE49-F238E27FC236}">
                <a16:creationId xmlns:a16="http://schemas.microsoft.com/office/drawing/2014/main" id="{E3D42AA1-CF3A-CEB6-5245-2C7D97BC5586}"/>
              </a:ext>
            </a:extLst>
          </p:cNvPr>
          <p:cNvSpPr txBox="1"/>
          <p:nvPr/>
        </p:nvSpPr>
        <p:spPr>
          <a:xfrm>
            <a:off x="341811" y="949920"/>
            <a:ext cx="9914016" cy="477054"/>
          </a:xfrm>
          <a:prstGeom prst="rect">
            <a:avLst/>
          </a:prstGeom>
          <a:noFill/>
        </p:spPr>
        <p:txBody>
          <a:bodyPr wrap="square" rtlCol="0">
            <a:spAutoFit/>
          </a:bodyPr>
          <a:lstStyle>
            <a:defPPr>
              <a:defRPr lang="en-US"/>
            </a:defPPr>
            <a:lvl1pPr>
              <a:defRPr sz="2500">
                <a:solidFill>
                  <a:schemeClr val="accent6">
                    <a:lumMod val="50000"/>
                  </a:schemeClr>
                </a:solidFill>
                <a:latin typeface="Aptos" panose="020B0004020202020204" pitchFamily="34" charset="0"/>
              </a:defRPr>
            </a:lvl1pPr>
          </a:lstStyle>
          <a:p>
            <a:r>
              <a:rPr lang="en-GB" b="1" dirty="0"/>
              <a:t>Public Transport Vehicle Recycling and Valorisation CSS</a:t>
            </a:r>
          </a:p>
        </p:txBody>
      </p:sp>
      <p:sp>
        <p:nvSpPr>
          <p:cNvPr id="13" name="TextBox 12">
            <a:extLst>
              <a:ext uri="{FF2B5EF4-FFF2-40B4-BE49-F238E27FC236}">
                <a16:creationId xmlns:a16="http://schemas.microsoft.com/office/drawing/2014/main" id="{E2C81416-33EB-A0D2-FD6C-EB6867E05E45}"/>
              </a:ext>
            </a:extLst>
          </p:cNvPr>
          <p:cNvSpPr txBox="1"/>
          <p:nvPr/>
        </p:nvSpPr>
        <p:spPr>
          <a:xfrm>
            <a:off x="379684" y="1896306"/>
            <a:ext cx="4919135" cy="2015936"/>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2200" b="1" dirty="0">
                <a:latin typeface="Aptos" panose="020B0004020202020204" pitchFamily="34" charset="0"/>
              </a:rPr>
              <a:t>2 Value Chains </a:t>
            </a:r>
          </a:p>
          <a:p>
            <a:pPr marL="342900" marR="0" lvl="0" indent="-342900" algn="l" defTabSz="91440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en-GB" sz="2200" dirty="0">
                <a:latin typeface="Aptos" panose="020B0004020202020204" pitchFamily="34" charset="0"/>
              </a:rPr>
              <a:t>Use of recyclable materials from public transport vehicles</a:t>
            </a:r>
          </a:p>
          <a:p>
            <a:pPr marL="342900" marR="0" lvl="0" indent="-342900" algn="l" defTabSz="91440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en-GB" sz="2200" dirty="0">
                <a:latin typeface="Aptos" panose="020B0004020202020204" pitchFamily="34" charset="0"/>
              </a:rPr>
              <a:t>Material recovery at vehicle end-of-life disposal</a:t>
            </a:r>
          </a:p>
        </p:txBody>
      </p:sp>
      <p:grpSp>
        <p:nvGrpSpPr>
          <p:cNvPr id="20" name="Group 19">
            <a:extLst>
              <a:ext uri="{FF2B5EF4-FFF2-40B4-BE49-F238E27FC236}">
                <a16:creationId xmlns:a16="http://schemas.microsoft.com/office/drawing/2014/main" id="{5836E810-7D9B-0129-0474-027A17F2BCC1}"/>
              </a:ext>
            </a:extLst>
          </p:cNvPr>
          <p:cNvGrpSpPr/>
          <p:nvPr/>
        </p:nvGrpSpPr>
        <p:grpSpPr>
          <a:xfrm>
            <a:off x="1207171" y="4245507"/>
            <a:ext cx="1527464" cy="1662573"/>
            <a:chOff x="779318" y="4220924"/>
            <a:chExt cx="1527464" cy="1662573"/>
          </a:xfrm>
        </p:grpSpPr>
        <p:sp>
          <p:nvSpPr>
            <p:cNvPr id="19" name="Flowchart: Document 18">
              <a:extLst>
                <a:ext uri="{FF2B5EF4-FFF2-40B4-BE49-F238E27FC236}">
                  <a16:creationId xmlns:a16="http://schemas.microsoft.com/office/drawing/2014/main" id="{47C47AE3-90DF-6F66-F5CA-C9875D2E0CFA}"/>
                </a:ext>
              </a:extLst>
            </p:cNvPr>
            <p:cNvSpPr/>
            <p:nvPr/>
          </p:nvSpPr>
          <p:spPr>
            <a:xfrm>
              <a:off x="779318" y="4220924"/>
              <a:ext cx="1527464" cy="1662573"/>
            </a:xfrm>
            <a:prstGeom prst="flowChartDocumen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5" name="TextBox 14">
              <a:extLst>
                <a:ext uri="{FF2B5EF4-FFF2-40B4-BE49-F238E27FC236}">
                  <a16:creationId xmlns:a16="http://schemas.microsoft.com/office/drawing/2014/main" id="{B5BA73C3-8B08-1EB3-EC58-BF150E0E76A2}"/>
                </a:ext>
              </a:extLst>
            </p:cNvPr>
            <p:cNvSpPr txBox="1"/>
            <p:nvPr/>
          </p:nvSpPr>
          <p:spPr>
            <a:xfrm>
              <a:off x="779318" y="4220924"/>
              <a:ext cx="1527464" cy="1261884"/>
            </a:xfrm>
            <a:prstGeom prst="rect">
              <a:avLst/>
            </a:prstGeom>
            <a:noFill/>
          </p:spPr>
          <p:txBody>
            <a:bodyPr wrap="square">
              <a:spAutoFit/>
            </a:bodyPr>
            <a:lstStyle/>
            <a:p>
              <a:r>
                <a:rPr lang="en-US" sz="2200" b="1" dirty="0">
                  <a:solidFill>
                    <a:schemeClr val="bg1"/>
                  </a:solidFill>
                  <a:latin typeface="Aptos" panose="020B0004020202020204" pitchFamily="34" charset="0"/>
                </a:rPr>
                <a:t>3 Partners </a:t>
              </a:r>
            </a:p>
            <a:p>
              <a:r>
                <a:rPr lang="en-GB" sz="1800" dirty="0">
                  <a:solidFill>
                    <a:schemeClr val="bg1"/>
                  </a:solidFill>
                  <a:latin typeface="Aptos" panose="020B0004020202020204" pitchFamily="34" charset="0"/>
                </a:rPr>
                <a:t>PARTICLE, CARRIS, MOTON</a:t>
              </a:r>
            </a:p>
          </p:txBody>
        </p:sp>
      </p:grpSp>
      <p:sp>
        <p:nvSpPr>
          <p:cNvPr id="3" name="Slide Number Placeholder 2">
            <a:extLst>
              <a:ext uri="{FF2B5EF4-FFF2-40B4-BE49-F238E27FC236}">
                <a16:creationId xmlns:a16="http://schemas.microsoft.com/office/drawing/2014/main" id="{C0F77296-1FFD-2FFE-3815-0E3AC2BC9A71}"/>
              </a:ext>
            </a:extLst>
          </p:cNvPr>
          <p:cNvSpPr>
            <a:spLocks noGrp="1"/>
          </p:cNvSpPr>
          <p:nvPr>
            <p:ph type="sldNum" sz="quarter" idx="12"/>
          </p:nvPr>
        </p:nvSpPr>
        <p:spPr/>
        <p:txBody>
          <a:bodyPr/>
          <a:lstStyle/>
          <a:p>
            <a:fld id="{DC29A307-D406-42BB-9600-BD914BBF402A}" type="slidenum">
              <a:rPr lang="en-US" smtClean="0"/>
              <a:t>13</a:t>
            </a:fld>
            <a:endParaRPr lang="en-US"/>
          </a:p>
        </p:txBody>
      </p:sp>
    </p:spTree>
    <p:extLst>
      <p:ext uri="{BB962C8B-B14F-4D97-AF65-F5344CB8AC3E}">
        <p14:creationId xmlns:p14="http://schemas.microsoft.com/office/powerpoint/2010/main" val="2203404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7BE1C9-B5E9-C6F8-BA12-ADA88C2B1F2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1DD14251-4B6C-B146-23EE-A0E42FDD9C3E}"/>
              </a:ext>
            </a:extLst>
          </p:cNvPr>
          <p:cNvPicPr>
            <a:picLocks noChangeAspect="1"/>
          </p:cNvPicPr>
          <p:nvPr/>
        </p:nvPicPr>
        <p:blipFill>
          <a:blip r:embed="rId3">
            <a:alphaModFix amt="29000"/>
          </a:blip>
          <a:stretch>
            <a:fillRect/>
          </a:stretch>
        </p:blipFill>
        <p:spPr>
          <a:xfrm>
            <a:off x="4513393" y="0"/>
            <a:ext cx="7678607" cy="6858000"/>
          </a:xfrm>
          <a:prstGeom prst="rect">
            <a:avLst/>
          </a:prstGeom>
        </p:spPr>
      </p:pic>
      <p:sp>
        <p:nvSpPr>
          <p:cNvPr id="2" name="Title 1">
            <a:extLst>
              <a:ext uri="{FF2B5EF4-FFF2-40B4-BE49-F238E27FC236}">
                <a16:creationId xmlns:a16="http://schemas.microsoft.com/office/drawing/2014/main" id="{C46D5CC0-838C-3DF2-15FC-451770C84BDF}"/>
              </a:ext>
            </a:extLst>
          </p:cNvPr>
          <p:cNvSpPr>
            <a:spLocks noGrp="1"/>
          </p:cNvSpPr>
          <p:nvPr>
            <p:ph type="title"/>
          </p:nvPr>
        </p:nvSpPr>
        <p:spPr>
          <a:xfrm>
            <a:off x="341811" y="254090"/>
            <a:ext cx="10515600" cy="751749"/>
          </a:xfrm>
        </p:spPr>
        <p:txBody>
          <a:bodyPr>
            <a:normAutofit/>
          </a:bodyPr>
          <a:lstStyle/>
          <a:p>
            <a:r>
              <a:rPr lang="en-US" sz="3500" dirty="0"/>
              <a:t>Pilot #5 – </a:t>
            </a:r>
            <a:r>
              <a:rPr lang="en-GB" sz="3600" dirty="0"/>
              <a:t>Interregional, EU</a:t>
            </a:r>
            <a:endParaRPr lang="en-US" sz="3500" dirty="0"/>
          </a:p>
        </p:txBody>
      </p:sp>
      <p:sp>
        <p:nvSpPr>
          <p:cNvPr id="6" name="Footer Placeholder 3">
            <a:extLst>
              <a:ext uri="{FF2B5EF4-FFF2-40B4-BE49-F238E27FC236}">
                <a16:creationId xmlns:a16="http://schemas.microsoft.com/office/drawing/2014/main" id="{728444E4-4DFE-10FE-9557-C74A0D2F36E2}"/>
              </a:ext>
            </a:extLst>
          </p:cNvPr>
          <p:cNvSpPr>
            <a:spLocks noGrp="1"/>
          </p:cNvSpPr>
          <p:nvPr>
            <p:ph type="ftr" sz="quarter" idx="11"/>
          </p:nvPr>
        </p:nvSpPr>
        <p:spPr>
          <a:xfrm>
            <a:off x="2616381" y="6414406"/>
            <a:ext cx="6789419" cy="365125"/>
          </a:xfrm>
        </p:spPr>
        <p:txBody>
          <a:bodyPr/>
          <a:lstStyle/>
          <a:p>
            <a:r>
              <a:rPr lang="nl-NL"/>
              <a:t>23.06.2025 - EU Green Week 2025</a:t>
            </a:r>
            <a:endParaRPr lang="en-US" dirty="0"/>
          </a:p>
        </p:txBody>
      </p:sp>
      <p:sp>
        <p:nvSpPr>
          <p:cNvPr id="11" name="TextBox 10">
            <a:extLst>
              <a:ext uri="{FF2B5EF4-FFF2-40B4-BE49-F238E27FC236}">
                <a16:creationId xmlns:a16="http://schemas.microsoft.com/office/drawing/2014/main" id="{20081262-3EFF-CB01-030A-10C065859B8F}"/>
              </a:ext>
            </a:extLst>
          </p:cNvPr>
          <p:cNvSpPr txBox="1"/>
          <p:nvPr/>
        </p:nvSpPr>
        <p:spPr>
          <a:xfrm>
            <a:off x="341811" y="949920"/>
            <a:ext cx="9914016" cy="477054"/>
          </a:xfrm>
          <a:prstGeom prst="rect">
            <a:avLst/>
          </a:prstGeom>
          <a:noFill/>
        </p:spPr>
        <p:txBody>
          <a:bodyPr wrap="square" rtlCol="0">
            <a:spAutoFit/>
          </a:bodyPr>
          <a:lstStyle>
            <a:defPPr>
              <a:defRPr lang="en-US"/>
            </a:defPPr>
            <a:lvl1pPr>
              <a:defRPr sz="2500">
                <a:solidFill>
                  <a:schemeClr val="accent6">
                    <a:lumMod val="50000"/>
                  </a:schemeClr>
                </a:solidFill>
                <a:latin typeface="Aptos" panose="020B0004020202020204" pitchFamily="34" charset="0"/>
              </a:defRPr>
            </a:lvl1pPr>
          </a:lstStyle>
          <a:p>
            <a:r>
              <a:rPr lang="en-GB" b="1" dirty="0"/>
              <a:t>Interregional Multi-National Value Chain CSS</a:t>
            </a:r>
          </a:p>
        </p:txBody>
      </p:sp>
      <p:sp>
        <p:nvSpPr>
          <p:cNvPr id="13" name="TextBox 12">
            <a:extLst>
              <a:ext uri="{FF2B5EF4-FFF2-40B4-BE49-F238E27FC236}">
                <a16:creationId xmlns:a16="http://schemas.microsoft.com/office/drawing/2014/main" id="{D83127B9-5A22-41AC-4E19-39A5173E1E91}"/>
              </a:ext>
            </a:extLst>
          </p:cNvPr>
          <p:cNvSpPr txBox="1"/>
          <p:nvPr/>
        </p:nvSpPr>
        <p:spPr>
          <a:xfrm>
            <a:off x="594415" y="1701669"/>
            <a:ext cx="7195997" cy="2323713"/>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lang="en-US" sz="2200" b="1" dirty="0">
                <a:latin typeface="Aptos" panose="020B0004020202020204" pitchFamily="34" charset="0"/>
              </a:rPr>
              <a:t>1-4 In Concert Value Chains </a:t>
            </a:r>
          </a:p>
          <a:p>
            <a:pPr marL="342900" marR="0" lvl="0" indent="-342900" algn="l" defTabSz="91440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en-GB" sz="2200" dirty="0">
                <a:latin typeface="Aptos" panose="020B0004020202020204" pitchFamily="34" charset="0"/>
              </a:rPr>
              <a:t>Vehicles and batteries,</a:t>
            </a:r>
          </a:p>
          <a:p>
            <a:pPr marL="342900" marR="0" lvl="0" indent="-342900" algn="l" defTabSz="91440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en-GB" sz="2200" dirty="0">
                <a:latin typeface="Aptos" panose="020B0004020202020204" pitchFamily="34" charset="0"/>
              </a:rPr>
              <a:t>Agriculture/</a:t>
            </a:r>
            <a:r>
              <a:rPr lang="en-GB" sz="2200" dirty="0" err="1">
                <a:latin typeface="Aptos" panose="020B0004020202020204" pitchFamily="34" charset="0"/>
              </a:rPr>
              <a:t>agro</a:t>
            </a:r>
            <a:r>
              <a:rPr lang="en-GB" sz="2200" dirty="0">
                <a:latin typeface="Aptos" panose="020B0004020202020204" pitchFamily="34" charset="0"/>
              </a:rPr>
              <a:t>-food/livestock, </a:t>
            </a:r>
          </a:p>
          <a:p>
            <a:pPr marL="342900" marR="0" lvl="0" indent="-342900" algn="l" defTabSz="91440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en-GB" sz="2200" dirty="0">
                <a:latin typeface="Aptos" panose="020B0004020202020204" pitchFamily="34" charset="0"/>
              </a:rPr>
              <a:t>Wastewater, and, </a:t>
            </a:r>
          </a:p>
          <a:p>
            <a:pPr marL="342900" marR="0" lvl="0" indent="-342900" algn="l" defTabSz="914400" rtl="0" eaLnBrk="1" fontAlgn="auto" latinLnBrk="0" hangingPunct="1">
              <a:lnSpc>
                <a:spcPct val="100000"/>
              </a:lnSpc>
              <a:spcBef>
                <a:spcPts val="600"/>
              </a:spcBef>
              <a:spcAft>
                <a:spcPts val="600"/>
              </a:spcAft>
              <a:buClrTx/>
              <a:buSzTx/>
              <a:buFont typeface="Wingdings" panose="05000000000000000000" pitchFamily="2" charset="2"/>
              <a:buChar char="v"/>
              <a:tabLst/>
              <a:defRPr/>
            </a:pPr>
            <a:r>
              <a:rPr lang="en-GB" sz="2200" dirty="0">
                <a:latin typeface="Aptos" panose="020B0004020202020204" pitchFamily="34" charset="0"/>
              </a:rPr>
              <a:t>Plastics/bioplastics</a:t>
            </a:r>
          </a:p>
        </p:txBody>
      </p:sp>
      <p:grpSp>
        <p:nvGrpSpPr>
          <p:cNvPr id="20" name="Group 19">
            <a:extLst>
              <a:ext uri="{FF2B5EF4-FFF2-40B4-BE49-F238E27FC236}">
                <a16:creationId xmlns:a16="http://schemas.microsoft.com/office/drawing/2014/main" id="{314BF638-B848-F084-937C-02220FD889BA}"/>
              </a:ext>
            </a:extLst>
          </p:cNvPr>
          <p:cNvGrpSpPr/>
          <p:nvPr/>
        </p:nvGrpSpPr>
        <p:grpSpPr>
          <a:xfrm>
            <a:off x="1414989" y="4324906"/>
            <a:ext cx="1527464" cy="1662573"/>
            <a:chOff x="779318" y="4220924"/>
            <a:chExt cx="1527464" cy="1662573"/>
          </a:xfrm>
        </p:grpSpPr>
        <p:sp>
          <p:nvSpPr>
            <p:cNvPr id="19" name="Flowchart: Document 18">
              <a:extLst>
                <a:ext uri="{FF2B5EF4-FFF2-40B4-BE49-F238E27FC236}">
                  <a16:creationId xmlns:a16="http://schemas.microsoft.com/office/drawing/2014/main" id="{6E0164A4-F88D-09DA-7E7E-2E20D5D059B3}"/>
                </a:ext>
              </a:extLst>
            </p:cNvPr>
            <p:cNvSpPr/>
            <p:nvPr/>
          </p:nvSpPr>
          <p:spPr>
            <a:xfrm>
              <a:off x="779318" y="4220924"/>
              <a:ext cx="1527464" cy="1662573"/>
            </a:xfrm>
            <a:prstGeom prst="flowChartDocumen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5" name="TextBox 14">
              <a:extLst>
                <a:ext uri="{FF2B5EF4-FFF2-40B4-BE49-F238E27FC236}">
                  <a16:creationId xmlns:a16="http://schemas.microsoft.com/office/drawing/2014/main" id="{FDDD9982-28B1-22F2-71D5-B15487AF86A6}"/>
                </a:ext>
              </a:extLst>
            </p:cNvPr>
            <p:cNvSpPr txBox="1"/>
            <p:nvPr/>
          </p:nvSpPr>
          <p:spPr>
            <a:xfrm>
              <a:off x="779318" y="4220924"/>
              <a:ext cx="1527464" cy="1261884"/>
            </a:xfrm>
            <a:prstGeom prst="rect">
              <a:avLst/>
            </a:prstGeom>
            <a:noFill/>
          </p:spPr>
          <p:txBody>
            <a:bodyPr wrap="square">
              <a:spAutoFit/>
            </a:bodyPr>
            <a:lstStyle/>
            <a:p>
              <a:r>
                <a:rPr lang="en-US" sz="2200" b="1" dirty="0">
                  <a:solidFill>
                    <a:schemeClr val="bg1"/>
                  </a:solidFill>
                  <a:latin typeface="Aptos" panose="020B0004020202020204" pitchFamily="34" charset="0"/>
                </a:rPr>
                <a:t>5 Partners </a:t>
              </a:r>
            </a:p>
            <a:p>
              <a:r>
                <a:rPr lang="en-GB" sz="1800" dirty="0">
                  <a:solidFill>
                    <a:schemeClr val="bg1"/>
                  </a:solidFill>
                  <a:latin typeface="Aptos" panose="020B0004020202020204" pitchFamily="34" charset="0"/>
                </a:rPr>
                <a:t>UVIC + 4 Pilot Leaders: GR, IT, DE, PT</a:t>
              </a:r>
            </a:p>
          </p:txBody>
        </p:sp>
      </p:grpSp>
      <p:sp>
        <p:nvSpPr>
          <p:cNvPr id="3" name="Slide Number Placeholder 2">
            <a:extLst>
              <a:ext uri="{FF2B5EF4-FFF2-40B4-BE49-F238E27FC236}">
                <a16:creationId xmlns:a16="http://schemas.microsoft.com/office/drawing/2014/main" id="{B0CE77A4-ACAB-C1C7-B996-885B1F882747}"/>
              </a:ext>
            </a:extLst>
          </p:cNvPr>
          <p:cNvSpPr>
            <a:spLocks noGrp="1"/>
          </p:cNvSpPr>
          <p:nvPr>
            <p:ph type="sldNum" sz="quarter" idx="12"/>
          </p:nvPr>
        </p:nvSpPr>
        <p:spPr/>
        <p:txBody>
          <a:bodyPr/>
          <a:lstStyle/>
          <a:p>
            <a:fld id="{DC29A307-D406-42BB-9600-BD914BBF402A}" type="slidenum">
              <a:rPr lang="en-US" smtClean="0"/>
              <a:t>14</a:t>
            </a:fld>
            <a:endParaRPr lang="en-US"/>
          </a:p>
        </p:txBody>
      </p:sp>
    </p:spTree>
    <p:extLst>
      <p:ext uri="{BB962C8B-B14F-4D97-AF65-F5344CB8AC3E}">
        <p14:creationId xmlns:p14="http://schemas.microsoft.com/office/powerpoint/2010/main" val="3458218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4366-95D7-7CAB-8D17-437FEC648427}"/>
              </a:ext>
            </a:extLst>
          </p:cNvPr>
          <p:cNvSpPr>
            <a:spLocks noGrp="1"/>
          </p:cNvSpPr>
          <p:nvPr>
            <p:ph type="title"/>
          </p:nvPr>
        </p:nvSpPr>
        <p:spPr>
          <a:xfrm>
            <a:off x="266700" y="19624"/>
            <a:ext cx="10515600" cy="1325563"/>
          </a:xfrm>
        </p:spPr>
        <p:txBody>
          <a:bodyPr>
            <a:normAutofit/>
          </a:bodyPr>
          <a:lstStyle/>
          <a:p>
            <a:r>
              <a:rPr lang="en-US" sz="3500" dirty="0"/>
              <a:t>Website and Social Media Channels</a:t>
            </a:r>
          </a:p>
        </p:txBody>
      </p:sp>
      <p:pic>
        <p:nvPicPr>
          <p:cNvPr id="5" name="Picture 4" descr="A screenshot of a website&#10;&#10;Description automatically generated">
            <a:hlinkClick r:id="rId2"/>
            <a:extLst>
              <a:ext uri="{FF2B5EF4-FFF2-40B4-BE49-F238E27FC236}">
                <a16:creationId xmlns:a16="http://schemas.microsoft.com/office/drawing/2014/main" id="{B0A12D16-875C-E123-4519-5DE4F397D5C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994"/>
          <a:stretch/>
        </p:blipFill>
        <p:spPr>
          <a:xfrm>
            <a:off x="1448752" y="1740718"/>
            <a:ext cx="5030309" cy="272329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6" name="TextBox 5">
            <a:extLst>
              <a:ext uri="{FF2B5EF4-FFF2-40B4-BE49-F238E27FC236}">
                <a16:creationId xmlns:a16="http://schemas.microsoft.com/office/drawing/2014/main" id="{4AA272D1-66A1-35CD-FCED-67468B6D57E9}"/>
              </a:ext>
            </a:extLst>
          </p:cNvPr>
          <p:cNvSpPr txBox="1"/>
          <p:nvPr/>
        </p:nvSpPr>
        <p:spPr>
          <a:xfrm>
            <a:off x="1032067" y="5466981"/>
            <a:ext cx="5531168" cy="769441"/>
          </a:xfrm>
          <a:prstGeom prst="rect">
            <a:avLst/>
          </a:prstGeom>
          <a:noFill/>
        </p:spPr>
        <p:txBody>
          <a:bodyPr wrap="square">
            <a:spAutoFit/>
          </a:bodyPr>
          <a:lstStyle/>
          <a:p>
            <a:pPr algn="ctr"/>
            <a:r>
              <a:rPr lang="en-US" sz="2000" dirty="0">
                <a:solidFill>
                  <a:schemeClr val="tx1">
                    <a:lumMod val="65000"/>
                    <a:lumOff val="35000"/>
                  </a:schemeClr>
                </a:solidFill>
                <a:latin typeface="Aptos" panose="020B0004020202020204" pitchFamily="34" charset="0"/>
              </a:rPr>
              <a:t>Visit Our Project Website : </a:t>
            </a:r>
            <a:r>
              <a:rPr lang="el-GR" altLang="el-GR" sz="2000" dirty="0">
                <a:solidFill>
                  <a:schemeClr val="tx1">
                    <a:lumMod val="65000"/>
                    <a:lumOff val="35000"/>
                  </a:schemeClr>
                </a:solidFill>
                <a:latin typeface="Aptos" panose="020B0004020202020204" pitchFamily="34" charset="0"/>
                <a:hlinkClick r:id="rId2"/>
              </a:rPr>
              <a:t>cssboost-project</a:t>
            </a:r>
            <a:r>
              <a:rPr kumimoji="0" lang="el-GR" altLang="el-GR" sz="2400" b="0" i="0" u="none" strike="noStrike" cap="none" normalizeH="0" baseline="0" dirty="0">
                <a:ln>
                  <a:noFill/>
                </a:ln>
                <a:solidFill>
                  <a:schemeClr val="tx1">
                    <a:lumMod val="65000"/>
                    <a:lumOff val="35000"/>
                  </a:schemeClr>
                </a:solidFill>
                <a:effectLst/>
                <a:latin typeface="Aptos" panose="020B0004020202020204" pitchFamily="34" charset="0"/>
                <a:hlinkClick r:id="rId2"/>
              </a:rPr>
              <a:t>.eu</a:t>
            </a:r>
            <a:endParaRPr kumimoji="0" lang="el-GR" altLang="el-GR" sz="2400" b="0" i="0" u="none" strike="noStrike" cap="none" normalizeH="0" baseline="0" dirty="0">
              <a:ln>
                <a:noFill/>
              </a:ln>
              <a:solidFill>
                <a:schemeClr val="tx1">
                  <a:lumMod val="65000"/>
                  <a:lumOff val="35000"/>
                </a:schemeClr>
              </a:solidFill>
              <a:effectLst/>
              <a:latin typeface="Aptos" panose="020B0004020202020204" pitchFamily="34" charset="0"/>
            </a:endParaRPr>
          </a:p>
          <a:p>
            <a:pPr algn="ctr"/>
            <a:endParaRPr lang="el-GR" sz="2000" dirty="0">
              <a:solidFill>
                <a:schemeClr val="tx1">
                  <a:lumMod val="65000"/>
                  <a:lumOff val="35000"/>
                </a:schemeClr>
              </a:solidFill>
              <a:latin typeface="Aptos" panose="020B0004020202020204" pitchFamily="34" charset="0"/>
            </a:endParaRPr>
          </a:p>
        </p:txBody>
      </p:sp>
      <p:pic>
        <p:nvPicPr>
          <p:cNvPr id="7" name="Picture 6" descr="A qr code on a white background&#10;&#10;Description automatically generated">
            <a:extLst>
              <a:ext uri="{FF2B5EF4-FFF2-40B4-BE49-F238E27FC236}">
                <a16:creationId xmlns:a16="http://schemas.microsoft.com/office/drawing/2014/main" id="{E92347A4-F726-2453-3956-B055ED428E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5750" y="4604329"/>
            <a:ext cx="1409700" cy="14097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a:extLst>
              <a:ext uri="{FF2B5EF4-FFF2-40B4-BE49-F238E27FC236}">
                <a16:creationId xmlns:a16="http://schemas.microsoft.com/office/drawing/2014/main" id="{F3332935-3948-0923-D03A-B8CD5B79F0BA}"/>
              </a:ext>
            </a:extLst>
          </p:cNvPr>
          <p:cNvSpPr txBox="1"/>
          <p:nvPr/>
        </p:nvSpPr>
        <p:spPr>
          <a:xfrm>
            <a:off x="8515181" y="2839447"/>
            <a:ext cx="1781238" cy="369332"/>
          </a:xfrm>
          <a:prstGeom prst="rect">
            <a:avLst/>
          </a:prstGeom>
          <a:noFill/>
        </p:spPr>
        <p:txBody>
          <a:bodyPr wrap="square" rtlCol="0">
            <a:spAutoFit/>
          </a:bodyPr>
          <a:lstStyle/>
          <a:p>
            <a:r>
              <a:rPr lang="en-US" dirty="0" err="1">
                <a:latin typeface="Aptos" panose="020B0004020202020204" pitchFamily="34" charset="0"/>
                <a:hlinkClick r:id="rId5"/>
              </a:rPr>
              <a:t>CSSBoost</a:t>
            </a:r>
            <a:endParaRPr lang="en-US" dirty="0">
              <a:latin typeface="Aptos" panose="020B0004020202020204" pitchFamily="34" charset="0"/>
            </a:endParaRPr>
          </a:p>
        </p:txBody>
      </p:sp>
      <p:pic>
        <p:nvPicPr>
          <p:cNvPr id="9" name="Picture 4">
            <a:extLst>
              <a:ext uri="{FF2B5EF4-FFF2-40B4-BE49-F238E27FC236}">
                <a16:creationId xmlns:a16="http://schemas.microsoft.com/office/drawing/2014/main" id="{79A0CFBF-859F-9467-F40A-D4EC1C80C81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84364" y="3599437"/>
            <a:ext cx="560105" cy="56010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A5125FB-5C6B-11F8-82E4-051E0A5F3349}"/>
              </a:ext>
            </a:extLst>
          </p:cNvPr>
          <p:cNvSpPr txBox="1"/>
          <p:nvPr/>
        </p:nvSpPr>
        <p:spPr>
          <a:xfrm>
            <a:off x="8478172" y="3737411"/>
            <a:ext cx="2743200" cy="369332"/>
          </a:xfrm>
          <a:prstGeom prst="rect">
            <a:avLst/>
          </a:prstGeom>
          <a:noFill/>
        </p:spPr>
        <p:txBody>
          <a:bodyPr wrap="square" rtlCol="0">
            <a:spAutoFit/>
          </a:bodyPr>
          <a:lstStyle/>
          <a:p>
            <a:r>
              <a:rPr lang="en-US" dirty="0">
                <a:latin typeface="Aptos" panose="020B0004020202020204" pitchFamily="34" charset="0"/>
              </a:rPr>
              <a:t>@Css-BoostProject</a:t>
            </a:r>
          </a:p>
        </p:txBody>
      </p:sp>
      <p:pic>
        <p:nvPicPr>
          <p:cNvPr id="11" name="Picture 6">
            <a:hlinkClick r:id="rId5"/>
            <a:extLst>
              <a:ext uri="{FF2B5EF4-FFF2-40B4-BE49-F238E27FC236}">
                <a16:creationId xmlns:a16="http://schemas.microsoft.com/office/drawing/2014/main" id="{D57370C8-FA82-A3FD-1F49-2B9344420CB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18234" y="2577930"/>
            <a:ext cx="892366" cy="892366"/>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3">
            <a:extLst>
              <a:ext uri="{FF2B5EF4-FFF2-40B4-BE49-F238E27FC236}">
                <a16:creationId xmlns:a16="http://schemas.microsoft.com/office/drawing/2014/main" id="{E378E5F7-F2A8-CD81-1819-3316A5940F04}"/>
              </a:ext>
            </a:extLst>
          </p:cNvPr>
          <p:cNvSpPr>
            <a:spLocks noGrp="1"/>
          </p:cNvSpPr>
          <p:nvPr>
            <p:ph type="ftr" sz="quarter" idx="11"/>
          </p:nvPr>
        </p:nvSpPr>
        <p:spPr>
          <a:xfrm>
            <a:off x="2701290" y="6458816"/>
            <a:ext cx="6789419" cy="365125"/>
          </a:xfrm>
        </p:spPr>
        <p:txBody>
          <a:bodyPr/>
          <a:lstStyle/>
          <a:p>
            <a:r>
              <a:rPr lang="nl-NL"/>
              <a:t>23.06.2025 - EU Green Week 2025</a:t>
            </a:r>
            <a:endParaRPr lang="en-US" dirty="0"/>
          </a:p>
        </p:txBody>
      </p:sp>
      <p:sp>
        <p:nvSpPr>
          <p:cNvPr id="4" name="Slide Number Placeholder 3">
            <a:extLst>
              <a:ext uri="{FF2B5EF4-FFF2-40B4-BE49-F238E27FC236}">
                <a16:creationId xmlns:a16="http://schemas.microsoft.com/office/drawing/2014/main" id="{00A42CED-3FF6-02F3-3F15-BD1E8AD8C678}"/>
              </a:ext>
            </a:extLst>
          </p:cNvPr>
          <p:cNvSpPr>
            <a:spLocks noGrp="1"/>
          </p:cNvSpPr>
          <p:nvPr>
            <p:ph type="sldNum" sz="quarter" idx="12"/>
          </p:nvPr>
        </p:nvSpPr>
        <p:spPr/>
        <p:txBody>
          <a:bodyPr/>
          <a:lstStyle/>
          <a:p>
            <a:fld id="{DC29A307-D406-42BB-9600-BD914BBF402A}" type="slidenum">
              <a:rPr lang="en-US" smtClean="0"/>
              <a:t>15</a:t>
            </a:fld>
            <a:endParaRPr lang="en-US"/>
          </a:p>
        </p:txBody>
      </p:sp>
    </p:spTree>
    <p:extLst>
      <p:ext uri="{BB962C8B-B14F-4D97-AF65-F5344CB8AC3E}">
        <p14:creationId xmlns:p14="http://schemas.microsoft.com/office/powerpoint/2010/main" val="3380354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4F73CA3-2117-753E-DACC-627AEA790846}"/>
              </a:ext>
            </a:extLst>
          </p:cNvPr>
          <p:cNvSpPr>
            <a:spLocks noGrp="1"/>
          </p:cNvSpPr>
          <p:nvPr>
            <p:ph type="ftr" sz="quarter" idx="11"/>
          </p:nvPr>
        </p:nvSpPr>
        <p:spPr/>
        <p:txBody>
          <a:bodyPr/>
          <a:lstStyle/>
          <a:p>
            <a:r>
              <a:rPr lang="nl-NL"/>
              <a:t>23.06.2025 - EU Green Week 2025</a:t>
            </a:r>
            <a:endParaRPr lang="en-US"/>
          </a:p>
        </p:txBody>
      </p:sp>
      <p:sp>
        <p:nvSpPr>
          <p:cNvPr id="5" name="Slide Number Placeholder 4">
            <a:extLst>
              <a:ext uri="{FF2B5EF4-FFF2-40B4-BE49-F238E27FC236}">
                <a16:creationId xmlns:a16="http://schemas.microsoft.com/office/drawing/2014/main" id="{CABF20C2-7888-6EF8-BD29-51E1E41FDCB0}"/>
              </a:ext>
            </a:extLst>
          </p:cNvPr>
          <p:cNvSpPr>
            <a:spLocks noGrp="1"/>
          </p:cNvSpPr>
          <p:nvPr>
            <p:ph type="sldNum" sz="quarter" idx="12"/>
          </p:nvPr>
        </p:nvSpPr>
        <p:spPr/>
        <p:txBody>
          <a:bodyPr/>
          <a:lstStyle/>
          <a:p>
            <a:fld id="{DC29A307-D406-42BB-9600-BD914BBF402A}" type="slidenum">
              <a:rPr lang="en-US" smtClean="0"/>
              <a:t>16</a:t>
            </a:fld>
            <a:endParaRPr lang="en-US"/>
          </a:p>
        </p:txBody>
      </p:sp>
      <p:sp>
        <p:nvSpPr>
          <p:cNvPr id="6" name="TextBox 7">
            <a:extLst>
              <a:ext uri="{FF2B5EF4-FFF2-40B4-BE49-F238E27FC236}">
                <a16:creationId xmlns:a16="http://schemas.microsoft.com/office/drawing/2014/main" id="{73C5A0D7-941A-7399-DA08-D543D7E664F8}"/>
              </a:ext>
            </a:extLst>
          </p:cNvPr>
          <p:cNvSpPr txBox="1"/>
          <p:nvPr/>
        </p:nvSpPr>
        <p:spPr>
          <a:xfrm>
            <a:off x="3747007" y="1822365"/>
            <a:ext cx="4700702" cy="1021755"/>
          </a:xfrm>
          <a:prstGeom prst="rect">
            <a:avLst/>
          </a:prstGeom>
        </p:spPr>
        <p:txBody>
          <a:bodyPr wrap="square" lIns="0" tIns="0" rIns="0" bIns="0" rtlCol="0" anchor="t">
            <a:spAutoFit/>
          </a:bodyPr>
          <a:lstStyle/>
          <a:p>
            <a:pPr algn="ctr">
              <a:lnSpc>
                <a:spcPts val="8320"/>
              </a:lnSpc>
            </a:pPr>
            <a:r>
              <a:rPr lang="en-US" sz="6000" b="1" dirty="0">
                <a:solidFill>
                  <a:srgbClr val="00B050"/>
                </a:solidFill>
                <a:latin typeface="+mj-lt"/>
              </a:rPr>
              <a:t>Thank You!</a:t>
            </a:r>
          </a:p>
        </p:txBody>
      </p:sp>
      <p:sp>
        <p:nvSpPr>
          <p:cNvPr id="2" name="TextBox 8">
            <a:extLst>
              <a:ext uri="{FF2B5EF4-FFF2-40B4-BE49-F238E27FC236}">
                <a16:creationId xmlns:a16="http://schemas.microsoft.com/office/drawing/2014/main" id="{8FEB93D1-493E-03CB-D405-B017B01DB51E}"/>
              </a:ext>
            </a:extLst>
          </p:cNvPr>
          <p:cNvSpPr txBox="1"/>
          <p:nvPr/>
        </p:nvSpPr>
        <p:spPr>
          <a:xfrm>
            <a:off x="3552011" y="3313102"/>
            <a:ext cx="5262631" cy="794128"/>
          </a:xfrm>
          <a:prstGeom prst="rect">
            <a:avLst/>
          </a:prstGeom>
        </p:spPr>
        <p:txBody>
          <a:bodyPr wrap="square" lIns="0" tIns="0" rIns="0" bIns="0" rtlCol="0" anchor="t">
            <a:spAutoFit/>
          </a:bodyPr>
          <a:lstStyle/>
          <a:p>
            <a:pPr algn="ctr">
              <a:lnSpc>
                <a:spcPts val="1960"/>
              </a:lnSpc>
            </a:pPr>
            <a:r>
              <a:rPr lang="en-US" sz="2500" b="1" dirty="0">
                <a:solidFill>
                  <a:schemeClr val="accent1">
                    <a:lumMod val="75000"/>
                  </a:schemeClr>
                </a:solidFill>
                <a:latin typeface="Aptos" panose="020B0004020202020204" pitchFamily="34" charset="0"/>
              </a:rPr>
              <a:t>George ARAMPATZIS | indigo – TUC</a:t>
            </a:r>
          </a:p>
          <a:p>
            <a:pPr algn="r">
              <a:lnSpc>
                <a:spcPts val="1960"/>
              </a:lnSpc>
            </a:pPr>
            <a:endParaRPr lang="en-US" sz="2000" dirty="0">
              <a:solidFill>
                <a:schemeClr val="accent1">
                  <a:lumMod val="75000"/>
                </a:schemeClr>
              </a:solidFill>
              <a:latin typeface="Aptos" panose="020B0004020202020204" pitchFamily="34" charset="0"/>
            </a:endParaRPr>
          </a:p>
          <a:p>
            <a:pPr algn="ctr">
              <a:lnSpc>
                <a:spcPts val="1960"/>
              </a:lnSpc>
            </a:pPr>
            <a:r>
              <a:rPr lang="en-US" sz="2000" dirty="0">
                <a:solidFill>
                  <a:schemeClr val="accent1">
                    <a:lumMod val="75000"/>
                  </a:schemeClr>
                </a:solidFill>
                <a:latin typeface="Aptos" panose="020B0004020202020204" pitchFamily="34" charset="0"/>
              </a:rPr>
              <a:t>garampatzis@tuc.gr</a:t>
            </a:r>
          </a:p>
        </p:txBody>
      </p:sp>
      <p:pic>
        <p:nvPicPr>
          <p:cNvPr id="3" name="Picture 2" descr="A graphic of a person using a hammer&#10;&#10;AI-generated content may be incorrect.">
            <a:extLst>
              <a:ext uri="{FF2B5EF4-FFF2-40B4-BE49-F238E27FC236}">
                <a16:creationId xmlns:a16="http://schemas.microsoft.com/office/drawing/2014/main" id="{671A291C-5F2D-0CB1-4AB7-9EE89D330B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6960" y="4258494"/>
            <a:ext cx="1155520" cy="1793368"/>
          </a:xfrm>
          <a:prstGeom prst="rect">
            <a:avLst/>
          </a:prstGeom>
        </p:spPr>
      </p:pic>
      <p:pic>
        <p:nvPicPr>
          <p:cNvPr id="7" name="Picture 6">
            <a:extLst>
              <a:ext uri="{FF2B5EF4-FFF2-40B4-BE49-F238E27FC236}">
                <a16:creationId xmlns:a16="http://schemas.microsoft.com/office/drawing/2014/main" id="{A85F5343-DBB8-0C99-DEA1-892DC087CA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01907" y="4722217"/>
            <a:ext cx="3955053" cy="1249927"/>
          </a:xfrm>
          <a:prstGeom prst="rect">
            <a:avLst/>
          </a:prstGeom>
          <a:noFill/>
        </p:spPr>
      </p:pic>
    </p:spTree>
    <p:extLst>
      <p:ext uri="{BB962C8B-B14F-4D97-AF65-F5344CB8AC3E}">
        <p14:creationId xmlns:p14="http://schemas.microsoft.com/office/powerpoint/2010/main" val="3895895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66991-ECB9-0510-BAF0-5890A574AC8B}"/>
              </a:ext>
            </a:extLst>
          </p:cNvPr>
          <p:cNvSpPr>
            <a:spLocks noGrp="1"/>
          </p:cNvSpPr>
          <p:nvPr>
            <p:ph type="title"/>
          </p:nvPr>
        </p:nvSpPr>
        <p:spPr/>
        <p:txBody>
          <a:bodyPr/>
          <a:lstStyle/>
          <a:p>
            <a:r>
              <a:rPr lang="en-GB" dirty="0" err="1"/>
              <a:t>CSSBoost</a:t>
            </a:r>
            <a:r>
              <a:rPr lang="en-GB" dirty="0"/>
              <a:t> At a Glance</a:t>
            </a:r>
            <a:endParaRPr lang="en-US" dirty="0"/>
          </a:p>
        </p:txBody>
      </p:sp>
      <p:sp>
        <p:nvSpPr>
          <p:cNvPr id="3" name="Footer Placeholder 2">
            <a:extLst>
              <a:ext uri="{FF2B5EF4-FFF2-40B4-BE49-F238E27FC236}">
                <a16:creationId xmlns:a16="http://schemas.microsoft.com/office/drawing/2014/main" id="{816B536E-0BA2-E3A4-B2D3-0C4916D4F243}"/>
              </a:ext>
            </a:extLst>
          </p:cNvPr>
          <p:cNvSpPr>
            <a:spLocks noGrp="1"/>
          </p:cNvSpPr>
          <p:nvPr>
            <p:ph type="ftr" sz="quarter" idx="11"/>
          </p:nvPr>
        </p:nvSpPr>
        <p:spPr/>
        <p:txBody>
          <a:bodyPr/>
          <a:lstStyle/>
          <a:p>
            <a:r>
              <a:rPr lang="nl-NL"/>
              <a:t>23.06.2025 - EU Green Week 2025</a:t>
            </a:r>
            <a:endParaRPr lang="en-US"/>
          </a:p>
        </p:txBody>
      </p:sp>
      <p:sp>
        <p:nvSpPr>
          <p:cNvPr id="4" name="Slide Number Placeholder 3">
            <a:extLst>
              <a:ext uri="{FF2B5EF4-FFF2-40B4-BE49-F238E27FC236}">
                <a16:creationId xmlns:a16="http://schemas.microsoft.com/office/drawing/2014/main" id="{9394C6BE-D75E-5E4E-E247-9B940C049FF2}"/>
              </a:ext>
            </a:extLst>
          </p:cNvPr>
          <p:cNvSpPr>
            <a:spLocks noGrp="1"/>
          </p:cNvSpPr>
          <p:nvPr>
            <p:ph type="sldNum" sz="quarter" idx="12"/>
          </p:nvPr>
        </p:nvSpPr>
        <p:spPr/>
        <p:txBody>
          <a:bodyPr/>
          <a:lstStyle/>
          <a:p>
            <a:fld id="{DC29A307-D406-42BB-9600-BD914BBF402A}" type="slidenum">
              <a:rPr lang="en-US" smtClean="0"/>
              <a:t>2</a:t>
            </a:fld>
            <a:endParaRPr lang="en-US"/>
          </a:p>
        </p:txBody>
      </p:sp>
      <p:sp>
        <p:nvSpPr>
          <p:cNvPr id="5" name="TextBox 4">
            <a:extLst>
              <a:ext uri="{FF2B5EF4-FFF2-40B4-BE49-F238E27FC236}">
                <a16:creationId xmlns:a16="http://schemas.microsoft.com/office/drawing/2014/main" id="{7766FC1B-8167-9EAD-1B38-AD1926B527D3}"/>
              </a:ext>
            </a:extLst>
          </p:cNvPr>
          <p:cNvSpPr txBox="1"/>
          <p:nvPr/>
        </p:nvSpPr>
        <p:spPr>
          <a:xfrm>
            <a:off x="313267" y="1507507"/>
            <a:ext cx="11214483" cy="707886"/>
          </a:xfrm>
          <a:prstGeom prst="rect">
            <a:avLst/>
          </a:prstGeom>
          <a:noFill/>
        </p:spPr>
        <p:txBody>
          <a:bodyPr wrap="square">
            <a:spAutoFit/>
          </a:bodyPr>
          <a:lstStyle>
            <a:defPPr>
              <a:defRPr lang="en-US"/>
            </a:defPPr>
            <a:lvl1pPr indent="0" algn="ctr">
              <a:defRPr sz="2400" i="1">
                <a:solidFill>
                  <a:schemeClr val="accent5"/>
                </a:solidFill>
              </a:defRPr>
            </a:lvl1pPr>
          </a:lstStyle>
          <a:p>
            <a:pPr algn="ctr"/>
            <a:r>
              <a:rPr lang="en-US" sz="2000" b="1" dirty="0">
                <a:solidFill>
                  <a:srgbClr val="00B050"/>
                </a:solidFill>
              </a:rPr>
              <a:t>Boosting Circular Systemic Solutions through </a:t>
            </a:r>
            <a:br>
              <a:rPr lang="en-US" sz="2000" b="1" dirty="0">
                <a:solidFill>
                  <a:srgbClr val="00B050"/>
                </a:solidFill>
              </a:rPr>
            </a:br>
            <a:r>
              <a:rPr lang="en-US" sz="2000" b="1" dirty="0">
                <a:solidFill>
                  <a:srgbClr val="00B050"/>
                </a:solidFill>
              </a:rPr>
              <a:t>Virtual Regional Circular Economy Spaces</a:t>
            </a:r>
          </a:p>
        </p:txBody>
      </p:sp>
      <p:sp>
        <p:nvSpPr>
          <p:cNvPr id="6" name="TextBox 5">
            <a:extLst>
              <a:ext uri="{FF2B5EF4-FFF2-40B4-BE49-F238E27FC236}">
                <a16:creationId xmlns:a16="http://schemas.microsoft.com/office/drawing/2014/main" id="{D9993139-2BD4-4C93-BFDC-5196C864D3A5}"/>
              </a:ext>
            </a:extLst>
          </p:cNvPr>
          <p:cNvSpPr txBox="1"/>
          <p:nvPr/>
        </p:nvSpPr>
        <p:spPr>
          <a:xfrm>
            <a:off x="484469" y="5186582"/>
            <a:ext cx="1921164" cy="392480"/>
          </a:xfrm>
          <a:prstGeom prst="rect">
            <a:avLst/>
          </a:prstGeom>
          <a:noFill/>
        </p:spPr>
        <p:txBody>
          <a:bodyPr wrap="square">
            <a:spAutoFit/>
          </a:bodyPr>
          <a:lstStyle/>
          <a:p>
            <a:pPr lvl="0" algn="ctr" fontAlgn="base">
              <a:lnSpc>
                <a:spcPct val="107000"/>
              </a:lnSpc>
            </a:pPr>
            <a:r>
              <a:rPr lang="en-GB" sz="2000" dirty="0">
                <a:solidFill>
                  <a:schemeClr val="accent6">
                    <a:lumMod val="75000"/>
                  </a:schemeClr>
                </a:solidFill>
                <a:effectLst/>
                <a:latin typeface="Verdana" panose="020B0604030504040204" pitchFamily="34" charset="0"/>
                <a:ea typeface="Verdana" panose="020B0604030504040204" pitchFamily="34" charset="0"/>
                <a:cs typeface="Calibri" panose="020F0502020204030204" pitchFamily="34" charset="0"/>
              </a:rPr>
              <a:t>21 Partners</a:t>
            </a:r>
            <a:endParaRPr lang="en-GB" sz="2000" dirty="0">
              <a:solidFill>
                <a:schemeClr val="accent6">
                  <a:lumMod val="75000"/>
                </a:schemeClr>
              </a:solidFill>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7" name="Picture 12" descr="Shape&#10;&#10;Description automatically generated with low confidence">
            <a:extLst>
              <a:ext uri="{FF2B5EF4-FFF2-40B4-BE49-F238E27FC236}">
                <a16:creationId xmlns:a16="http://schemas.microsoft.com/office/drawing/2014/main" id="{43B51761-70ED-FB6B-FB3D-97B1248FC5AB}"/>
              </a:ext>
            </a:extLst>
          </p:cNvPr>
          <p:cNvPicPr>
            <a:picLocks noChangeAspect="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87826" y="3876312"/>
            <a:ext cx="1314450" cy="1314450"/>
          </a:xfrm>
          <a:prstGeom prst="rect">
            <a:avLst/>
          </a:prstGeom>
        </p:spPr>
      </p:pic>
      <p:sp>
        <p:nvSpPr>
          <p:cNvPr id="8" name="TextBox 7">
            <a:extLst>
              <a:ext uri="{FF2B5EF4-FFF2-40B4-BE49-F238E27FC236}">
                <a16:creationId xmlns:a16="http://schemas.microsoft.com/office/drawing/2014/main" id="{D762B3B8-2021-327D-0BAD-BE2637216DD9}"/>
              </a:ext>
            </a:extLst>
          </p:cNvPr>
          <p:cNvSpPr txBox="1"/>
          <p:nvPr/>
        </p:nvSpPr>
        <p:spPr>
          <a:xfrm>
            <a:off x="9668549" y="5186582"/>
            <a:ext cx="1859202" cy="392480"/>
          </a:xfrm>
          <a:prstGeom prst="rect">
            <a:avLst/>
          </a:prstGeom>
          <a:noFill/>
        </p:spPr>
        <p:txBody>
          <a:bodyPr wrap="square">
            <a:spAutoFit/>
          </a:bodyPr>
          <a:lstStyle/>
          <a:p>
            <a:pPr lvl="0" algn="ctr" fontAlgn="base">
              <a:lnSpc>
                <a:spcPct val="107000"/>
              </a:lnSpc>
            </a:pPr>
            <a:r>
              <a:rPr lang="en-GB" sz="2000" dirty="0">
                <a:solidFill>
                  <a:schemeClr val="accent6">
                    <a:lumMod val="75000"/>
                  </a:schemeClr>
                </a:solidFill>
                <a:latin typeface="Verdana" panose="020B0604030504040204" pitchFamily="34" charset="0"/>
                <a:ea typeface="Verdana" panose="020B0604030504040204" pitchFamily="34" charset="0"/>
                <a:cs typeface="Calibri" panose="020F0502020204030204" pitchFamily="34" charset="0"/>
              </a:rPr>
              <a:t>3.5</a:t>
            </a:r>
            <a:r>
              <a:rPr lang="en-GB" sz="2000" dirty="0">
                <a:solidFill>
                  <a:schemeClr val="accent6">
                    <a:lumMod val="75000"/>
                  </a:schemeClr>
                </a:solidFill>
                <a:effectLst/>
                <a:latin typeface="Verdana" panose="020B0604030504040204" pitchFamily="34" charset="0"/>
                <a:ea typeface="Verdana" panose="020B0604030504040204" pitchFamily="34" charset="0"/>
                <a:cs typeface="Calibri" panose="020F0502020204030204" pitchFamily="34" charset="0"/>
              </a:rPr>
              <a:t> years</a:t>
            </a:r>
          </a:p>
        </p:txBody>
      </p:sp>
      <p:pic>
        <p:nvPicPr>
          <p:cNvPr id="9" name="Picture 20" descr="Icon&#10;&#10;Description automatically generated">
            <a:extLst>
              <a:ext uri="{FF2B5EF4-FFF2-40B4-BE49-F238E27FC236}">
                <a16:creationId xmlns:a16="http://schemas.microsoft.com/office/drawing/2014/main" id="{34BFCD1C-0B92-2A58-A70A-60EE234E83E9}"/>
              </a:ext>
            </a:extLst>
          </p:cNvPr>
          <p:cNvPicPr>
            <a:picLocks noChangeAspect="1"/>
          </p:cNvPicPr>
          <p:nvPr/>
        </p:nvPicPr>
        <p:blipFill>
          <a:blip r:embed="rId4">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909319" y="3794794"/>
            <a:ext cx="1377662" cy="1377662"/>
          </a:xfrm>
          <a:prstGeom prst="rect">
            <a:avLst/>
          </a:prstGeom>
        </p:spPr>
      </p:pic>
      <p:sp>
        <p:nvSpPr>
          <p:cNvPr id="10" name="TextBox 9">
            <a:extLst>
              <a:ext uri="{FF2B5EF4-FFF2-40B4-BE49-F238E27FC236}">
                <a16:creationId xmlns:a16="http://schemas.microsoft.com/office/drawing/2014/main" id="{6B5AC863-2BB8-A766-F87C-195DDFF1AE2A}"/>
              </a:ext>
            </a:extLst>
          </p:cNvPr>
          <p:cNvSpPr txBox="1"/>
          <p:nvPr/>
        </p:nvSpPr>
        <p:spPr>
          <a:xfrm>
            <a:off x="7151216" y="5186582"/>
            <a:ext cx="2517334" cy="721801"/>
          </a:xfrm>
          <a:prstGeom prst="rect">
            <a:avLst/>
          </a:prstGeom>
          <a:noFill/>
        </p:spPr>
        <p:txBody>
          <a:bodyPr wrap="square">
            <a:spAutoFit/>
          </a:bodyPr>
          <a:lstStyle/>
          <a:p>
            <a:pPr algn="ctr" fontAlgn="base">
              <a:lnSpc>
                <a:spcPct val="107000"/>
              </a:lnSpc>
              <a:spcAft>
                <a:spcPts val="800"/>
              </a:spcAft>
            </a:pPr>
            <a:r>
              <a:rPr lang="en-GB" sz="2000" dirty="0">
                <a:solidFill>
                  <a:schemeClr val="accent6">
                    <a:lumMod val="75000"/>
                  </a:schemeClr>
                </a:solidFill>
                <a:effectLst/>
                <a:latin typeface="Verdana" panose="020B0604030504040204" pitchFamily="34" charset="0"/>
                <a:ea typeface="Verdana" panose="020B0604030504040204" pitchFamily="34" charset="0"/>
                <a:cs typeface="Calibri" panose="020F0502020204030204" pitchFamily="34" charset="0"/>
              </a:rPr>
              <a:t>11,876,438€</a:t>
            </a:r>
            <a:br>
              <a:rPr lang="en-GB" sz="2000" dirty="0">
                <a:solidFill>
                  <a:schemeClr val="accent6">
                    <a:lumMod val="75000"/>
                  </a:schemeClr>
                </a:solidFill>
                <a:effectLst/>
                <a:latin typeface="Verdana" panose="020B0604030504040204" pitchFamily="34" charset="0"/>
                <a:ea typeface="Verdana" panose="020B0604030504040204" pitchFamily="34" charset="0"/>
                <a:cs typeface="Calibri" panose="020F0502020204030204" pitchFamily="34" charset="0"/>
              </a:rPr>
            </a:br>
            <a:r>
              <a:rPr lang="en-US" sz="2000" dirty="0">
                <a:solidFill>
                  <a:schemeClr val="accent6">
                    <a:lumMod val="75000"/>
                  </a:schemeClr>
                </a:solidFill>
                <a:latin typeface="Verdana" panose="020B0604030504040204" pitchFamily="34" charset="0"/>
                <a:ea typeface="Verdana" panose="020B0604030504040204" pitchFamily="34" charset="0"/>
                <a:cs typeface="Calibri" panose="020F0502020204030204" pitchFamily="34" charset="0"/>
              </a:rPr>
              <a:t>9</a:t>
            </a:r>
            <a:r>
              <a:rPr lang="el-GR" sz="2000" dirty="0">
                <a:solidFill>
                  <a:schemeClr val="accent6">
                    <a:lumMod val="75000"/>
                  </a:schemeClr>
                </a:solidFill>
                <a:latin typeface="Verdana" panose="020B0604030504040204" pitchFamily="34" charset="0"/>
                <a:ea typeface="Verdana" panose="020B0604030504040204" pitchFamily="34" charset="0"/>
                <a:cs typeface="Calibri" panose="020F0502020204030204" pitchFamily="34" charset="0"/>
              </a:rPr>
              <a:t>,</a:t>
            </a:r>
            <a:r>
              <a:rPr lang="en-US" sz="2000" dirty="0">
                <a:solidFill>
                  <a:schemeClr val="accent6">
                    <a:lumMod val="75000"/>
                  </a:schemeClr>
                </a:solidFill>
                <a:latin typeface="Verdana" panose="020B0604030504040204" pitchFamily="34" charset="0"/>
                <a:ea typeface="Verdana" panose="020B0604030504040204" pitchFamily="34" charset="0"/>
                <a:cs typeface="Calibri" panose="020F0502020204030204" pitchFamily="34" charset="0"/>
              </a:rPr>
              <a:t>190</a:t>
            </a:r>
            <a:r>
              <a:rPr lang="el-GR" sz="2000" dirty="0">
                <a:solidFill>
                  <a:schemeClr val="accent6">
                    <a:lumMod val="75000"/>
                  </a:schemeClr>
                </a:solidFill>
                <a:latin typeface="Verdana" panose="020B0604030504040204" pitchFamily="34" charset="0"/>
                <a:ea typeface="Verdana" panose="020B0604030504040204" pitchFamily="34" charset="0"/>
                <a:cs typeface="Calibri" panose="020F0502020204030204" pitchFamily="34" charset="0"/>
              </a:rPr>
              <a:t>,</a:t>
            </a:r>
            <a:r>
              <a:rPr lang="en-US" sz="2000" dirty="0">
                <a:solidFill>
                  <a:schemeClr val="accent6">
                    <a:lumMod val="75000"/>
                  </a:schemeClr>
                </a:solidFill>
                <a:latin typeface="Verdana" panose="020B0604030504040204" pitchFamily="34" charset="0"/>
                <a:ea typeface="Verdana" panose="020B0604030504040204" pitchFamily="34" charset="0"/>
                <a:cs typeface="Calibri" panose="020F0502020204030204" pitchFamily="34" charset="0"/>
              </a:rPr>
              <a:t>319€ EU</a:t>
            </a:r>
            <a:endParaRPr lang="en-GB" sz="2000" dirty="0">
              <a:solidFill>
                <a:schemeClr val="accent6">
                  <a:lumMod val="75000"/>
                </a:schemeClr>
              </a:solidFill>
              <a:latin typeface="Verdana" panose="020B0604030504040204" pitchFamily="34" charset="0"/>
              <a:ea typeface="Verdana" panose="020B060403050404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50550823-1612-56E0-B423-EFBA87BF60D9}"/>
              </a:ext>
            </a:extLst>
          </p:cNvPr>
          <p:cNvSpPr txBox="1"/>
          <p:nvPr/>
        </p:nvSpPr>
        <p:spPr>
          <a:xfrm>
            <a:off x="7882871" y="3372256"/>
            <a:ext cx="1054022" cy="1938992"/>
          </a:xfrm>
          <a:prstGeom prst="rect">
            <a:avLst/>
          </a:prstGeom>
          <a:noFill/>
        </p:spPr>
        <p:txBody>
          <a:bodyPr wrap="square" rtlCol="0">
            <a:spAutoFit/>
          </a:bodyPr>
          <a:lstStyle/>
          <a:p>
            <a:r>
              <a:rPr lang="es-ES" sz="12000" b="1" dirty="0">
                <a:solidFill>
                  <a:schemeClr val="accent6">
                    <a:lumMod val="75000"/>
                  </a:schemeClr>
                </a:solidFill>
              </a:rPr>
              <a:t>€</a:t>
            </a:r>
            <a:endParaRPr lang="en-GB" sz="12000" b="1" dirty="0">
              <a:solidFill>
                <a:schemeClr val="accent6">
                  <a:lumMod val="75000"/>
                </a:schemeClr>
              </a:solidFill>
            </a:endParaRPr>
          </a:p>
        </p:txBody>
      </p:sp>
      <p:sp>
        <p:nvSpPr>
          <p:cNvPr id="12" name="TextBox 11">
            <a:extLst>
              <a:ext uri="{FF2B5EF4-FFF2-40B4-BE49-F238E27FC236}">
                <a16:creationId xmlns:a16="http://schemas.microsoft.com/office/drawing/2014/main" id="{C8F064B7-35DD-311B-30FA-B1AFDB5F70A2}"/>
              </a:ext>
            </a:extLst>
          </p:cNvPr>
          <p:cNvSpPr txBox="1"/>
          <p:nvPr/>
        </p:nvSpPr>
        <p:spPr>
          <a:xfrm>
            <a:off x="4984929" y="5186582"/>
            <a:ext cx="2166287" cy="392480"/>
          </a:xfrm>
          <a:prstGeom prst="rect">
            <a:avLst/>
          </a:prstGeom>
          <a:noFill/>
        </p:spPr>
        <p:txBody>
          <a:bodyPr wrap="square">
            <a:spAutoFit/>
          </a:bodyPr>
          <a:lstStyle/>
          <a:p>
            <a:pPr lvl="0" algn="ctr" fontAlgn="base">
              <a:lnSpc>
                <a:spcPct val="107000"/>
              </a:lnSpc>
            </a:pPr>
            <a:r>
              <a:rPr lang="en-GB" sz="2000" dirty="0">
                <a:solidFill>
                  <a:schemeClr val="accent6">
                    <a:lumMod val="75000"/>
                  </a:schemeClr>
                </a:solidFill>
                <a:effectLst/>
                <a:latin typeface="Verdana" panose="020B0604030504040204" pitchFamily="34" charset="0"/>
                <a:ea typeface="Verdana" panose="020B0604030504040204" pitchFamily="34" charset="0"/>
                <a:cs typeface="Calibri" panose="020F0502020204030204" pitchFamily="34" charset="0"/>
              </a:rPr>
              <a:t>5 Pilot Cases</a:t>
            </a:r>
            <a:endParaRPr lang="en-GB" sz="2000" dirty="0">
              <a:solidFill>
                <a:schemeClr val="accent6">
                  <a:lumMod val="75000"/>
                </a:schemeClr>
              </a:solidFill>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13" name="Picture 23" descr="Icon&#10;&#10;Description automatically generated">
            <a:extLst>
              <a:ext uri="{FF2B5EF4-FFF2-40B4-BE49-F238E27FC236}">
                <a16:creationId xmlns:a16="http://schemas.microsoft.com/office/drawing/2014/main" id="{696198D0-9FCC-701C-87D7-BB2CD6D9B8E8}"/>
              </a:ext>
            </a:extLst>
          </p:cNvPr>
          <p:cNvPicPr>
            <a:picLocks noChangeAspect="1"/>
          </p:cNvPicPr>
          <p:nvPr/>
        </p:nvPicPr>
        <p:blipFill>
          <a:blip r:embed="rId5">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62952" y="3762216"/>
            <a:ext cx="1410240" cy="1410240"/>
          </a:xfrm>
          <a:prstGeom prst="rect">
            <a:avLst/>
          </a:prstGeom>
        </p:spPr>
      </p:pic>
      <p:sp>
        <p:nvSpPr>
          <p:cNvPr id="14" name="TextBox 13">
            <a:extLst>
              <a:ext uri="{FF2B5EF4-FFF2-40B4-BE49-F238E27FC236}">
                <a16:creationId xmlns:a16="http://schemas.microsoft.com/office/drawing/2014/main" id="{F1B4BE57-07EC-9776-DF64-A77CEDB4FEF2}"/>
              </a:ext>
            </a:extLst>
          </p:cNvPr>
          <p:cNvSpPr txBox="1"/>
          <p:nvPr/>
        </p:nvSpPr>
        <p:spPr>
          <a:xfrm>
            <a:off x="2734699" y="5186582"/>
            <a:ext cx="1921164" cy="392480"/>
          </a:xfrm>
          <a:prstGeom prst="rect">
            <a:avLst/>
          </a:prstGeom>
          <a:noFill/>
        </p:spPr>
        <p:txBody>
          <a:bodyPr wrap="square">
            <a:spAutoFit/>
          </a:bodyPr>
          <a:lstStyle/>
          <a:p>
            <a:pPr lvl="0" algn="ctr" fontAlgn="base">
              <a:lnSpc>
                <a:spcPct val="107000"/>
              </a:lnSpc>
            </a:pPr>
            <a:r>
              <a:rPr lang="en-GB" sz="2000" dirty="0">
                <a:solidFill>
                  <a:schemeClr val="accent6">
                    <a:lumMod val="75000"/>
                  </a:schemeClr>
                </a:solidFill>
                <a:effectLst/>
                <a:latin typeface="Verdana" panose="020B0604030504040204" pitchFamily="34" charset="0"/>
                <a:ea typeface="Verdana" panose="020B0604030504040204" pitchFamily="34" charset="0"/>
                <a:cs typeface="Calibri" panose="020F0502020204030204" pitchFamily="34" charset="0"/>
              </a:rPr>
              <a:t>8 Countries</a:t>
            </a:r>
            <a:endParaRPr lang="en-GB" sz="2000" dirty="0">
              <a:solidFill>
                <a:schemeClr val="accent6">
                  <a:lumMod val="75000"/>
                </a:schemeClr>
              </a:solidFill>
              <a:effectLst/>
              <a:latin typeface="Verdana" panose="020B0604030504040204" pitchFamily="34" charset="0"/>
              <a:ea typeface="Verdana" panose="020B0604030504040204" pitchFamily="34" charset="0"/>
              <a:cs typeface="Times New Roman" panose="02020603050405020304" pitchFamily="18" charset="0"/>
            </a:endParaRPr>
          </a:p>
        </p:txBody>
      </p:sp>
      <p:pic>
        <p:nvPicPr>
          <p:cNvPr id="15" name="Picture 14" descr="Icon&#10;&#10;Description automatically generated">
            <a:extLst>
              <a:ext uri="{FF2B5EF4-FFF2-40B4-BE49-F238E27FC236}">
                <a16:creationId xmlns:a16="http://schemas.microsoft.com/office/drawing/2014/main" id="{FF20C125-967D-9D3B-E0A9-6FAD230F11B5}"/>
              </a:ext>
            </a:extLst>
          </p:cNvPr>
          <p:cNvPicPr>
            <a:picLocks noChangeAspect="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933610" y="3732296"/>
            <a:ext cx="1523343" cy="1523343"/>
          </a:xfrm>
          <a:prstGeom prst="rect">
            <a:avLst/>
          </a:prstGeom>
        </p:spPr>
      </p:pic>
      <p:sp>
        <p:nvSpPr>
          <p:cNvPr id="16" name="TextBox 15">
            <a:extLst>
              <a:ext uri="{FF2B5EF4-FFF2-40B4-BE49-F238E27FC236}">
                <a16:creationId xmlns:a16="http://schemas.microsoft.com/office/drawing/2014/main" id="{3514B460-9517-0DE4-CFD2-92AA7A940A84}"/>
              </a:ext>
            </a:extLst>
          </p:cNvPr>
          <p:cNvSpPr txBox="1"/>
          <p:nvPr/>
        </p:nvSpPr>
        <p:spPr>
          <a:xfrm>
            <a:off x="9906914" y="5638288"/>
            <a:ext cx="1380067" cy="658835"/>
          </a:xfrm>
          <a:prstGeom prst="rect">
            <a:avLst/>
          </a:prstGeom>
          <a:noFill/>
        </p:spPr>
        <p:txBody>
          <a:bodyPr wrap="square">
            <a:spAutoFit/>
          </a:bodyPr>
          <a:lstStyle/>
          <a:p>
            <a:pPr lvl="0" algn="ctr" fontAlgn="base">
              <a:lnSpc>
                <a:spcPct val="107000"/>
              </a:lnSpc>
            </a:pPr>
            <a:r>
              <a:rPr lang="en-GB" i="1" dirty="0">
                <a:solidFill>
                  <a:schemeClr val="accent6">
                    <a:lumMod val="75000"/>
                  </a:schemeClr>
                </a:solidFill>
                <a:latin typeface="Verdana" panose="020B0604030504040204" pitchFamily="34" charset="0"/>
                <a:ea typeface="Verdana" panose="020B0604030504040204" pitchFamily="34" charset="0"/>
                <a:cs typeface="Calibri" panose="020F0502020204030204" pitchFamily="34" charset="0"/>
              </a:rPr>
              <a:t>Started June 2024</a:t>
            </a:r>
            <a:endParaRPr lang="en-GB" i="1" dirty="0">
              <a:solidFill>
                <a:schemeClr val="accent6">
                  <a:lumMod val="75000"/>
                </a:schemeClr>
              </a:solidFill>
              <a:effectLst/>
              <a:latin typeface="Verdana" panose="020B0604030504040204" pitchFamily="34" charset="0"/>
              <a:ea typeface="Verdana" panose="020B060403050404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F00D6721-7002-2E7E-CDA1-C1E729C225EC}"/>
              </a:ext>
            </a:extLst>
          </p:cNvPr>
          <p:cNvSpPr txBox="1"/>
          <p:nvPr/>
        </p:nvSpPr>
        <p:spPr>
          <a:xfrm>
            <a:off x="12019" y="2463731"/>
            <a:ext cx="11784389" cy="913070"/>
          </a:xfrm>
          <a:prstGeom prst="rect">
            <a:avLst/>
          </a:prstGeom>
          <a:noFill/>
        </p:spPr>
        <p:txBody>
          <a:bodyPr wrap="square">
            <a:spAutoFit/>
          </a:bodyPr>
          <a:lstStyle/>
          <a:p>
            <a:pPr algn="ctr" fontAlgn="base">
              <a:spcAft>
                <a:spcPts val="450"/>
              </a:spcAft>
            </a:pPr>
            <a:r>
              <a:rPr lang="en-US" sz="1500" b="1" dirty="0">
                <a:solidFill>
                  <a:schemeClr val="accent6">
                    <a:lumMod val="75000"/>
                  </a:schemeClr>
                </a:solidFill>
                <a:latin typeface="Arial Nova Light" panose="020B0304020202020204" pitchFamily="34" charset="0"/>
              </a:rPr>
              <a:t>Topic </a:t>
            </a:r>
            <a:r>
              <a:rPr lang="en-US" sz="1500" dirty="0">
                <a:solidFill>
                  <a:schemeClr val="accent6">
                    <a:lumMod val="75000"/>
                  </a:schemeClr>
                </a:solidFill>
                <a:latin typeface="Arial Nova Light" panose="020B0304020202020204" pitchFamily="34" charset="0"/>
              </a:rPr>
              <a:t>CL6-2023-CircBio-02-1 –  Circular Cities and Regions Initiative (CCRI)’s circular systemic solutions</a:t>
            </a:r>
          </a:p>
          <a:p>
            <a:pPr algn="ctr" fontAlgn="base">
              <a:spcAft>
                <a:spcPts val="450"/>
              </a:spcAft>
            </a:pPr>
            <a:r>
              <a:rPr lang="en-US" sz="1500" b="1" dirty="0">
                <a:solidFill>
                  <a:schemeClr val="accent6">
                    <a:lumMod val="75000"/>
                  </a:schemeClr>
                </a:solidFill>
                <a:latin typeface="Arial Nova Light" panose="020B0304020202020204" pitchFamily="34" charset="0"/>
              </a:rPr>
              <a:t>Destination </a:t>
            </a:r>
            <a:r>
              <a:rPr lang="en-US" sz="1500" dirty="0">
                <a:solidFill>
                  <a:schemeClr val="accent6">
                    <a:lumMod val="75000"/>
                  </a:schemeClr>
                </a:solidFill>
                <a:latin typeface="Arial Nova Light" panose="020B0304020202020204" pitchFamily="34" charset="0"/>
              </a:rPr>
              <a:t>Circular economy and bioeconomy sectors</a:t>
            </a:r>
          </a:p>
          <a:p>
            <a:pPr algn="ctr">
              <a:spcAft>
                <a:spcPts val="450"/>
              </a:spcAft>
            </a:pPr>
            <a:r>
              <a:rPr lang="en-US" sz="1500" b="1" dirty="0">
                <a:solidFill>
                  <a:schemeClr val="accent6">
                    <a:lumMod val="75000"/>
                  </a:schemeClr>
                </a:solidFill>
                <a:latin typeface="Arial Nova Light" panose="020B0304020202020204" pitchFamily="34" charset="0"/>
                <a:cs typeface="Calibri" panose="020F0502020204030204" pitchFamily="34" charset="0"/>
              </a:rPr>
              <a:t>Coordinated by</a:t>
            </a:r>
            <a:r>
              <a:rPr lang="en-US" sz="1500" dirty="0">
                <a:solidFill>
                  <a:schemeClr val="accent6">
                    <a:lumMod val="75000"/>
                  </a:schemeClr>
                </a:solidFill>
                <a:latin typeface="Arial Nova Light" panose="020B0304020202020204" pitchFamily="34" charset="0"/>
                <a:cs typeface="Calibri" panose="020F0502020204030204" pitchFamily="34" charset="0"/>
              </a:rPr>
              <a:t> Technical University of Crete, Assoc. Prof. George Arampatzis</a:t>
            </a:r>
            <a:endParaRPr lang="el-GR" sz="1500" dirty="0">
              <a:solidFill>
                <a:schemeClr val="accent6">
                  <a:lumMod val="75000"/>
                </a:schemeClr>
              </a:solidFill>
              <a:latin typeface="Arial Nova Light" panose="020B0304020202020204" pitchFamily="34" charset="0"/>
              <a:cs typeface="Calibri" panose="020F0502020204030204" pitchFamily="34" charset="0"/>
            </a:endParaRPr>
          </a:p>
        </p:txBody>
      </p:sp>
    </p:spTree>
    <p:extLst>
      <p:ext uri="{BB962C8B-B14F-4D97-AF65-F5344CB8AC3E}">
        <p14:creationId xmlns:p14="http://schemas.microsoft.com/office/powerpoint/2010/main" val="19912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FF864-0EC7-71B9-35A6-D84458FEFC14}"/>
              </a:ext>
            </a:extLst>
          </p:cNvPr>
          <p:cNvSpPr>
            <a:spLocks noGrp="1"/>
          </p:cNvSpPr>
          <p:nvPr>
            <p:ph type="title"/>
          </p:nvPr>
        </p:nvSpPr>
        <p:spPr>
          <a:xfrm>
            <a:off x="838200" y="38594"/>
            <a:ext cx="10515600" cy="761170"/>
          </a:xfrm>
        </p:spPr>
        <p:txBody>
          <a:bodyPr>
            <a:normAutofit/>
          </a:bodyPr>
          <a:lstStyle/>
          <a:p>
            <a:r>
              <a:rPr lang="en-US" sz="3500" dirty="0">
                <a:solidFill>
                  <a:schemeClr val="tx2">
                    <a:lumMod val="75000"/>
                  </a:schemeClr>
                </a:solidFill>
              </a:rPr>
              <a:t>Project Consortium</a:t>
            </a:r>
            <a:endParaRPr lang="en-US" sz="3500" dirty="0"/>
          </a:p>
        </p:txBody>
      </p:sp>
      <p:sp>
        <p:nvSpPr>
          <p:cNvPr id="6" name="Footer Placeholder 3">
            <a:extLst>
              <a:ext uri="{FF2B5EF4-FFF2-40B4-BE49-F238E27FC236}">
                <a16:creationId xmlns:a16="http://schemas.microsoft.com/office/drawing/2014/main" id="{83F15E0C-7426-A963-793D-3E7CE33C880B}"/>
              </a:ext>
            </a:extLst>
          </p:cNvPr>
          <p:cNvSpPr>
            <a:spLocks noGrp="1"/>
          </p:cNvSpPr>
          <p:nvPr>
            <p:ph type="ftr" sz="quarter" idx="11"/>
          </p:nvPr>
        </p:nvSpPr>
        <p:spPr/>
        <p:txBody>
          <a:bodyPr/>
          <a:lstStyle/>
          <a:p>
            <a:r>
              <a:rPr lang="nl-NL"/>
              <a:t>23.06.2025 - EU Green Week 2025</a:t>
            </a:r>
            <a:endParaRPr lang="en-US" dirty="0"/>
          </a:p>
        </p:txBody>
      </p:sp>
      <p:sp>
        <p:nvSpPr>
          <p:cNvPr id="3" name="Slide Number Placeholder 2">
            <a:extLst>
              <a:ext uri="{FF2B5EF4-FFF2-40B4-BE49-F238E27FC236}">
                <a16:creationId xmlns:a16="http://schemas.microsoft.com/office/drawing/2014/main" id="{44A976D9-6EF4-BC8C-0D11-5457C24F4518}"/>
              </a:ext>
            </a:extLst>
          </p:cNvPr>
          <p:cNvSpPr>
            <a:spLocks noGrp="1"/>
          </p:cNvSpPr>
          <p:nvPr>
            <p:ph type="sldNum" sz="quarter" idx="12"/>
          </p:nvPr>
        </p:nvSpPr>
        <p:spPr/>
        <p:txBody>
          <a:bodyPr/>
          <a:lstStyle/>
          <a:p>
            <a:fld id="{DC29A307-D406-42BB-9600-BD914BBF402A}" type="slidenum">
              <a:rPr lang="en-US" smtClean="0"/>
              <a:t>3</a:t>
            </a:fld>
            <a:endParaRPr lang="en-US"/>
          </a:p>
        </p:txBody>
      </p:sp>
      <p:pic>
        <p:nvPicPr>
          <p:cNvPr id="7" name="Picture 6" descr="A graphic of a person using a hammer&#10;&#10;AI-generated content may be incorrect.">
            <a:extLst>
              <a:ext uri="{FF2B5EF4-FFF2-40B4-BE49-F238E27FC236}">
                <a16:creationId xmlns:a16="http://schemas.microsoft.com/office/drawing/2014/main" id="{1E0FEC55-B66C-667A-EB86-AC7278BC52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013" y="1140448"/>
            <a:ext cx="855316" cy="1327451"/>
          </a:xfrm>
          <a:prstGeom prst="rect">
            <a:avLst/>
          </a:prstGeom>
        </p:spPr>
      </p:pic>
      <p:pic>
        <p:nvPicPr>
          <p:cNvPr id="12" name="Picture 11" descr="A logo of a building&#10;&#10;AI-generated content may be incorrect.">
            <a:extLst>
              <a:ext uri="{FF2B5EF4-FFF2-40B4-BE49-F238E27FC236}">
                <a16:creationId xmlns:a16="http://schemas.microsoft.com/office/drawing/2014/main" id="{6A8F2C97-BCE8-2F61-ABCF-B037929258D1}"/>
              </a:ext>
            </a:extLst>
          </p:cNvPr>
          <p:cNvPicPr>
            <a:picLocks noChangeAspect="1"/>
          </p:cNvPicPr>
          <p:nvPr/>
        </p:nvPicPr>
        <p:blipFill>
          <a:blip r:embed="rId3" cstate="print">
            <a:extLst>
              <a:ext uri="{28A0092B-C50C-407E-A947-70E740481C1C}">
                <a14:useLocalDpi xmlns:a14="http://schemas.microsoft.com/office/drawing/2010/main" val="0"/>
              </a:ext>
            </a:extLst>
          </a:blip>
          <a:srcRect t="16890" b="24309"/>
          <a:stretch/>
        </p:blipFill>
        <p:spPr>
          <a:xfrm>
            <a:off x="1073255" y="5527749"/>
            <a:ext cx="759032" cy="828601"/>
          </a:xfrm>
          <a:prstGeom prst="rect">
            <a:avLst/>
          </a:prstGeom>
        </p:spPr>
      </p:pic>
      <p:pic>
        <p:nvPicPr>
          <p:cNvPr id="16" name="Picture 15" descr="A logo on a black background&#10;&#10;AI-generated content may be incorrect.">
            <a:extLst>
              <a:ext uri="{FF2B5EF4-FFF2-40B4-BE49-F238E27FC236}">
                <a16:creationId xmlns:a16="http://schemas.microsoft.com/office/drawing/2014/main" id="{D848B3FF-A43D-EFB1-33E2-6DCB183A65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9968" y="1334921"/>
            <a:ext cx="1446346" cy="1103562"/>
          </a:xfrm>
          <a:prstGeom prst="rect">
            <a:avLst/>
          </a:prstGeom>
        </p:spPr>
      </p:pic>
      <p:pic>
        <p:nvPicPr>
          <p:cNvPr id="20" name="Picture 19" descr="A blue text on a black background&#10;&#10;AI-generated content may be incorrect.">
            <a:extLst>
              <a:ext uri="{FF2B5EF4-FFF2-40B4-BE49-F238E27FC236}">
                <a16:creationId xmlns:a16="http://schemas.microsoft.com/office/drawing/2014/main" id="{B539D708-D2A8-E619-0E99-0538B8E5F4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4442" y="2690927"/>
            <a:ext cx="1785478" cy="662412"/>
          </a:xfrm>
          <a:prstGeom prst="rect">
            <a:avLst/>
          </a:prstGeom>
        </p:spPr>
      </p:pic>
      <p:pic>
        <p:nvPicPr>
          <p:cNvPr id="22" name="Picture 21" descr="A blue text on a black background&#10;&#10;AI-generated content may be incorrect.">
            <a:extLst>
              <a:ext uri="{FF2B5EF4-FFF2-40B4-BE49-F238E27FC236}">
                <a16:creationId xmlns:a16="http://schemas.microsoft.com/office/drawing/2014/main" id="{5786049A-DFA5-F0B0-43C4-CA75D5A1FEE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52462" y="5870582"/>
            <a:ext cx="1490475" cy="432817"/>
          </a:xfrm>
          <a:prstGeom prst="rect">
            <a:avLst/>
          </a:prstGeom>
        </p:spPr>
      </p:pic>
      <p:pic>
        <p:nvPicPr>
          <p:cNvPr id="24" name="Picture 23" descr="A logo for a software company&#10;&#10;AI-generated content may be incorrect.">
            <a:extLst>
              <a:ext uri="{FF2B5EF4-FFF2-40B4-BE49-F238E27FC236}">
                <a16:creationId xmlns:a16="http://schemas.microsoft.com/office/drawing/2014/main" id="{F21E13F4-DA44-EFC4-4747-F742793EC9B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02324" y="4097636"/>
            <a:ext cx="635648" cy="753269"/>
          </a:xfrm>
          <a:prstGeom prst="rect">
            <a:avLst/>
          </a:prstGeom>
        </p:spPr>
      </p:pic>
      <p:pic>
        <p:nvPicPr>
          <p:cNvPr id="26" name="Picture 25" descr="A logo with text on it&#10;&#10;AI-generated content may be incorrect.">
            <a:extLst>
              <a:ext uri="{FF2B5EF4-FFF2-40B4-BE49-F238E27FC236}">
                <a16:creationId xmlns:a16="http://schemas.microsoft.com/office/drawing/2014/main" id="{00B982D3-86CC-1CDC-4A70-9F2530A642A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28932" y="5602432"/>
            <a:ext cx="938405" cy="623628"/>
          </a:xfrm>
          <a:prstGeom prst="rect">
            <a:avLst/>
          </a:prstGeom>
        </p:spPr>
      </p:pic>
      <p:pic>
        <p:nvPicPr>
          <p:cNvPr id="28" name="Picture 27" descr="A logo of a book and tree&#10;&#10;AI-generated content may be incorrect.">
            <a:extLst>
              <a:ext uri="{FF2B5EF4-FFF2-40B4-BE49-F238E27FC236}">
                <a16:creationId xmlns:a16="http://schemas.microsoft.com/office/drawing/2014/main" id="{72C514AE-05FA-7BE3-985F-63B6C465C8D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94967" y="1420923"/>
            <a:ext cx="931418" cy="931418"/>
          </a:xfrm>
          <a:prstGeom prst="rect">
            <a:avLst/>
          </a:prstGeom>
        </p:spPr>
      </p:pic>
      <p:pic>
        <p:nvPicPr>
          <p:cNvPr id="32" name="Picture 31" descr="A black background with white dots&#10;&#10;AI-generated content may be incorrect.">
            <a:extLst>
              <a:ext uri="{FF2B5EF4-FFF2-40B4-BE49-F238E27FC236}">
                <a16:creationId xmlns:a16="http://schemas.microsoft.com/office/drawing/2014/main" id="{ACF1A2A8-CDDC-0D0A-7D04-C21E2FEDD8A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22187" y="4329793"/>
            <a:ext cx="1584162" cy="340860"/>
          </a:xfrm>
          <a:prstGeom prst="rect">
            <a:avLst/>
          </a:prstGeom>
        </p:spPr>
      </p:pic>
      <p:pic>
        <p:nvPicPr>
          <p:cNvPr id="34" name="Picture 33" descr="A logo with a leaf and text&#10;&#10;AI-generated content may be incorrect.">
            <a:extLst>
              <a:ext uri="{FF2B5EF4-FFF2-40B4-BE49-F238E27FC236}">
                <a16:creationId xmlns:a16="http://schemas.microsoft.com/office/drawing/2014/main" id="{1B1BCB22-2E13-83C4-12AA-797ECEB5DA6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10435" y="5406653"/>
            <a:ext cx="1093643" cy="1007428"/>
          </a:xfrm>
          <a:prstGeom prst="rect">
            <a:avLst/>
          </a:prstGeom>
        </p:spPr>
      </p:pic>
      <p:pic>
        <p:nvPicPr>
          <p:cNvPr id="36" name="Picture 35" descr="A blue square with white text&#10;&#10;AI-generated content may be incorrect.">
            <a:extLst>
              <a:ext uri="{FF2B5EF4-FFF2-40B4-BE49-F238E27FC236}">
                <a16:creationId xmlns:a16="http://schemas.microsoft.com/office/drawing/2014/main" id="{A6924118-B524-7900-02B5-93777FD4E6C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79017" y="4097635"/>
            <a:ext cx="753270" cy="753270"/>
          </a:xfrm>
          <a:prstGeom prst="rect">
            <a:avLst/>
          </a:prstGeom>
        </p:spPr>
      </p:pic>
      <p:pic>
        <p:nvPicPr>
          <p:cNvPr id="38" name="Picture 37" descr="A red text on a black background&#10;&#10;AI-generated content may be incorrect.">
            <a:extLst>
              <a:ext uri="{FF2B5EF4-FFF2-40B4-BE49-F238E27FC236}">
                <a16:creationId xmlns:a16="http://schemas.microsoft.com/office/drawing/2014/main" id="{76CA6C9B-181F-9A82-264E-BDB76B2194F7}"/>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382889" y="4049587"/>
            <a:ext cx="1639347" cy="391784"/>
          </a:xfrm>
          <a:prstGeom prst="rect">
            <a:avLst/>
          </a:prstGeom>
        </p:spPr>
      </p:pic>
      <p:pic>
        <p:nvPicPr>
          <p:cNvPr id="40" name="Picture 39" descr="A black and green text&#10;&#10;AI-generated content may be incorrect.">
            <a:extLst>
              <a:ext uri="{FF2B5EF4-FFF2-40B4-BE49-F238E27FC236}">
                <a16:creationId xmlns:a16="http://schemas.microsoft.com/office/drawing/2014/main" id="{F8BA6294-A9F0-3EB5-9352-D27C154708D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544462" y="5758078"/>
            <a:ext cx="1950724" cy="507089"/>
          </a:xfrm>
          <a:prstGeom prst="rect">
            <a:avLst/>
          </a:prstGeom>
        </p:spPr>
      </p:pic>
      <p:pic>
        <p:nvPicPr>
          <p:cNvPr id="42" name="Picture 41" descr="A black background with white text&#10;&#10;AI-generated content may be incorrect.">
            <a:extLst>
              <a:ext uri="{FF2B5EF4-FFF2-40B4-BE49-F238E27FC236}">
                <a16:creationId xmlns:a16="http://schemas.microsoft.com/office/drawing/2014/main" id="{BC390D26-E929-F0BE-8D30-8F4F88C748B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11310" y="4551305"/>
            <a:ext cx="1833843" cy="424076"/>
          </a:xfrm>
          <a:prstGeom prst="rect">
            <a:avLst/>
          </a:prstGeom>
        </p:spPr>
      </p:pic>
      <p:pic>
        <p:nvPicPr>
          <p:cNvPr id="44" name="Picture 43" descr="A yellow and blue logo&#10;&#10;AI-generated content may be incorrect.">
            <a:extLst>
              <a:ext uri="{FF2B5EF4-FFF2-40B4-BE49-F238E27FC236}">
                <a16:creationId xmlns:a16="http://schemas.microsoft.com/office/drawing/2014/main" id="{DF59C1EB-E62B-5972-635C-1D1AD310087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781655" y="5784731"/>
            <a:ext cx="1478762" cy="505737"/>
          </a:xfrm>
          <a:prstGeom prst="rect">
            <a:avLst/>
          </a:prstGeom>
        </p:spPr>
      </p:pic>
      <p:pic>
        <p:nvPicPr>
          <p:cNvPr id="46" name="Graphic 45">
            <a:extLst>
              <a:ext uri="{FF2B5EF4-FFF2-40B4-BE49-F238E27FC236}">
                <a16:creationId xmlns:a16="http://schemas.microsoft.com/office/drawing/2014/main" id="{5134F1E6-A1A2-A7F0-114E-A3340C28384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006455" y="2725346"/>
            <a:ext cx="2095920" cy="539519"/>
          </a:xfrm>
          <a:prstGeom prst="rect">
            <a:avLst/>
          </a:prstGeom>
        </p:spPr>
      </p:pic>
      <p:pic>
        <p:nvPicPr>
          <p:cNvPr id="48" name="Picture 47" descr="A purple circle with black text&#10;&#10;AI-generated content may be incorrect.">
            <a:extLst>
              <a:ext uri="{FF2B5EF4-FFF2-40B4-BE49-F238E27FC236}">
                <a16:creationId xmlns:a16="http://schemas.microsoft.com/office/drawing/2014/main" id="{DEEEAC84-A150-E7E6-C05D-A5CED9CA2A15}"/>
              </a:ext>
            </a:extLst>
          </p:cNvPr>
          <p:cNvPicPr>
            <a:picLocks noChangeAspect="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t="23983" b="25181"/>
          <a:stretch/>
        </p:blipFill>
        <p:spPr>
          <a:xfrm>
            <a:off x="1855183" y="5570916"/>
            <a:ext cx="1530770" cy="778187"/>
          </a:xfrm>
          <a:prstGeom prst="rect">
            <a:avLst/>
          </a:prstGeom>
        </p:spPr>
      </p:pic>
      <p:pic>
        <p:nvPicPr>
          <p:cNvPr id="50" name="Picture 49" descr="A logo with text on it&#10;&#10;AI-generated content may be incorrect.">
            <a:extLst>
              <a:ext uri="{FF2B5EF4-FFF2-40B4-BE49-F238E27FC236}">
                <a16:creationId xmlns:a16="http://schemas.microsoft.com/office/drawing/2014/main" id="{6A961278-9D8C-ECBB-D067-0ABC867229E3}"/>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006455" y="1390089"/>
            <a:ext cx="2415387" cy="945992"/>
          </a:xfrm>
          <a:prstGeom prst="rect">
            <a:avLst/>
          </a:prstGeom>
        </p:spPr>
      </p:pic>
      <p:pic>
        <p:nvPicPr>
          <p:cNvPr id="1028" name="Picture 4" descr="University of Vic – Central University of Catalonia – Rene">
            <a:extLst>
              <a:ext uri="{FF2B5EF4-FFF2-40B4-BE49-F238E27FC236}">
                <a16:creationId xmlns:a16="http://schemas.microsoft.com/office/drawing/2014/main" id="{617A4146-C978-F69C-234D-1BB189831067}"/>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916940" y="2603862"/>
            <a:ext cx="1748778" cy="7494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CCELIGENCE LTD | LinkedIn">
            <a:extLst>
              <a:ext uri="{FF2B5EF4-FFF2-40B4-BE49-F238E27FC236}">
                <a16:creationId xmlns:a16="http://schemas.microsoft.com/office/drawing/2014/main" id="{76D770C7-B95C-073F-1AB8-F98A2AE0FFCA}"/>
              </a:ext>
            </a:extLst>
          </p:cNvPr>
          <p:cNvPicPr>
            <a:picLocks noChangeAspect="1" noChangeArrowheads="1"/>
          </p:cNvPicPr>
          <p:nvPr/>
        </p:nvPicPr>
        <p:blipFill>
          <a:blip r:embed="rId2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59052" y="4017169"/>
            <a:ext cx="997368" cy="9375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reek National Flag, Official Flag of Greece Accurate Colors Stock Vector -  Illustration of nation, official: 112694511">
            <a:extLst>
              <a:ext uri="{FF2B5EF4-FFF2-40B4-BE49-F238E27FC236}">
                <a16:creationId xmlns:a16="http://schemas.microsoft.com/office/drawing/2014/main" id="{A40A04E3-C6D7-50A1-5D3E-954DDF2E13FF}"/>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0999685" y="1501520"/>
            <a:ext cx="623861" cy="411387"/>
          </a:xfrm>
          <a:prstGeom prst="roundRect">
            <a:avLst>
              <a:gd name="adj" fmla="val 8594"/>
            </a:avLst>
          </a:prstGeom>
          <a:solidFill>
            <a:srgbClr val="FFFFFF">
              <a:shade val="85000"/>
            </a:srgbClr>
          </a:solidFill>
          <a:ln>
            <a:noFill/>
          </a:ln>
          <a:effectLst/>
        </p:spPr>
      </p:pic>
      <p:pic>
        <p:nvPicPr>
          <p:cNvPr id="1034" name="Picture 10">
            <a:extLst>
              <a:ext uri="{FF2B5EF4-FFF2-40B4-BE49-F238E27FC236}">
                <a16:creationId xmlns:a16="http://schemas.microsoft.com/office/drawing/2014/main" id="{55CE9130-2BCE-9116-10BD-46BC99BB35AA}"/>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1004051" y="2023510"/>
            <a:ext cx="623862" cy="415151"/>
          </a:xfrm>
          <a:prstGeom prst="roundRect">
            <a:avLst>
              <a:gd name="adj" fmla="val 8594"/>
            </a:avLst>
          </a:prstGeom>
          <a:solidFill>
            <a:srgbClr val="FFFFFF">
              <a:shade val="85000"/>
            </a:srgbClr>
          </a:solidFill>
          <a:ln>
            <a:noFill/>
          </a:ln>
          <a:effectLst/>
        </p:spPr>
      </p:pic>
      <p:pic>
        <p:nvPicPr>
          <p:cNvPr id="1036" name="Picture 12">
            <a:extLst>
              <a:ext uri="{FF2B5EF4-FFF2-40B4-BE49-F238E27FC236}">
                <a16:creationId xmlns:a16="http://schemas.microsoft.com/office/drawing/2014/main" id="{7E332F4C-FC0A-19A8-5183-55FE6764F557}"/>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1005507" y="2549264"/>
            <a:ext cx="612216" cy="432816"/>
          </a:xfrm>
          <a:prstGeom prst="roundRect">
            <a:avLst>
              <a:gd name="adj" fmla="val 8594"/>
            </a:avLst>
          </a:prstGeom>
          <a:solidFill>
            <a:srgbClr val="FFFFFF">
              <a:shade val="85000"/>
            </a:srgbClr>
          </a:solidFill>
          <a:ln>
            <a:noFill/>
          </a:ln>
          <a:effectLst/>
        </p:spPr>
      </p:pic>
      <p:pic>
        <p:nvPicPr>
          <p:cNvPr id="1038" name="Picture 14">
            <a:extLst>
              <a:ext uri="{FF2B5EF4-FFF2-40B4-BE49-F238E27FC236}">
                <a16:creationId xmlns:a16="http://schemas.microsoft.com/office/drawing/2014/main" id="{EAA0CFD2-067E-6E55-F310-067CA817B7FE}"/>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1004582" y="3091850"/>
            <a:ext cx="622800" cy="414445"/>
          </a:xfrm>
          <a:prstGeom prst="roundRect">
            <a:avLst>
              <a:gd name="adj" fmla="val 8594"/>
            </a:avLst>
          </a:prstGeom>
          <a:solidFill>
            <a:srgbClr val="FFFFFF">
              <a:shade val="85000"/>
            </a:srgbClr>
          </a:solidFill>
          <a:ln>
            <a:noFill/>
          </a:ln>
          <a:effectLst/>
        </p:spPr>
      </p:pic>
      <p:pic>
        <p:nvPicPr>
          <p:cNvPr id="1040" name="Picture 16" descr="Flag of Belgium - Wikipedia">
            <a:extLst>
              <a:ext uri="{FF2B5EF4-FFF2-40B4-BE49-F238E27FC236}">
                <a16:creationId xmlns:a16="http://schemas.microsoft.com/office/drawing/2014/main" id="{B91E0464-1100-9EC6-F9FC-18FB6F3D34DA}"/>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1004582" y="3613164"/>
            <a:ext cx="622800" cy="429494"/>
          </a:xfrm>
          <a:prstGeom prst="roundRect">
            <a:avLst>
              <a:gd name="adj" fmla="val 8594"/>
            </a:avLst>
          </a:prstGeom>
          <a:solidFill>
            <a:srgbClr val="FFFFFF">
              <a:shade val="85000"/>
            </a:srgbClr>
          </a:solidFill>
          <a:ln>
            <a:noFill/>
          </a:ln>
          <a:effectLst/>
        </p:spPr>
      </p:pic>
      <p:pic>
        <p:nvPicPr>
          <p:cNvPr id="1042" name="Picture 18" descr="Flag of the United Kingdom - Wikipedia">
            <a:extLst>
              <a:ext uri="{FF2B5EF4-FFF2-40B4-BE49-F238E27FC236}">
                <a16:creationId xmlns:a16="http://schemas.microsoft.com/office/drawing/2014/main" id="{1D9E5074-94FD-19C7-4F69-C07BF918233D}"/>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1006879" y="5208409"/>
            <a:ext cx="622800" cy="429494"/>
          </a:xfrm>
          <a:prstGeom prst="roundRect">
            <a:avLst>
              <a:gd name="adj" fmla="val 8594"/>
            </a:avLst>
          </a:prstGeom>
          <a:solidFill>
            <a:srgbClr val="FFFFFF">
              <a:shade val="85000"/>
            </a:srgbClr>
          </a:solidFill>
          <a:ln>
            <a:noFill/>
          </a:ln>
          <a:effectLst/>
        </p:spPr>
      </p:pic>
      <p:pic>
        <p:nvPicPr>
          <p:cNvPr id="1044" name="Picture 20" descr="Flag of Cyprus - Wikipedia">
            <a:extLst>
              <a:ext uri="{FF2B5EF4-FFF2-40B4-BE49-F238E27FC236}">
                <a16:creationId xmlns:a16="http://schemas.microsoft.com/office/drawing/2014/main" id="{CC22D721-1533-8138-6AFF-371672F93A9F}"/>
              </a:ext>
            </a:extLst>
          </p:cNvPr>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1000215" y="4149527"/>
            <a:ext cx="622800" cy="414445"/>
          </a:xfrm>
          <a:prstGeom prst="roundRect">
            <a:avLst>
              <a:gd name="adj" fmla="val 8594"/>
            </a:avLst>
          </a:prstGeom>
          <a:solidFill>
            <a:srgbClr val="FFFFFF">
              <a:shade val="85000"/>
            </a:srgbClr>
          </a:solidFill>
          <a:ln>
            <a:solidFill>
              <a:schemeClr val="bg1">
                <a:lumMod val="85000"/>
              </a:schemeClr>
            </a:solidFill>
          </a:ln>
          <a:effectLst/>
        </p:spPr>
      </p:pic>
      <p:sp>
        <p:nvSpPr>
          <p:cNvPr id="52" name="TextBox 51">
            <a:extLst>
              <a:ext uri="{FF2B5EF4-FFF2-40B4-BE49-F238E27FC236}">
                <a16:creationId xmlns:a16="http://schemas.microsoft.com/office/drawing/2014/main" id="{150343E9-69FF-F679-FE12-15CE7E1B18F8}"/>
              </a:ext>
            </a:extLst>
          </p:cNvPr>
          <p:cNvSpPr txBox="1"/>
          <p:nvPr/>
        </p:nvSpPr>
        <p:spPr>
          <a:xfrm>
            <a:off x="11686356" y="1534514"/>
            <a:ext cx="400834" cy="369332"/>
          </a:xfrm>
          <a:prstGeom prst="rect">
            <a:avLst/>
          </a:prstGeom>
          <a:noFill/>
        </p:spPr>
        <p:txBody>
          <a:bodyPr wrap="square" rtlCol="0">
            <a:spAutoFit/>
          </a:bodyPr>
          <a:lstStyle/>
          <a:p>
            <a:r>
              <a:rPr lang="en-GB"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6</a:t>
            </a:r>
          </a:p>
        </p:txBody>
      </p:sp>
      <p:sp>
        <p:nvSpPr>
          <p:cNvPr id="53" name="TextBox 52">
            <a:extLst>
              <a:ext uri="{FF2B5EF4-FFF2-40B4-BE49-F238E27FC236}">
                <a16:creationId xmlns:a16="http://schemas.microsoft.com/office/drawing/2014/main" id="{DA1606C6-B049-F0CD-78E3-DA8731B5923A}"/>
              </a:ext>
            </a:extLst>
          </p:cNvPr>
          <p:cNvSpPr txBox="1"/>
          <p:nvPr/>
        </p:nvSpPr>
        <p:spPr>
          <a:xfrm>
            <a:off x="11686356" y="2057887"/>
            <a:ext cx="400834" cy="369332"/>
          </a:xfrm>
          <a:prstGeom prst="rect">
            <a:avLst/>
          </a:prstGeom>
          <a:noFill/>
        </p:spPr>
        <p:txBody>
          <a:bodyPr wrap="square" rtlCol="0">
            <a:spAutoFit/>
          </a:bodyPr>
          <a:lstStyle/>
          <a:p>
            <a:r>
              <a:rPr lang="en-GB"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3</a:t>
            </a:r>
          </a:p>
        </p:txBody>
      </p:sp>
      <p:sp>
        <p:nvSpPr>
          <p:cNvPr id="54" name="TextBox 53">
            <a:extLst>
              <a:ext uri="{FF2B5EF4-FFF2-40B4-BE49-F238E27FC236}">
                <a16:creationId xmlns:a16="http://schemas.microsoft.com/office/drawing/2014/main" id="{2B6B4C2D-DBCB-5C58-9534-135DD62A348F}"/>
              </a:ext>
            </a:extLst>
          </p:cNvPr>
          <p:cNvSpPr txBox="1"/>
          <p:nvPr/>
        </p:nvSpPr>
        <p:spPr>
          <a:xfrm>
            <a:off x="11686356" y="2591167"/>
            <a:ext cx="400834" cy="369332"/>
          </a:xfrm>
          <a:prstGeom prst="rect">
            <a:avLst/>
          </a:prstGeom>
          <a:noFill/>
        </p:spPr>
        <p:txBody>
          <a:bodyPr wrap="square" rtlCol="0">
            <a:spAutoFit/>
          </a:bodyPr>
          <a:lstStyle/>
          <a:p>
            <a:r>
              <a:rPr lang="en-GB"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6</a:t>
            </a:r>
          </a:p>
        </p:txBody>
      </p:sp>
      <p:sp>
        <p:nvSpPr>
          <p:cNvPr id="55" name="TextBox 54">
            <a:extLst>
              <a:ext uri="{FF2B5EF4-FFF2-40B4-BE49-F238E27FC236}">
                <a16:creationId xmlns:a16="http://schemas.microsoft.com/office/drawing/2014/main" id="{7EA9F16D-F3B8-813B-A36B-2D0397B87F98}"/>
              </a:ext>
            </a:extLst>
          </p:cNvPr>
          <p:cNvSpPr txBox="1"/>
          <p:nvPr/>
        </p:nvSpPr>
        <p:spPr>
          <a:xfrm>
            <a:off x="11686356" y="3120358"/>
            <a:ext cx="400834" cy="369332"/>
          </a:xfrm>
          <a:prstGeom prst="rect">
            <a:avLst/>
          </a:prstGeom>
          <a:noFill/>
        </p:spPr>
        <p:txBody>
          <a:bodyPr wrap="square" rtlCol="0">
            <a:spAutoFit/>
          </a:bodyPr>
          <a:lstStyle/>
          <a:p>
            <a:r>
              <a:rPr lang="en-GB"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2</a:t>
            </a:r>
          </a:p>
        </p:txBody>
      </p:sp>
      <p:sp>
        <p:nvSpPr>
          <p:cNvPr id="56" name="TextBox 55">
            <a:extLst>
              <a:ext uri="{FF2B5EF4-FFF2-40B4-BE49-F238E27FC236}">
                <a16:creationId xmlns:a16="http://schemas.microsoft.com/office/drawing/2014/main" id="{C1D093C2-DAE5-9498-D490-51E868FB1B5B}"/>
              </a:ext>
            </a:extLst>
          </p:cNvPr>
          <p:cNvSpPr txBox="1"/>
          <p:nvPr/>
        </p:nvSpPr>
        <p:spPr>
          <a:xfrm>
            <a:off x="11686356" y="3653746"/>
            <a:ext cx="400834" cy="369332"/>
          </a:xfrm>
          <a:prstGeom prst="rect">
            <a:avLst/>
          </a:prstGeom>
          <a:noFill/>
        </p:spPr>
        <p:txBody>
          <a:bodyPr wrap="square" rtlCol="0">
            <a:spAutoFit/>
          </a:bodyPr>
          <a:lstStyle/>
          <a:p>
            <a:r>
              <a:rPr lang="en-GB"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1</a:t>
            </a:r>
          </a:p>
        </p:txBody>
      </p:sp>
      <p:sp>
        <p:nvSpPr>
          <p:cNvPr id="57" name="TextBox 56">
            <a:extLst>
              <a:ext uri="{FF2B5EF4-FFF2-40B4-BE49-F238E27FC236}">
                <a16:creationId xmlns:a16="http://schemas.microsoft.com/office/drawing/2014/main" id="{6197BADA-FF47-763E-769C-81BFFEEFB07D}"/>
              </a:ext>
            </a:extLst>
          </p:cNvPr>
          <p:cNvSpPr txBox="1"/>
          <p:nvPr/>
        </p:nvSpPr>
        <p:spPr>
          <a:xfrm>
            <a:off x="11686356" y="4172083"/>
            <a:ext cx="400834" cy="369332"/>
          </a:xfrm>
          <a:prstGeom prst="rect">
            <a:avLst/>
          </a:prstGeom>
          <a:noFill/>
        </p:spPr>
        <p:txBody>
          <a:bodyPr wrap="square" rtlCol="0">
            <a:spAutoFit/>
          </a:bodyPr>
          <a:lstStyle/>
          <a:p>
            <a:r>
              <a:rPr lang="en-GB"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1</a:t>
            </a:r>
          </a:p>
        </p:txBody>
      </p:sp>
      <p:pic>
        <p:nvPicPr>
          <p:cNvPr id="1046" name="Picture 22" descr="Flag of Spain - Wikipedia">
            <a:extLst>
              <a:ext uri="{FF2B5EF4-FFF2-40B4-BE49-F238E27FC236}">
                <a16:creationId xmlns:a16="http://schemas.microsoft.com/office/drawing/2014/main" id="{C827AA72-A125-A329-D479-79397D67A2BE}"/>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auto">
          <a:xfrm>
            <a:off x="11009177" y="4680497"/>
            <a:ext cx="618205" cy="411387"/>
          </a:xfrm>
          <a:prstGeom prst="roundRect">
            <a:avLst>
              <a:gd name="adj" fmla="val 8594"/>
            </a:avLst>
          </a:prstGeom>
          <a:solidFill>
            <a:srgbClr val="FFFFFF">
              <a:shade val="85000"/>
            </a:srgbClr>
          </a:solidFill>
          <a:ln>
            <a:noFill/>
          </a:ln>
          <a:effectLst/>
        </p:spPr>
      </p:pic>
      <p:sp>
        <p:nvSpPr>
          <p:cNvPr id="58" name="TextBox 57">
            <a:extLst>
              <a:ext uri="{FF2B5EF4-FFF2-40B4-BE49-F238E27FC236}">
                <a16:creationId xmlns:a16="http://schemas.microsoft.com/office/drawing/2014/main" id="{05C72EF9-E4F5-324E-0C0C-60B9128F5059}"/>
              </a:ext>
            </a:extLst>
          </p:cNvPr>
          <p:cNvSpPr txBox="1"/>
          <p:nvPr/>
        </p:nvSpPr>
        <p:spPr>
          <a:xfrm>
            <a:off x="11706737" y="4699712"/>
            <a:ext cx="400834" cy="369332"/>
          </a:xfrm>
          <a:prstGeom prst="rect">
            <a:avLst/>
          </a:prstGeom>
          <a:noFill/>
        </p:spPr>
        <p:txBody>
          <a:bodyPr wrap="square" rtlCol="0">
            <a:spAutoFit/>
          </a:bodyPr>
          <a:lstStyle/>
          <a:p>
            <a:r>
              <a:rPr lang="en-GB"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1</a:t>
            </a:r>
          </a:p>
        </p:txBody>
      </p:sp>
      <p:sp>
        <p:nvSpPr>
          <p:cNvPr id="59" name="TextBox 58">
            <a:extLst>
              <a:ext uri="{FF2B5EF4-FFF2-40B4-BE49-F238E27FC236}">
                <a16:creationId xmlns:a16="http://schemas.microsoft.com/office/drawing/2014/main" id="{26E3ACFD-200C-E9B5-93C4-B12E1E740265}"/>
              </a:ext>
            </a:extLst>
          </p:cNvPr>
          <p:cNvSpPr txBox="1"/>
          <p:nvPr/>
        </p:nvSpPr>
        <p:spPr>
          <a:xfrm>
            <a:off x="11714899" y="5233100"/>
            <a:ext cx="400834" cy="369332"/>
          </a:xfrm>
          <a:prstGeom prst="rect">
            <a:avLst/>
          </a:prstGeom>
          <a:noFill/>
        </p:spPr>
        <p:txBody>
          <a:bodyPr wrap="square" rtlCol="0">
            <a:spAutoFit/>
          </a:bodyPr>
          <a:lstStyle/>
          <a:p>
            <a:r>
              <a:rPr lang="en-GB" b="1"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1</a:t>
            </a:r>
          </a:p>
        </p:txBody>
      </p:sp>
      <p:cxnSp>
        <p:nvCxnSpPr>
          <p:cNvPr id="61" name="Straight Connector 60">
            <a:extLst>
              <a:ext uri="{FF2B5EF4-FFF2-40B4-BE49-F238E27FC236}">
                <a16:creationId xmlns:a16="http://schemas.microsoft.com/office/drawing/2014/main" id="{943E3DB7-8534-742C-D842-4E64EFE97993}"/>
              </a:ext>
            </a:extLst>
          </p:cNvPr>
          <p:cNvCxnSpPr>
            <a:cxnSpLocks/>
          </p:cNvCxnSpPr>
          <p:nvPr/>
        </p:nvCxnSpPr>
        <p:spPr>
          <a:xfrm>
            <a:off x="936013" y="1062067"/>
            <a:ext cx="8086223" cy="0"/>
          </a:xfrm>
          <a:prstGeom prst="line">
            <a:avLst/>
          </a:prstGeom>
          <a:ln>
            <a:solidFill>
              <a:schemeClr val="accent1">
                <a:lumMod val="75000"/>
              </a:schemeClr>
            </a:solidFill>
          </a:ln>
          <a:effectLst>
            <a:outerShdw blurRad="50800" dist="38100" dir="5400000" algn="t"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62" name="TextBox 61">
            <a:extLst>
              <a:ext uri="{FF2B5EF4-FFF2-40B4-BE49-F238E27FC236}">
                <a16:creationId xmlns:a16="http://schemas.microsoft.com/office/drawing/2014/main" id="{11627DA4-0673-5F1B-98A4-61A8611CCC52}"/>
              </a:ext>
            </a:extLst>
          </p:cNvPr>
          <p:cNvSpPr txBox="1"/>
          <p:nvPr/>
        </p:nvSpPr>
        <p:spPr>
          <a:xfrm>
            <a:off x="887224" y="745613"/>
            <a:ext cx="4612365" cy="353943"/>
          </a:xfrm>
          <a:prstGeom prst="rect">
            <a:avLst/>
          </a:prstGeom>
          <a:noFill/>
        </p:spPr>
        <p:txBody>
          <a:bodyPr wrap="square" rtlCol="0">
            <a:spAutoFit/>
          </a:bodyPr>
          <a:lstStyle>
            <a:defPPr>
              <a:defRPr lang="en-US"/>
            </a:defPPr>
            <a:lvl1pPr>
              <a:defRPr sz="1700" b="1">
                <a:solidFill>
                  <a:schemeClr val="accent1">
                    <a:lumMod val="75000"/>
                  </a:schemeClr>
                </a:solidFill>
                <a:latin typeface="Aptos" panose="020B0004020202020204" pitchFamily="34" charset="0"/>
              </a:defRPr>
            </a:lvl1pPr>
          </a:lstStyle>
          <a:p>
            <a:r>
              <a:rPr lang="en-GB" dirty="0"/>
              <a:t>8 </a:t>
            </a:r>
            <a:r>
              <a:rPr lang="en-GB" b="0" dirty="0"/>
              <a:t>Universities &amp; Research Centres </a:t>
            </a:r>
          </a:p>
        </p:txBody>
      </p:sp>
      <p:cxnSp>
        <p:nvCxnSpPr>
          <p:cNvPr id="1024" name="Straight Connector 1023">
            <a:extLst>
              <a:ext uri="{FF2B5EF4-FFF2-40B4-BE49-F238E27FC236}">
                <a16:creationId xmlns:a16="http://schemas.microsoft.com/office/drawing/2014/main" id="{3CC58444-CC69-5FD0-7D7C-F291C16D6126}"/>
              </a:ext>
            </a:extLst>
          </p:cNvPr>
          <p:cNvCxnSpPr>
            <a:cxnSpLocks/>
          </p:cNvCxnSpPr>
          <p:nvPr/>
        </p:nvCxnSpPr>
        <p:spPr>
          <a:xfrm>
            <a:off x="955086" y="3834803"/>
            <a:ext cx="8086223" cy="0"/>
          </a:xfrm>
          <a:prstGeom prst="line">
            <a:avLst/>
          </a:prstGeom>
          <a:ln>
            <a:solidFill>
              <a:schemeClr val="accent1">
                <a:lumMod val="75000"/>
              </a:schemeClr>
            </a:solidFill>
          </a:ln>
          <a:effectLst>
            <a:outerShdw blurRad="50800" dist="38100" dir="5400000" algn="t"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1025" name="TextBox 1024">
            <a:extLst>
              <a:ext uri="{FF2B5EF4-FFF2-40B4-BE49-F238E27FC236}">
                <a16:creationId xmlns:a16="http://schemas.microsoft.com/office/drawing/2014/main" id="{0BAF8450-F41E-6143-ECD5-4337238BDC37}"/>
              </a:ext>
            </a:extLst>
          </p:cNvPr>
          <p:cNvSpPr txBox="1"/>
          <p:nvPr/>
        </p:nvSpPr>
        <p:spPr>
          <a:xfrm>
            <a:off x="936013" y="3504662"/>
            <a:ext cx="4612365" cy="353943"/>
          </a:xfrm>
          <a:prstGeom prst="rect">
            <a:avLst/>
          </a:prstGeom>
          <a:noFill/>
        </p:spPr>
        <p:txBody>
          <a:bodyPr wrap="square" rtlCol="0">
            <a:spAutoFit/>
          </a:bodyPr>
          <a:lstStyle/>
          <a:p>
            <a:r>
              <a:rPr lang="en-GB" sz="1700" b="1" dirty="0">
                <a:solidFill>
                  <a:schemeClr val="accent1">
                    <a:lumMod val="75000"/>
                  </a:schemeClr>
                </a:solidFill>
                <a:latin typeface="Aptos" panose="020B0004020202020204" pitchFamily="34" charset="0"/>
              </a:rPr>
              <a:t>6 </a:t>
            </a:r>
            <a:r>
              <a:rPr lang="en-GB" sz="1700" dirty="0">
                <a:solidFill>
                  <a:schemeClr val="accent1">
                    <a:lumMod val="75000"/>
                  </a:schemeClr>
                </a:solidFill>
                <a:latin typeface="Aptos" panose="020B0004020202020204" pitchFamily="34" charset="0"/>
              </a:rPr>
              <a:t>Large Companies &amp; SMEs</a:t>
            </a:r>
          </a:p>
        </p:txBody>
      </p:sp>
      <p:cxnSp>
        <p:nvCxnSpPr>
          <p:cNvPr id="1027" name="Straight Connector 1026">
            <a:extLst>
              <a:ext uri="{FF2B5EF4-FFF2-40B4-BE49-F238E27FC236}">
                <a16:creationId xmlns:a16="http://schemas.microsoft.com/office/drawing/2014/main" id="{E8BD9CEA-B2CF-23A7-96C0-69E8DA50623B}"/>
              </a:ext>
            </a:extLst>
          </p:cNvPr>
          <p:cNvCxnSpPr>
            <a:cxnSpLocks/>
          </p:cNvCxnSpPr>
          <p:nvPr/>
        </p:nvCxnSpPr>
        <p:spPr>
          <a:xfrm>
            <a:off x="1011289" y="5382852"/>
            <a:ext cx="8086223" cy="0"/>
          </a:xfrm>
          <a:prstGeom prst="line">
            <a:avLst/>
          </a:prstGeom>
          <a:ln>
            <a:solidFill>
              <a:schemeClr val="accent1">
                <a:lumMod val="75000"/>
              </a:schemeClr>
            </a:solidFill>
          </a:ln>
          <a:effectLst>
            <a:outerShdw blurRad="50800" dist="38100" dir="5400000" algn="t" rotWithShape="0">
              <a:prstClr val="black">
                <a:alpha val="40000"/>
              </a:prstClr>
            </a:outerShdw>
          </a:effectLst>
        </p:spPr>
        <p:style>
          <a:lnRef idx="3">
            <a:schemeClr val="accent3"/>
          </a:lnRef>
          <a:fillRef idx="0">
            <a:schemeClr val="accent3"/>
          </a:fillRef>
          <a:effectRef idx="2">
            <a:schemeClr val="accent3"/>
          </a:effectRef>
          <a:fontRef idx="minor">
            <a:schemeClr val="tx1"/>
          </a:fontRef>
        </p:style>
      </p:cxnSp>
      <p:sp>
        <p:nvSpPr>
          <p:cNvPr id="1029" name="TextBox 1028">
            <a:extLst>
              <a:ext uri="{FF2B5EF4-FFF2-40B4-BE49-F238E27FC236}">
                <a16:creationId xmlns:a16="http://schemas.microsoft.com/office/drawing/2014/main" id="{6FCEFD3A-7813-1A07-BE49-A07824A36621}"/>
              </a:ext>
            </a:extLst>
          </p:cNvPr>
          <p:cNvSpPr txBox="1"/>
          <p:nvPr/>
        </p:nvSpPr>
        <p:spPr>
          <a:xfrm>
            <a:off x="992216" y="5052711"/>
            <a:ext cx="4612365" cy="353943"/>
          </a:xfrm>
          <a:prstGeom prst="rect">
            <a:avLst/>
          </a:prstGeom>
          <a:noFill/>
        </p:spPr>
        <p:txBody>
          <a:bodyPr wrap="square" rtlCol="0">
            <a:spAutoFit/>
          </a:bodyPr>
          <a:lstStyle/>
          <a:p>
            <a:r>
              <a:rPr lang="en-GB" sz="1700" b="1" dirty="0">
                <a:solidFill>
                  <a:schemeClr val="accent1">
                    <a:lumMod val="75000"/>
                  </a:schemeClr>
                </a:solidFill>
                <a:latin typeface="Aptos" panose="020B0004020202020204" pitchFamily="34" charset="0"/>
              </a:rPr>
              <a:t>7 </a:t>
            </a:r>
            <a:r>
              <a:rPr lang="en-GB" sz="1700" dirty="0">
                <a:solidFill>
                  <a:schemeClr val="accent1">
                    <a:lumMod val="75000"/>
                  </a:schemeClr>
                </a:solidFill>
                <a:latin typeface="Aptos" panose="020B0004020202020204" pitchFamily="34" charset="0"/>
              </a:rPr>
              <a:t>Regions, Networks &amp; pilot partners </a:t>
            </a:r>
          </a:p>
        </p:txBody>
      </p:sp>
      <p:pic>
        <p:nvPicPr>
          <p:cNvPr id="1037" name="Picture 1036">
            <a:extLst>
              <a:ext uri="{FF2B5EF4-FFF2-40B4-BE49-F238E27FC236}">
                <a16:creationId xmlns:a16="http://schemas.microsoft.com/office/drawing/2014/main" id="{FD7C3BFC-98B1-DFEC-4422-B4A16BBCC8FA}"/>
              </a:ext>
            </a:extLst>
          </p:cNvPr>
          <p:cNvPicPr>
            <a:picLocks noChangeAspect="1"/>
          </p:cNvPicPr>
          <p:nvPr/>
        </p:nvPicPr>
        <p:blipFill>
          <a:blip r:embed="rId31"/>
          <a:stretch>
            <a:fillRect/>
          </a:stretch>
        </p:blipFill>
        <p:spPr>
          <a:xfrm>
            <a:off x="7755243" y="1749460"/>
            <a:ext cx="2493480" cy="274344"/>
          </a:xfrm>
          <a:prstGeom prst="rect">
            <a:avLst/>
          </a:prstGeom>
        </p:spPr>
      </p:pic>
    </p:spTree>
    <p:extLst>
      <p:ext uri="{BB962C8B-B14F-4D97-AF65-F5344CB8AC3E}">
        <p14:creationId xmlns:p14="http://schemas.microsoft.com/office/powerpoint/2010/main" val="2715247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25CD9F-9A23-37DA-908F-F95608A6B30A}"/>
            </a:ext>
          </a:extLst>
        </p:cNvPr>
        <p:cNvGrpSpPr/>
        <p:nvPr/>
      </p:nvGrpSpPr>
      <p:grpSpPr>
        <a:xfrm>
          <a:off x="0" y="0"/>
          <a:ext cx="0" cy="0"/>
          <a:chOff x="0" y="0"/>
          <a:chExt cx="0" cy="0"/>
        </a:xfrm>
      </p:grpSpPr>
      <p:pic>
        <p:nvPicPr>
          <p:cNvPr id="9222" name="Picture 6" descr="11,837,500+ Forest Stock Photos, Pictures &amp; Royalty-Free Images - iStock |  Tree, Forest trees, Woods">
            <a:extLst>
              <a:ext uri="{FF2B5EF4-FFF2-40B4-BE49-F238E27FC236}">
                <a16:creationId xmlns:a16="http://schemas.microsoft.com/office/drawing/2014/main" id="{11A66427-D438-574F-3274-D187DB5B7854}"/>
              </a:ext>
            </a:extLst>
          </p:cNvPr>
          <p:cNvPicPr>
            <a:picLocks noChangeAspect="1" noChangeArrowheads="1"/>
          </p:cNvPicPr>
          <p:nvPr/>
        </p:nvPicPr>
        <p:blipFill>
          <a:blip r:embed="rId3">
            <a:alphaModFix amt="29000"/>
            <a:extLst>
              <a:ext uri="{BEBA8EAE-BF5A-486C-A8C5-ECC9F3942E4B}">
                <a14:imgProps xmlns:a14="http://schemas.microsoft.com/office/drawing/2010/main">
                  <a14:imgLayer r:embed="rId4">
                    <a14:imgEffect>
                      <a14:colorTemperature colorTemp="11500"/>
                    </a14:imgEffect>
                    <a14:imgEffect>
                      <a14:saturation sat="115000"/>
                    </a14:imgEffect>
                    <a14:imgEffect>
                      <a14:brightnessContrast contrast="1000"/>
                    </a14:imgEffect>
                  </a14:imgLayer>
                </a14:imgProps>
              </a:ex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8" name="Footer Placeholder 3">
            <a:extLst>
              <a:ext uri="{FF2B5EF4-FFF2-40B4-BE49-F238E27FC236}">
                <a16:creationId xmlns:a16="http://schemas.microsoft.com/office/drawing/2014/main" id="{4F8C5447-9460-754F-9C72-F7CF671BF86C}"/>
              </a:ext>
            </a:extLst>
          </p:cNvPr>
          <p:cNvSpPr>
            <a:spLocks noGrp="1"/>
          </p:cNvSpPr>
          <p:nvPr>
            <p:ph type="ftr" sz="quarter" idx="11"/>
          </p:nvPr>
        </p:nvSpPr>
        <p:spPr>
          <a:xfrm>
            <a:off x="2824199" y="6492875"/>
            <a:ext cx="6789419" cy="365125"/>
          </a:xfrm>
        </p:spPr>
        <p:txBody>
          <a:bodyPr/>
          <a:lstStyle/>
          <a:p>
            <a:r>
              <a:rPr lang="nl-NL"/>
              <a:t>23.06.2025 - EU Green Week 2025</a:t>
            </a:r>
            <a:endParaRPr lang="en-US" dirty="0"/>
          </a:p>
        </p:txBody>
      </p:sp>
      <p:sp>
        <p:nvSpPr>
          <p:cNvPr id="3" name="Title 1">
            <a:extLst>
              <a:ext uri="{FF2B5EF4-FFF2-40B4-BE49-F238E27FC236}">
                <a16:creationId xmlns:a16="http://schemas.microsoft.com/office/drawing/2014/main" id="{D8BB5E0E-F992-A078-2353-3A3FACAC1743}"/>
              </a:ext>
            </a:extLst>
          </p:cNvPr>
          <p:cNvSpPr txBox="1">
            <a:spLocks/>
          </p:cNvSpPr>
          <p:nvPr/>
        </p:nvSpPr>
        <p:spPr>
          <a:xfrm>
            <a:off x="227512" y="330000"/>
            <a:ext cx="10515600" cy="93349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Aptos" panose="020B0004020202020204" pitchFamily="34" charset="0"/>
                <a:ea typeface="+mj-ea"/>
                <a:cs typeface="+mj-cs"/>
              </a:defRPr>
            </a:lvl1pPr>
          </a:lstStyle>
          <a:p>
            <a:r>
              <a:rPr lang="en-GB" sz="3500" dirty="0"/>
              <a:t>The Circular Shift: Powering EU’s Regenerative Transformation</a:t>
            </a:r>
            <a:endParaRPr lang="en-US" sz="3500" dirty="0"/>
          </a:p>
        </p:txBody>
      </p:sp>
      <p:sp>
        <p:nvSpPr>
          <p:cNvPr id="8" name="TextBox 7">
            <a:extLst>
              <a:ext uri="{FF2B5EF4-FFF2-40B4-BE49-F238E27FC236}">
                <a16:creationId xmlns:a16="http://schemas.microsoft.com/office/drawing/2014/main" id="{10079F8D-99F5-DBD4-0540-5C4A12953273}"/>
              </a:ext>
            </a:extLst>
          </p:cNvPr>
          <p:cNvSpPr txBox="1"/>
          <p:nvPr/>
        </p:nvSpPr>
        <p:spPr>
          <a:xfrm>
            <a:off x="822960" y="1879015"/>
            <a:ext cx="8061960" cy="400110"/>
          </a:xfrm>
          <a:prstGeom prst="rect">
            <a:avLst/>
          </a:prstGeom>
          <a:noFill/>
        </p:spPr>
        <p:txBody>
          <a:bodyPr wrap="square">
            <a:spAutoFit/>
          </a:bodyPr>
          <a:lstStyle/>
          <a:p>
            <a:r>
              <a:rPr lang="en-GB" sz="2000" dirty="0">
                <a:latin typeface="Aptos" panose="020B0004020202020204" pitchFamily="34" charset="0"/>
              </a:rPr>
              <a:t>…a Europe not defined by </a:t>
            </a:r>
            <a:r>
              <a:rPr lang="en-GB" sz="2000" b="1" dirty="0">
                <a:latin typeface="Aptos" panose="020B0004020202020204" pitchFamily="34" charset="0"/>
              </a:rPr>
              <a:t>limits</a:t>
            </a:r>
            <a:r>
              <a:rPr lang="en-GB" sz="2000" dirty="0">
                <a:latin typeface="Aptos" panose="020B0004020202020204" pitchFamily="34" charset="0"/>
              </a:rPr>
              <a:t>, but by endless possibilities…</a:t>
            </a:r>
          </a:p>
        </p:txBody>
      </p:sp>
      <p:sp>
        <p:nvSpPr>
          <p:cNvPr id="10" name="TextBox 9">
            <a:extLst>
              <a:ext uri="{FF2B5EF4-FFF2-40B4-BE49-F238E27FC236}">
                <a16:creationId xmlns:a16="http://schemas.microsoft.com/office/drawing/2014/main" id="{9B66620E-2AC8-30B0-7E69-7BCEA5AF2591}"/>
              </a:ext>
            </a:extLst>
          </p:cNvPr>
          <p:cNvSpPr txBox="1"/>
          <p:nvPr/>
        </p:nvSpPr>
        <p:spPr>
          <a:xfrm>
            <a:off x="3710940" y="2967335"/>
            <a:ext cx="8153400" cy="707886"/>
          </a:xfrm>
          <a:prstGeom prst="rect">
            <a:avLst/>
          </a:prstGeom>
          <a:noFill/>
        </p:spPr>
        <p:txBody>
          <a:bodyPr wrap="square">
            <a:spAutoFit/>
          </a:bodyPr>
          <a:lstStyle/>
          <a:p>
            <a:r>
              <a:rPr lang="en-GB" sz="2000" dirty="0">
                <a:latin typeface="Aptos" panose="020B0004020202020204" pitchFamily="34" charset="0"/>
              </a:rPr>
              <a:t>…a continent where </a:t>
            </a:r>
            <a:r>
              <a:rPr lang="en-GB" sz="2000" b="1" dirty="0">
                <a:latin typeface="Aptos" panose="020B0004020202020204" pitchFamily="34" charset="0"/>
              </a:rPr>
              <a:t>'waste</a:t>
            </a:r>
            <a:r>
              <a:rPr lang="en-GB" sz="2000" dirty="0">
                <a:latin typeface="Aptos" panose="020B0004020202020204" pitchFamily="34" charset="0"/>
              </a:rPr>
              <a:t>' becomes </a:t>
            </a:r>
            <a:r>
              <a:rPr lang="en-GB" sz="2000" b="1" dirty="0">
                <a:latin typeface="Aptos" panose="020B0004020202020204" pitchFamily="34" charset="0"/>
              </a:rPr>
              <a:t>'resource</a:t>
            </a:r>
            <a:r>
              <a:rPr lang="en-GB" sz="2000" dirty="0">
                <a:latin typeface="Aptos" panose="020B0004020202020204" pitchFamily="34" charset="0"/>
              </a:rPr>
              <a:t>’, </a:t>
            </a:r>
            <a:r>
              <a:rPr lang="en-GB" sz="2000" dirty="0" err="1">
                <a:latin typeface="Aptos" panose="020B0004020202020204" pitchFamily="34" charset="0"/>
              </a:rPr>
              <a:t>fueling</a:t>
            </a:r>
            <a:r>
              <a:rPr lang="en-GB" sz="2000" dirty="0">
                <a:latin typeface="Aptos" panose="020B0004020202020204" pitchFamily="34" charset="0"/>
              </a:rPr>
              <a:t> innovation, resilient </a:t>
            </a:r>
            <a:r>
              <a:rPr lang="en-GB" sz="2000" b="1" dirty="0">
                <a:latin typeface="Aptos" panose="020B0004020202020204" pitchFamily="34" charset="0"/>
              </a:rPr>
              <a:t>economies</a:t>
            </a:r>
            <a:r>
              <a:rPr lang="en-GB" sz="2000" dirty="0">
                <a:latin typeface="Aptos" panose="020B0004020202020204" pitchFamily="34" charset="0"/>
              </a:rPr>
              <a:t> and </a:t>
            </a:r>
            <a:r>
              <a:rPr lang="en-GB" sz="2000" b="1" dirty="0">
                <a:latin typeface="Aptos" panose="020B0004020202020204" pitchFamily="34" charset="0"/>
              </a:rPr>
              <a:t>communities</a:t>
            </a:r>
            <a:r>
              <a:rPr lang="en-GB" sz="2000" dirty="0">
                <a:latin typeface="Aptos" panose="020B0004020202020204" pitchFamily="34" charset="0"/>
              </a:rPr>
              <a:t>…</a:t>
            </a:r>
          </a:p>
        </p:txBody>
      </p:sp>
      <p:sp>
        <p:nvSpPr>
          <p:cNvPr id="12" name="TextBox 11">
            <a:extLst>
              <a:ext uri="{FF2B5EF4-FFF2-40B4-BE49-F238E27FC236}">
                <a16:creationId xmlns:a16="http://schemas.microsoft.com/office/drawing/2014/main" id="{45ACDBCB-28EC-104D-3048-6EB264EDEC56}"/>
              </a:ext>
            </a:extLst>
          </p:cNvPr>
          <p:cNvSpPr txBox="1"/>
          <p:nvPr/>
        </p:nvSpPr>
        <p:spPr>
          <a:xfrm>
            <a:off x="822960" y="4406939"/>
            <a:ext cx="7917180" cy="707886"/>
          </a:xfrm>
          <a:prstGeom prst="rect">
            <a:avLst/>
          </a:prstGeom>
          <a:noFill/>
        </p:spPr>
        <p:txBody>
          <a:bodyPr wrap="square">
            <a:spAutoFit/>
          </a:bodyPr>
          <a:lstStyle/>
          <a:p>
            <a:r>
              <a:rPr lang="en-GB" sz="2000" dirty="0">
                <a:latin typeface="Aptos" panose="020B0004020202020204" pitchFamily="34" charset="0"/>
              </a:rPr>
              <a:t>…moving beyond theory, this future is generated through </a:t>
            </a:r>
          </a:p>
          <a:p>
            <a:r>
              <a:rPr lang="en-GB" sz="2000" b="1" dirty="0">
                <a:latin typeface="Aptos" panose="020B0004020202020204" pitchFamily="34" charset="0"/>
              </a:rPr>
              <a:t>Circular Systemic Solutions (CSS)</a:t>
            </a:r>
            <a:r>
              <a:rPr lang="en-GB" sz="2000" dirty="0">
                <a:latin typeface="Aptos" panose="020B0004020202020204" pitchFamily="34" charset="0"/>
              </a:rPr>
              <a:t>…</a:t>
            </a:r>
          </a:p>
        </p:txBody>
      </p:sp>
      <p:sp>
        <p:nvSpPr>
          <p:cNvPr id="14" name="TextBox 13">
            <a:extLst>
              <a:ext uri="{FF2B5EF4-FFF2-40B4-BE49-F238E27FC236}">
                <a16:creationId xmlns:a16="http://schemas.microsoft.com/office/drawing/2014/main" id="{18FAEDCF-75D0-577C-52A8-3AB95E6A77A1}"/>
              </a:ext>
            </a:extLst>
          </p:cNvPr>
          <p:cNvSpPr txBox="1"/>
          <p:nvPr/>
        </p:nvSpPr>
        <p:spPr>
          <a:xfrm>
            <a:off x="4541520" y="5619095"/>
            <a:ext cx="7330440" cy="707886"/>
          </a:xfrm>
          <a:prstGeom prst="rect">
            <a:avLst/>
          </a:prstGeom>
          <a:noFill/>
        </p:spPr>
        <p:txBody>
          <a:bodyPr wrap="square">
            <a:spAutoFit/>
          </a:bodyPr>
          <a:lstStyle/>
          <a:p>
            <a:r>
              <a:rPr lang="en-GB" sz="2000" dirty="0">
                <a:latin typeface="Aptos" panose="020B0004020202020204" pitchFamily="34" charset="0"/>
              </a:rPr>
              <a:t>…and initiatives like the </a:t>
            </a:r>
            <a:r>
              <a:rPr lang="en-GB" sz="2000" b="1" dirty="0">
                <a:latin typeface="Aptos" panose="020B0004020202020204" pitchFamily="34" charset="0"/>
              </a:rPr>
              <a:t>Circular Cities and Regions Initiative (CCRI)</a:t>
            </a:r>
            <a:r>
              <a:rPr lang="en-GB" sz="2000" dirty="0">
                <a:latin typeface="Aptos" panose="020B0004020202020204" pitchFamily="34" charset="0"/>
              </a:rPr>
              <a:t> are catalysts in this journey</a:t>
            </a:r>
          </a:p>
        </p:txBody>
      </p:sp>
      <p:sp>
        <p:nvSpPr>
          <p:cNvPr id="2" name="Slide Number Placeholder 1">
            <a:extLst>
              <a:ext uri="{FF2B5EF4-FFF2-40B4-BE49-F238E27FC236}">
                <a16:creationId xmlns:a16="http://schemas.microsoft.com/office/drawing/2014/main" id="{9B5E86A2-DD82-E2A2-B6E9-6BEE4A494051}"/>
              </a:ext>
            </a:extLst>
          </p:cNvPr>
          <p:cNvSpPr>
            <a:spLocks noGrp="1"/>
          </p:cNvSpPr>
          <p:nvPr>
            <p:ph type="sldNum" sz="quarter" idx="12"/>
          </p:nvPr>
        </p:nvSpPr>
        <p:spPr/>
        <p:txBody>
          <a:bodyPr/>
          <a:lstStyle/>
          <a:p>
            <a:fld id="{DC29A307-D406-42BB-9600-BD914BBF402A}" type="slidenum">
              <a:rPr lang="en-US" smtClean="0"/>
              <a:t>4</a:t>
            </a:fld>
            <a:endParaRPr lang="en-US"/>
          </a:p>
        </p:txBody>
      </p:sp>
    </p:spTree>
    <p:extLst>
      <p:ext uri="{BB962C8B-B14F-4D97-AF65-F5344CB8AC3E}">
        <p14:creationId xmlns:p14="http://schemas.microsoft.com/office/powerpoint/2010/main" val="2898493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he Difference Between Idea vs Vision — 42courses.com">
            <a:extLst>
              <a:ext uri="{FF2B5EF4-FFF2-40B4-BE49-F238E27FC236}">
                <a16:creationId xmlns:a16="http://schemas.microsoft.com/office/drawing/2014/main" id="{D61EFFCF-4846-50F1-A559-9974ED29C64F}"/>
              </a:ext>
            </a:extLst>
          </p:cNvPr>
          <p:cNvPicPr>
            <a:picLocks noChangeAspect="1" noChangeArrowheads="1"/>
          </p:cNvPicPr>
          <p:nvPr/>
        </p:nvPicPr>
        <p:blipFill>
          <a:blip r:embed="rId3">
            <a:alphaModFix amt="12000"/>
            <a:extLst>
              <a:ext uri="{BEBA8EAE-BF5A-486C-A8C5-ECC9F3942E4B}">
                <a14:imgProps xmlns:a14="http://schemas.microsoft.com/office/drawing/2010/main">
                  <a14:imgLayer r:embed="rId4">
                    <a14:imgEffect>
                      <a14:sharpenSoften amount="30000"/>
                    </a14:imgEffect>
                  </a14:imgLayer>
                </a14:imgProps>
              </a:ext>
              <a:ext uri="{28A0092B-C50C-407E-A947-70E740481C1C}">
                <a14:useLocalDpi xmlns:a14="http://schemas.microsoft.com/office/drawing/2010/main" val="0"/>
              </a:ext>
            </a:extLst>
          </a:blip>
          <a:srcRect/>
          <a:stretch>
            <a:fillRect/>
          </a:stretch>
        </p:blipFill>
        <p:spPr bwMode="auto">
          <a:xfrm>
            <a:off x="0" y="-101600"/>
            <a:ext cx="12192000" cy="69492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A866991-ECB9-0510-BAF0-5890A574AC8B}"/>
              </a:ext>
            </a:extLst>
          </p:cNvPr>
          <p:cNvSpPr>
            <a:spLocks noGrp="1"/>
          </p:cNvSpPr>
          <p:nvPr>
            <p:ph type="title"/>
          </p:nvPr>
        </p:nvSpPr>
        <p:spPr>
          <a:xfrm>
            <a:off x="241031" y="86303"/>
            <a:ext cx="10515600" cy="933492"/>
          </a:xfrm>
        </p:spPr>
        <p:txBody>
          <a:bodyPr>
            <a:normAutofit/>
          </a:bodyPr>
          <a:lstStyle/>
          <a:p>
            <a:r>
              <a:rPr lang="en-GB" sz="3500" dirty="0"/>
              <a:t>The </a:t>
            </a:r>
            <a:r>
              <a:rPr lang="en-GB" sz="3500" dirty="0" err="1"/>
              <a:t>CSSBoost</a:t>
            </a:r>
            <a:r>
              <a:rPr lang="en-GB" sz="3500" dirty="0"/>
              <a:t> Vision</a:t>
            </a:r>
            <a:endParaRPr lang="en-US" sz="3500" dirty="0"/>
          </a:p>
        </p:txBody>
      </p:sp>
      <p:sp>
        <p:nvSpPr>
          <p:cNvPr id="5" name="TextBox 4">
            <a:extLst>
              <a:ext uri="{FF2B5EF4-FFF2-40B4-BE49-F238E27FC236}">
                <a16:creationId xmlns:a16="http://schemas.microsoft.com/office/drawing/2014/main" id="{7766FC1B-8167-9EAD-1B38-AD1926B527D3}"/>
              </a:ext>
            </a:extLst>
          </p:cNvPr>
          <p:cNvSpPr txBox="1"/>
          <p:nvPr/>
        </p:nvSpPr>
        <p:spPr>
          <a:xfrm>
            <a:off x="267506" y="818363"/>
            <a:ext cx="8624893" cy="707886"/>
          </a:xfrm>
          <a:prstGeom prst="rect">
            <a:avLst/>
          </a:prstGeom>
          <a:noFill/>
        </p:spPr>
        <p:txBody>
          <a:bodyPr wrap="square">
            <a:spAutoFit/>
          </a:bodyPr>
          <a:lstStyle>
            <a:defPPr>
              <a:defRPr lang="en-US"/>
            </a:defPPr>
            <a:lvl1pPr indent="0" algn="ctr">
              <a:defRPr sz="2400" i="1">
                <a:solidFill>
                  <a:schemeClr val="accent5"/>
                </a:solidFill>
              </a:defRPr>
            </a:lvl1pPr>
          </a:lstStyle>
          <a:p>
            <a:pPr algn="l"/>
            <a:r>
              <a:rPr lang="en-US" sz="2000" b="1" dirty="0">
                <a:solidFill>
                  <a:schemeClr val="accent6">
                    <a:lumMod val="75000"/>
                  </a:schemeClr>
                </a:solidFill>
                <a:latin typeface="Aptos" panose="020B0004020202020204" pitchFamily="34" charset="0"/>
              </a:rPr>
              <a:t>Boosting </a:t>
            </a:r>
            <a:r>
              <a:rPr lang="en-US" sz="2000" b="1" dirty="0">
                <a:solidFill>
                  <a:schemeClr val="accent2"/>
                </a:solidFill>
                <a:latin typeface="Aptos" panose="020B0004020202020204" pitchFamily="34" charset="0"/>
              </a:rPr>
              <a:t>C</a:t>
            </a:r>
            <a:r>
              <a:rPr lang="en-US" sz="2000" b="1" dirty="0">
                <a:solidFill>
                  <a:schemeClr val="accent6">
                    <a:lumMod val="75000"/>
                  </a:schemeClr>
                </a:solidFill>
                <a:latin typeface="Aptos" panose="020B0004020202020204" pitchFamily="34" charset="0"/>
              </a:rPr>
              <a:t>ircular </a:t>
            </a:r>
            <a:r>
              <a:rPr lang="en-US" sz="2000" b="1" dirty="0">
                <a:solidFill>
                  <a:schemeClr val="accent2"/>
                </a:solidFill>
                <a:latin typeface="Aptos" panose="020B0004020202020204" pitchFamily="34" charset="0"/>
              </a:rPr>
              <a:t>S</a:t>
            </a:r>
            <a:r>
              <a:rPr lang="en-US" sz="2000" b="1" dirty="0">
                <a:solidFill>
                  <a:schemeClr val="accent6">
                    <a:lumMod val="75000"/>
                  </a:schemeClr>
                </a:solidFill>
                <a:latin typeface="Aptos" panose="020B0004020202020204" pitchFamily="34" charset="0"/>
              </a:rPr>
              <a:t>ystemic </a:t>
            </a:r>
            <a:r>
              <a:rPr lang="en-US" sz="2000" b="1" dirty="0">
                <a:solidFill>
                  <a:schemeClr val="accent2"/>
                </a:solidFill>
                <a:latin typeface="Aptos" panose="020B0004020202020204" pitchFamily="34" charset="0"/>
              </a:rPr>
              <a:t>S</a:t>
            </a:r>
            <a:r>
              <a:rPr lang="en-US" sz="2000" b="1" dirty="0">
                <a:solidFill>
                  <a:schemeClr val="accent6">
                    <a:lumMod val="75000"/>
                  </a:schemeClr>
                </a:solidFill>
                <a:latin typeface="Aptos" panose="020B0004020202020204" pitchFamily="34" charset="0"/>
              </a:rPr>
              <a:t>olutions through </a:t>
            </a:r>
            <a:br>
              <a:rPr lang="en-US" sz="2000" b="1" dirty="0">
                <a:solidFill>
                  <a:schemeClr val="accent6">
                    <a:lumMod val="75000"/>
                  </a:schemeClr>
                </a:solidFill>
                <a:latin typeface="Aptos" panose="020B0004020202020204" pitchFamily="34" charset="0"/>
              </a:rPr>
            </a:br>
            <a:r>
              <a:rPr lang="en-US" sz="2000" b="1" dirty="0">
                <a:solidFill>
                  <a:schemeClr val="accent6">
                    <a:lumMod val="75000"/>
                  </a:schemeClr>
                </a:solidFill>
                <a:latin typeface="Aptos" panose="020B0004020202020204" pitchFamily="34" charset="0"/>
              </a:rPr>
              <a:t>Virtual Regional Circular Economy Spaces</a:t>
            </a:r>
          </a:p>
        </p:txBody>
      </p:sp>
      <p:sp>
        <p:nvSpPr>
          <p:cNvPr id="18" name="Footer Placeholder 3">
            <a:extLst>
              <a:ext uri="{FF2B5EF4-FFF2-40B4-BE49-F238E27FC236}">
                <a16:creationId xmlns:a16="http://schemas.microsoft.com/office/drawing/2014/main" id="{4913B07C-88DA-1C3E-D18E-BECFCBD34332}"/>
              </a:ext>
            </a:extLst>
          </p:cNvPr>
          <p:cNvSpPr>
            <a:spLocks noGrp="1"/>
          </p:cNvSpPr>
          <p:nvPr>
            <p:ph type="ftr" sz="quarter" idx="11"/>
          </p:nvPr>
        </p:nvSpPr>
        <p:spPr>
          <a:xfrm>
            <a:off x="2616381" y="6465517"/>
            <a:ext cx="6789419" cy="365125"/>
          </a:xfrm>
        </p:spPr>
        <p:txBody>
          <a:bodyPr/>
          <a:lstStyle/>
          <a:p>
            <a:r>
              <a:rPr lang="nl-NL"/>
              <a:t>23.06.2025 - EU Green Week 2025</a:t>
            </a:r>
            <a:endParaRPr lang="en-US" dirty="0"/>
          </a:p>
        </p:txBody>
      </p:sp>
      <p:grpSp>
        <p:nvGrpSpPr>
          <p:cNvPr id="23" name="Group 22">
            <a:extLst>
              <a:ext uri="{FF2B5EF4-FFF2-40B4-BE49-F238E27FC236}">
                <a16:creationId xmlns:a16="http://schemas.microsoft.com/office/drawing/2014/main" id="{154092B0-4925-F26D-C3E9-5D93297E1144}"/>
              </a:ext>
            </a:extLst>
          </p:cNvPr>
          <p:cNvGrpSpPr/>
          <p:nvPr/>
        </p:nvGrpSpPr>
        <p:grpSpPr>
          <a:xfrm>
            <a:off x="285206" y="2032704"/>
            <a:ext cx="2728822" cy="721480"/>
            <a:chOff x="427875" y="2167588"/>
            <a:chExt cx="2496657" cy="566057"/>
          </a:xfrm>
        </p:grpSpPr>
        <p:sp>
          <p:nvSpPr>
            <p:cNvPr id="10" name="Parallelogram 9">
              <a:extLst>
                <a:ext uri="{FF2B5EF4-FFF2-40B4-BE49-F238E27FC236}">
                  <a16:creationId xmlns:a16="http://schemas.microsoft.com/office/drawing/2014/main" id="{D5200764-EBFE-2B2D-B525-3423AACB16D7}"/>
                </a:ext>
              </a:extLst>
            </p:cNvPr>
            <p:cNvSpPr/>
            <p:nvPr/>
          </p:nvSpPr>
          <p:spPr>
            <a:xfrm>
              <a:off x="427875" y="2167588"/>
              <a:ext cx="2264228" cy="566057"/>
            </a:xfrm>
            <a:prstGeom prst="parallelogram">
              <a:avLst/>
            </a:prstGeom>
            <a:solidFill>
              <a:schemeClr val="accent6">
                <a:lumMod val="40000"/>
                <a:lumOff val="60000"/>
                <a:alpha val="61000"/>
              </a:schemeClr>
            </a:solidFill>
            <a:ln>
              <a:solidFill>
                <a:schemeClr val="accent6">
                  <a:lumMod val="40000"/>
                  <a:lumOff val="60000"/>
                </a:schemeClr>
              </a:solidFill>
            </a:ln>
            <a:effectLst>
              <a:outerShdw blurRad="50800" dist="38100" dir="2700000" algn="tl" rotWithShape="0">
                <a:prstClr val="black">
                  <a:alpha val="40000"/>
                </a:prstClr>
              </a:outerShdw>
              <a:reflection blurRad="6350" stA="50000" endA="300" endPos="555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500" dirty="0">
                <a:latin typeface="Aptos" panose="020B0004020202020204" pitchFamily="34" charset="0"/>
              </a:endParaRPr>
            </a:p>
          </p:txBody>
        </p:sp>
        <p:sp>
          <p:nvSpPr>
            <p:cNvPr id="3" name="TextBox 2">
              <a:extLst>
                <a:ext uri="{FF2B5EF4-FFF2-40B4-BE49-F238E27FC236}">
                  <a16:creationId xmlns:a16="http://schemas.microsoft.com/office/drawing/2014/main" id="{EFF093FA-2B18-6E7C-CECB-670BDB3DA3C9}"/>
                </a:ext>
              </a:extLst>
            </p:cNvPr>
            <p:cNvSpPr txBox="1"/>
            <p:nvPr/>
          </p:nvSpPr>
          <p:spPr>
            <a:xfrm>
              <a:off x="660304" y="2309566"/>
              <a:ext cx="2264228" cy="344774"/>
            </a:xfrm>
            <a:prstGeom prst="rect">
              <a:avLst/>
            </a:prstGeom>
            <a:noFill/>
          </p:spPr>
          <p:txBody>
            <a:bodyPr wrap="square" rtlCol="0">
              <a:spAutoFit/>
            </a:bodyPr>
            <a:lstStyle/>
            <a:p>
              <a:r>
                <a:rPr lang="en-GB" sz="2200" b="1" dirty="0">
                  <a:latin typeface="Aptos" panose="020B0004020202020204" pitchFamily="34" charset="0"/>
                </a:rPr>
                <a:t>The Challenge</a:t>
              </a:r>
              <a:endParaRPr lang="en-GB" sz="2200" dirty="0">
                <a:latin typeface="Aptos" panose="020B0004020202020204" pitchFamily="34" charset="0"/>
              </a:endParaRPr>
            </a:p>
          </p:txBody>
        </p:sp>
      </p:grpSp>
      <p:grpSp>
        <p:nvGrpSpPr>
          <p:cNvPr id="31" name="Group 30">
            <a:extLst>
              <a:ext uri="{FF2B5EF4-FFF2-40B4-BE49-F238E27FC236}">
                <a16:creationId xmlns:a16="http://schemas.microsoft.com/office/drawing/2014/main" id="{CE2334B2-CD21-8888-DDCF-F39A55212563}"/>
              </a:ext>
            </a:extLst>
          </p:cNvPr>
          <p:cNvGrpSpPr/>
          <p:nvPr/>
        </p:nvGrpSpPr>
        <p:grpSpPr>
          <a:xfrm>
            <a:off x="1913824" y="5185937"/>
            <a:ext cx="2474779" cy="721480"/>
            <a:chOff x="1915166" y="5210961"/>
            <a:chExt cx="2474779" cy="721480"/>
          </a:xfrm>
        </p:grpSpPr>
        <p:sp>
          <p:nvSpPr>
            <p:cNvPr id="29" name="Parallelogram 28">
              <a:extLst>
                <a:ext uri="{FF2B5EF4-FFF2-40B4-BE49-F238E27FC236}">
                  <a16:creationId xmlns:a16="http://schemas.microsoft.com/office/drawing/2014/main" id="{0D88F417-17D6-717E-695A-00D0D483E424}"/>
                </a:ext>
              </a:extLst>
            </p:cNvPr>
            <p:cNvSpPr/>
            <p:nvPr/>
          </p:nvSpPr>
          <p:spPr>
            <a:xfrm>
              <a:off x="1915166" y="5210961"/>
              <a:ext cx="2474779" cy="721480"/>
            </a:xfrm>
            <a:prstGeom prst="parallelogram">
              <a:avLst/>
            </a:prstGeom>
            <a:solidFill>
              <a:schemeClr val="accent6">
                <a:lumMod val="40000"/>
                <a:lumOff val="60000"/>
                <a:alpha val="61000"/>
              </a:schemeClr>
            </a:solidFill>
            <a:ln>
              <a:solidFill>
                <a:schemeClr val="accent6">
                  <a:lumMod val="40000"/>
                  <a:lumOff val="60000"/>
                </a:schemeClr>
              </a:solidFill>
            </a:ln>
            <a:effectLst>
              <a:outerShdw blurRad="50800" dist="38100" dir="2700000" algn="tl" rotWithShape="0">
                <a:prstClr val="black">
                  <a:alpha val="40000"/>
                </a:prstClr>
              </a:outerShdw>
              <a:reflection blurRad="6350" stA="50000" endA="300" endPos="555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500" dirty="0">
                <a:latin typeface="Aptos" panose="020B0004020202020204" pitchFamily="34" charset="0"/>
              </a:endParaRPr>
            </a:p>
          </p:txBody>
        </p:sp>
        <p:sp>
          <p:nvSpPr>
            <p:cNvPr id="8" name="TextBox 7">
              <a:extLst>
                <a:ext uri="{FF2B5EF4-FFF2-40B4-BE49-F238E27FC236}">
                  <a16:creationId xmlns:a16="http://schemas.microsoft.com/office/drawing/2014/main" id="{0F848102-3144-E3E3-4565-BAEFC213EED5}"/>
                </a:ext>
              </a:extLst>
            </p:cNvPr>
            <p:cNvSpPr txBox="1"/>
            <p:nvPr/>
          </p:nvSpPr>
          <p:spPr>
            <a:xfrm>
              <a:off x="2404941" y="5387703"/>
              <a:ext cx="1815033" cy="430887"/>
            </a:xfrm>
            <a:prstGeom prst="rect">
              <a:avLst/>
            </a:prstGeom>
            <a:noFill/>
          </p:spPr>
          <p:txBody>
            <a:bodyPr wrap="square" rtlCol="0">
              <a:spAutoFit/>
            </a:bodyPr>
            <a:lstStyle/>
            <a:p>
              <a:r>
                <a:rPr lang="en-GB" sz="2200" b="1" dirty="0">
                  <a:latin typeface="Aptos" panose="020B0004020202020204" pitchFamily="34" charset="0"/>
                </a:rPr>
                <a:t>The project</a:t>
              </a:r>
              <a:endParaRPr lang="en-GB" sz="2200" dirty="0">
                <a:latin typeface="Aptos" panose="020B0004020202020204" pitchFamily="34" charset="0"/>
              </a:endParaRPr>
            </a:p>
          </p:txBody>
        </p:sp>
      </p:grpSp>
      <p:sp>
        <p:nvSpPr>
          <p:cNvPr id="13" name="TextBox 12">
            <a:extLst>
              <a:ext uri="{FF2B5EF4-FFF2-40B4-BE49-F238E27FC236}">
                <a16:creationId xmlns:a16="http://schemas.microsoft.com/office/drawing/2014/main" id="{11E9EDE6-6705-59C1-50E2-26A09598A19E}"/>
              </a:ext>
            </a:extLst>
          </p:cNvPr>
          <p:cNvSpPr txBox="1"/>
          <p:nvPr/>
        </p:nvSpPr>
        <p:spPr>
          <a:xfrm>
            <a:off x="2616381" y="4208432"/>
            <a:ext cx="9149521" cy="446276"/>
          </a:xfrm>
          <a:prstGeom prst="rect">
            <a:avLst/>
          </a:prstGeom>
          <a:noFill/>
        </p:spPr>
        <p:txBody>
          <a:bodyPr wrap="square" rtlCol="0">
            <a:spAutoFit/>
          </a:bodyPr>
          <a:lstStyle/>
          <a:p>
            <a:r>
              <a:rPr lang="en-GB" sz="2300" dirty="0">
                <a:latin typeface="Aptos" panose="020B0004020202020204" pitchFamily="34" charset="0"/>
              </a:rPr>
              <a:t>Boost the </a:t>
            </a:r>
            <a:r>
              <a:rPr lang="en-GB" sz="2300" b="1" dirty="0">
                <a:latin typeface="Aptos" panose="020B0004020202020204" pitchFamily="34" charset="0"/>
              </a:rPr>
              <a:t>transition</a:t>
            </a:r>
            <a:r>
              <a:rPr lang="en-GB" sz="2300" dirty="0">
                <a:latin typeface="Aptos" panose="020B0004020202020204" pitchFamily="34" charset="0"/>
              </a:rPr>
              <a:t> of </a:t>
            </a:r>
            <a:r>
              <a:rPr lang="en-GB" sz="2300" b="1" dirty="0">
                <a:latin typeface="Aptos" panose="020B0004020202020204" pitchFamily="34" charset="0"/>
              </a:rPr>
              <a:t>regions</a:t>
            </a:r>
            <a:r>
              <a:rPr lang="en-GB" sz="2300" dirty="0">
                <a:latin typeface="Aptos" panose="020B0004020202020204" pitchFamily="34" charset="0"/>
              </a:rPr>
              <a:t> to </a:t>
            </a:r>
            <a:r>
              <a:rPr lang="en-GB" sz="2300" b="1" dirty="0">
                <a:latin typeface="Aptos" panose="020B0004020202020204" pitchFamily="34" charset="0"/>
              </a:rPr>
              <a:t>Circular Economy </a:t>
            </a:r>
            <a:r>
              <a:rPr lang="en-GB" sz="2300" dirty="0">
                <a:latin typeface="Aptos" panose="020B0004020202020204" pitchFamily="34" charset="0"/>
              </a:rPr>
              <a:t>and Bioeconomy </a:t>
            </a:r>
          </a:p>
        </p:txBody>
      </p:sp>
      <p:sp>
        <p:nvSpPr>
          <p:cNvPr id="14" name="TextBox 13">
            <a:extLst>
              <a:ext uri="{FF2B5EF4-FFF2-40B4-BE49-F238E27FC236}">
                <a16:creationId xmlns:a16="http://schemas.microsoft.com/office/drawing/2014/main" id="{C449BAB6-5352-0B99-E80B-F287BBBA8BE5}"/>
              </a:ext>
            </a:extLst>
          </p:cNvPr>
          <p:cNvSpPr txBox="1"/>
          <p:nvPr/>
        </p:nvSpPr>
        <p:spPr>
          <a:xfrm>
            <a:off x="5373499" y="3157738"/>
            <a:ext cx="6392404" cy="446276"/>
          </a:xfrm>
          <a:prstGeom prst="rect">
            <a:avLst/>
          </a:prstGeom>
          <a:noFill/>
        </p:spPr>
        <p:txBody>
          <a:bodyPr wrap="square" rtlCol="0">
            <a:spAutoFit/>
          </a:bodyPr>
          <a:lstStyle/>
          <a:p>
            <a:r>
              <a:rPr lang="en-GB" sz="2300" dirty="0">
                <a:latin typeface="Aptos" panose="020B0004020202020204" pitchFamily="34" charset="0"/>
              </a:rPr>
              <a:t>Technological, economic, social, governance</a:t>
            </a:r>
          </a:p>
        </p:txBody>
      </p:sp>
      <p:sp>
        <p:nvSpPr>
          <p:cNvPr id="16" name="TextBox 15">
            <a:extLst>
              <a:ext uri="{FF2B5EF4-FFF2-40B4-BE49-F238E27FC236}">
                <a16:creationId xmlns:a16="http://schemas.microsoft.com/office/drawing/2014/main" id="{9FD56097-2235-7F05-8E55-B86A37E964FE}"/>
              </a:ext>
            </a:extLst>
          </p:cNvPr>
          <p:cNvSpPr txBox="1"/>
          <p:nvPr/>
        </p:nvSpPr>
        <p:spPr>
          <a:xfrm>
            <a:off x="2717074" y="2234235"/>
            <a:ext cx="6796668" cy="446276"/>
          </a:xfrm>
          <a:prstGeom prst="rect">
            <a:avLst/>
          </a:prstGeom>
          <a:noFill/>
        </p:spPr>
        <p:txBody>
          <a:bodyPr wrap="square">
            <a:spAutoFit/>
          </a:bodyPr>
          <a:lstStyle/>
          <a:p>
            <a:r>
              <a:rPr lang="en-GB" sz="2300" dirty="0">
                <a:latin typeface="Aptos" panose="020B0004020202020204" pitchFamily="34" charset="0"/>
              </a:rPr>
              <a:t>Need for </a:t>
            </a:r>
            <a:r>
              <a:rPr lang="en-GB" sz="2300" b="1" dirty="0">
                <a:latin typeface="Aptos" panose="020B0004020202020204" pitchFamily="34" charset="0"/>
              </a:rPr>
              <a:t>sustainable resource use </a:t>
            </a:r>
          </a:p>
        </p:txBody>
      </p:sp>
      <p:sp>
        <p:nvSpPr>
          <p:cNvPr id="21" name="TextBox 20">
            <a:extLst>
              <a:ext uri="{FF2B5EF4-FFF2-40B4-BE49-F238E27FC236}">
                <a16:creationId xmlns:a16="http://schemas.microsoft.com/office/drawing/2014/main" id="{E3AC95AD-5C71-D4AE-89E5-87B9A3F9E584}"/>
              </a:ext>
            </a:extLst>
          </p:cNvPr>
          <p:cNvSpPr txBox="1"/>
          <p:nvPr/>
        </p:nvSpPr>
        <p:spPr>
          <a:xfrm>
            <a:off x="4444160" y="5234797"/>
            <a:ext cx="7766359" cy="1154162"/>
          </a:xfrm>
          <a:prstGeom prst="rect">
            <a:avLst/>
          </a:prstGeom>
          <a:noFill/>
        </p:spPr>
        <p:txBody>
          <a:bodyPr wrap="square" rtlCol="0">
            <a:spAutoFit/>
          </a:bodyPr>
          <a:lstStyle/>
          <a:p>
            <a:r>
              <a:rPr lang="en-GB" sz="2300" b="1" dirty="0">
                <a:latin typeface="Aptos" panose="020B0004020202020204" pitchFamily="34" charset="0"/>
              </a:rPr>
              <a:t>Maximise</a:t>
            </a:r>
            <a:r>
              <a:rPr lang="en-GB" sz="2300" dirty="0">
                <a:latin typeface="Aptos" panose="020B0004020202020204" pitchFamily="34" charset="0"/>
              </a:rPr>
              <a:t> adoption &amp; impact of </a:t>
            </a:r>
            <a:r>
              <a:rPr lang="en-GB" sz="2300" b="1" dirty="0">
                <a:latin typeface="Aptos" panose="020B0004020202020204" pitchFamily="34" charset="0"/>
              </a:rPr>
              <a:t>CSSs</a:t>
            </a:r>
            <a:r>
              <a:rPr lang="el-GR" sz="2300" dirty="0">
                <a:latin typeface="Aptos" panose="020B0004020202020204" pitchFamily="34" charset="0"/>
              </a:rPr>
              <a:t>, </a:t>
            </a:r>
            <a:r>
              <a:rPr lang="en-GB" sz="2300" dirty="0">
                <a:latin typeface="Aptos" panose="020B0004020202020204" pitchFamily="34" charset="0"/>
              </a:rPr>
              <a:t>overcoming barriers &amp; risks, </a:t>
            </a:r>
            <a:r>
              <a:rPr lang="en-US" sz="2300" dirty="0">
                <a:latin typeface="Aptos" panose="020B0004020202020204" pitchFamily="34" charset="0"/>
              </a:rPr>
              <a:t> by applying it within an </a:t>
            </a:r>
            <a:r>
              <a:rPr lang="en-US" sz="2300" b="1" dirty="0">
                <a:latin typeface="Aptos" panose="020B0004020202020204" pitchFamily="34" charset="0"/>
              </a:rPr>
              <a:t>enabling integrated environment</a:t>
            </a:r>
            <a:endParaRPr lang="en-GB" sz="2300" b="1" dirty="0">
              <a:latin typeface="Aptos" panose="020B0004020202020204" pitchFamily="34" charset="0"/>
            </a:endParaRPr>
          </a:p>
        </p:txBody>
      </p:sp>
      <p:grpSp>
        <p:nvGrpSpPr>
          <p:cNvPr id="27" name="Group 26">
            <a:extLst>
              <a:ext uri="{FF2B5EF4-FFF2-40B4-BE49-F238E27FC236}">
                <a16:creationId xmlns:a16="http://schemas.microsoft.com/office/drawing/2014/main" id="{3B618B32-DC93-AA4C-F8D0-C5CFB802616B}"/>
              </a:ext>
            </a:extLst>
          </p:cNvPr>
          <p:cNvGrpSpPr/>
          <p:nvPr/>
        </p:nvGrpSpPr>
        <p:grpSpPr>
          <a:xfrm>
            <a:off x="2867805" y="2967589"/>
            <a:ext cx="2474779" cy="721480"/>
            <a:chOff x="3954463" y="2532227"/>
            <a:chExt cx="2474779" cy="721480"/>
          </a:xfrm>
        </p:grpSpPr>
        <p:sp>
          <p:nvSpPr>
            <p:cNvPr id="26" name="Parallelogram 25">
              <a:extLst>
                <a:ext uri="{FF2B5EF4-FFF2-40B4-BE49-F238E27FC236}">
                  <a16:creationId xmlns:a16="http://schemas.microsoft.com/office/drawing/2014/main" id="{46BACA99-18C0-010F-FF06-8EA1ACDD8628}"/>
                </a:ext>
              </a:extLst>
            </p:cNvPr>
            <p:cNvSpPr/>
            <p:nvPr/>
          </p:nvSpPr>
          <p:spPr>
            <a:xfrm>
              <a:off x="3954463" y="2532227"/>
              <a:ext cx="2474779" cy="721480"/>
            </a:xfrm>
            <a:prstGeom prst="parallelogram">
              <a:avLst/>
            </a:prstGeom>
            <a:solidFill>
              <a:schemeClr val="accent6">
                <a:lumMod val="40000"/>
                <a:lumOff val="60000"/>
                <a:alpha val="61000"/>
              </a:schemeClr>
            </a:solidFill>
            <a:ln>
              <a:solidFill>
                <a:schemeClr val="accent6">
                  <a:lumMod val="40000"/>
                  <a:lumOff val="60000"/>
                </a:schemeClr>
              </a:solidFill>
            </a:ln>
            <a:effectLst>
              <a:outerShdw blurRad="50800" dist="38100" dir="2700000" algn="tl" rotWithShape="0">
                <a:prstClr val="black">
                  <a:alpha val="40000"/>
                </a:prstClr>
              </a:outerShdw>
              <a:reflection blurRad="6350" stA="50000" endA="300" endPos="555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500" dirty="0">
                <a:latin typeface="Aptos" panose="020B0004020202020204" pitchFamily="34" charset="0"/>
              </a:endParaRPr>
            </a:p>
          </p:txBody>
        </p:sp>
        <p:sp>
          <p:nvSpPr>
            <p:cNvPr id="6" name="TextBox 5">
              <a:extLst>
                <a:ext uri="{FF2B5EF4-FFF2-40B4-BE49-F238E27FC236}">
                  <a16:creationId xmlns:a16="http://schemas.microsoft.com/office/drawing/2014/main" id="{015C81FE-BBD0-2605-1B59-AE4D2DEDEC18}"/>
                </a:ext>
              </a:extLst>
            </p:cNvPr>
            <p:cNvSpPr txBox="1"/>
            <p:nvPr/>
          </p:nvSpPr>
          <p:spPr>
            <a:xfrm>
              <a:off x="4332516" y="2693139"/>
              <a:ext cx="1878107" cy="430887"/>
            </a:xfrm>
            <a:prstGeom prst="rect">
              <a:avLst/>
            </a:prstGeom>
            <a:noFill/>
          </p:spPr>
          <p:txBody>
            <a:bodyPr wrap="square" rtlCol="0">
              <a:spAutoFit/>
            </a:bodyPr>
            <a:lstStyle/>
            <a:p>
              <a:r>
                <a:rPr lang="en-GB" sz="2200" b="1" dirty="0">
                  <a:latin typeface="Aptos" panose="020B0004020202020204" pitchFamily="34" charset="0"/>
                </a:rPr>
                <a:t>The Barriers</a:t>
              </a:r>
              <a:endParaRPr lang="en-GB" sz="2200" dirty="0">
                <a:latin typeface="Aptos" panose="020B0004020202020204" pitchFamily="34" charset="0"/>
              </a:endParaRPr>
            </a:p>
          </p:txBody>
        </p:sp>
      </p:grpSp>
      <p:grpSp>
        <p:nvGrpSpPr>
          <p:cNvPr id="30" name="Group 29">
            <a:extLst>
              <a:ext uri="{FF2B5EF4-FFF2-40B4-BE49-F238E27FC236}">
                <a16:creationId xmlns:a16="http://schemas.microsoft.com/office/drawing/2014/main" id="{1DB8BBDE-D937-9660-C774-58E8C978B19F}"/>
              </a:ext>
            </a:extLst>
          </p:cNvPr>
          <p:cNvGrpSpPr/>
          <p:nvPr/>
        </p:nvGrpSpPr>
        <p:grpSpPr>
          <a:xfrm>
            <a:off x="141602" y="3979275"/>
            <a:ext cx="2474779" cy="721480"/>
            <a:chOff x="204452" y="3817196"/>
            <a:chExt cx="2474779" cy="721480"/>
          </a:xfrm>
        </p:grpSpPr>
        <p:sp>
          <p:nvSpPr>
            <p:cNvPr id="28" name="Parallelogram 27">
              <a:extLst>
                <a:ext uri="{FF2B5EF4-FFF2-40B4-BE49-F238E27FC236}">
                  <a16:creationId xmlns:a16="http://schemas.microsoft.com/office/drawing/2014/main" id="{162CF161-AD7B-1D18-2BEB-AA2F2CF63154}"/>
                </a:ext>
              </a:extLst>
            </p:cNvPr>
            <p:cNvSpPr/>
            <p:nvPr/>
          </p:nvSpPr>
          <p:spPr>
            <a:xfrm>
              <a:off x="204452" y="3817196"/>
              <a:ext cx="2474779" cy="721480"/>
            </a:xfrm>
            <a:prstGeom prst="parallelogram">
              <a:avLst/>
            </a:prstGeom>
            <a:solidFill>
              <a:schemeClr val="accent6">
                <a:lumMod val="40000"/>
                <a:lumOff val="60000"/>
                <a:alpha val="61000"/>
              </a:schemeClr>
            </a:solidFill>
            <a:ln>
              <a:solidFill>
                <a:schemeClr val="accent6">
                  <a:lumMod val="40000"/>
                  <a:lumOff val="60000"/>
                </a:schemeClr>
              </a:solidFill>
            </a:ln>
            <a:effectLst>
              <a:outerShdw blurRad="50800" dist="38100" dir="2700000" algn="tl" rotWithShape="0">
                <a:prstClr val="black">
                  <a:alpha val="40000"/>
                </a:prstClr>
              </a:outerShdw>
              <a:reflection blurRad="6350" stA="50000" endA="300" endPos="55500" dist="508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500" dirty="0">
                <a:latin typeface="Aptos" panose="020B0004020202020204" pitchFamily="34" charset="0"/>
              </a:endParaRPr>
            </a:p>
          </p:txBody>
        </p:sp>
        <p:sp>
          <p:nvSpPr>
            <p:cNvPr id="7" name="TextBox 6">
              <a:extLst>
                <a:ext uri="{FF2B5EF4-FFF2-40B4-BE49-F238E27FC236}">
                  <a16:creationId xmlns:a16="http://schemas.microsoft.com/office/drawing/2014/main" id="{B787A693-05DD-887D-D829-9BF84C39E5FF}"/>
                </a:ext>
              </a:extLst>
            </p:cNvPr>
            <p:cNvSpPr txBox="1"/>
            <p:nvPr/>
          </p:nvSpPr>
          <p:spPr>
            <a:xfrm>
              <a:off x="769158" y="4006264"/>
              <a:ext cx="1506873" cy="446276"/>
            </a:xfrm>
            <a:prstGeom prst="rect">
              <a:avLst/>
            </a:prstGeom>
            <a:noFill/>
          </p:spPr>
          <p:txBody>
            <a:bodyPr wrap="square" rtlCol="0">
              <a:spAutoFit/>
            </a:bodyPr>
            <a:lstStyle/>
            <a:p>
              <a:r>
                <a:rPr lang="en-GB" sz="2200" b="1" dirty="0">
                  <a:latin typeface="Aptos" panose="020B0004020202020204" pitchFamily="34" charset="0"/>
                </a:rPr>
                <a:t>The goal</a:t>
              </a:r>
              <a:endParaRPr lang="en-GB" sz="2200" dirty="0">
                <a:latin typeface="Aptos" panose="020B0004020202020204" pitchFamily="34" charset="0"/>
              </a:endParaRPr>
            </a:p>
          </p:txBody>
        </p:sp>
      </p:grpSp>
      <p:sp>
        <p:nvSpPr>
          <p:cNvPr id="4" name="Slide Number Placeholder 3">
            <a:extLst>
              <a:ext uri="{FF2B5EF4-FFF2-40B4-BE49-F238E27FC236}">
                <a16:creationId xmlns:a16="http://schemas.microsoft.com/office/drawing/2014/main" id="{D74BDED9-6BB0-0995-0247-FC1192459E99}"/>
              </a:ext>
            </a:extLst>
          </p:cNvPr>
          <p:cNvSpPr>
            <a:spLocks noGrp="1"/>
          </p:cNvSpPr>
          <p:nvPr>
            <p:ph type="sldNum" sz="quarter" idx="12"/>
          </p:nvPr>
        </p:nvSpPr>
        <p:spPr/>
        <p:txBody>
          <a:bodyPr/>
          <a:lstStyle/>
          <a:p>
            <a:fld id="{DC29A307-D406-42BB-9600-BD914BBF402A}" type="slidenum">
              <a:rPr lang="en-US" smtClean="0"/>
              <a:t>5</a:t>
            </a:fld>
            <a:endParaRPr lang="en-US"/>
          </a:p>
        </p:txBody>
      </p:sp>
    </p:spTree>
    <p:extLst>
      <p:ext uri="{BB962C8B-B14F-4D97-AF65-F5344CB8AC3E}">
        <p14:creationId xmlns:p14="http://schemas.microsoft.com/office/powerpoint/2010/main" val="4225147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77A0022-8BC1-A894-9B20-677436E30E0E}"/>
              </a:ext>
            </a:extLst>
          </p:cNvPr>
          <p:cNvSpPr>
            <a:spLocks noGrp="1"/>
          </p:cNvSpPr>
          <p:nvPr>
            <p:ph type="ftr" sz="quarter" idx="11"/>
          </p:nvPr>
        </p:nvSpPr>
        <p:spPr/>
        <p:txBody>
          <a:bodyPr/>
          <a:lstStyle/>
          <a:p>
            <a:r>
              <a:rPr lang="nl-NL"/>
              <a:t>23.06.2025 - EU Green Week 2025</a:t>
            </a:r>
            <a:endParaRPr lang="en-US"/>
          </a:p>
        </p:txBody>
      </p:sp>
      <p:sp>
        <p:nvSpPr>
          <p:cNvPr id="5" name="Slide Number Placeholder 4">
            <a:extLst>
              <a:ext uri="{FF2B5EF4-FFF2-40B4-BE49-F238E27FC236}">
                <a16:creationId xmlns:a16="http://schemas.microsoft.com/office/drawing/2014/main" id="{47FF6AD9-3DCC-ED45-3AC7-E0E56892DC9C}"/>
              </a:ext>
            </a:extLst>
          </p:cNvPr>
          <p:cNvSpPr>
            <a:spLocks noGrp="1"/>
          </p:cNvSpPr>
          <p:nvPr>
            <p:ph type="sldNum" sz="quarter" idx="12"/>
          </p:nvPr>
        </p:nvSpPr>
        <p:spPr/>
        <p:txBody>
          <a:bodyPr/>
          <a:lstStyle/>
          <a:p>
            <a:fld id="{DC29A307-D406-42BB-9600-BD914BBF402A}" type="slidenum">
              <a:rPr lang="en-US" smtClean="0"/>
              <a:t>6</a:t>
            </a:fld>
            <a:endParaRPr lang="en-US"/>
          </a:p>
        </p:txBody>
      </p:sp>
      <p:pic>
        <p:nvPicPr>
          <p:cNvPr id="6" name="Picture 5">
            <a:extLst>
              <a:ext uri="{FF2B5EF4-FFF2-40B4-BE49-F238E27FC236}">
                <a16:creationId xmlns:a16="http://schemas.microsoft.com/office/drawing/2014/main" id="{6D064696-4AAF-9E50-02FE-84F808240122}"/>
              </a:ext>
            </a:extLst>
          </p:cNvPr>
          <p:cNvPicPr>
            <a:picLocks noChangeAspect="1"/>
          </p:cNvPicPr>
          <p:nvPr/>
        </p:nvPicPr>
        <p:blipFill>
          <a:blip r:embed="rId3"/>
          <a:stretch>
            <a:fillRect/>
          </a:stretch>
        </p:blipFill>
        <p:spPr>
          <a:xfrm>
            <a:off x="4550261" y="1027906"/>
            <a:ext cx="5431939" cy="5208814"/>
          </a:xfrm>
          <a:prstGeom prst="rect">
            <a:avLst/>
          </a:prstGeom>
        </p:spPr>
      </p:pic>
      <p:sp>
        <p:nvSpPr>
          <p:cNvPr id="7" name="TextBox 6">
            <a:extLst>
              <a:ext uri="{FF2B5EF4-FFF2-40B4-BE49-F238E27FC236}">
                <a16:creationId xmlns:a16="http://schemas.microsoft.com/office/drawing/2014/main" id="{54E02A86-3C5C-5D4A-7524-84EC45323F5F}"/>
              </a:ext>
            </a:extLst>
          </p:cNvPr>
          <p:cNvSpPr txBox="1"/>
          <p:nvPr/>
        </p:nvSpPr>
        <p:spPr>
          <a:xfrm>
            <a:off x="6391314" y="1876991"/>
            <a:ext cx="3653949" cy="830997"/>
          </a:xfrm>
          <a:prstGeom prst="rect">
            <a:avLst/>
          </a:prstGeom>
          <a:noFill/>
        </p:spPr>
        <p:txBody>
          <a:bodyPr wrap="none" rtlCol="0">
            <a:spAutoFit/>
          </a:bodyPr>
          <a:lstStyle/>
          <a:p>
            <a:pPr marL="285750" indent="-285750">
              <a:buFont typeface="Wingdings" panose="05000000000000000000" pitchFamily="2" charset="2"/>
              <a:buChar char="ü"/>
            </a:pPr>
            <a:r>
              <a:rPr lang="en-US" sz="1600" dirty="0"/>
              <a:t>Circular Economy</a:t>
            </a:r>
          </a:p>
          <a:p>
            <a:pPr marL="285750" indent="-285750">
              <a:buFont typeface="Wingdings" panose="05000000000000000000" pitchFamily="2" charset="2"/>
              <a:buChar char="ü"/>
            </a:pPr>
            <a:r>
              <a:rPr lang="en-US" sz="1600" dirty="0" err="1"/>
              <a:t>Decarbonisation</a:t>
            </a:r>
            <a:endParaRPr lang="en-US" sz="1600" dirty="0"/>
          </a:p>
          <a:p>
            <a:pPr marL="285750" indent="-285750">
              <a:buFont typeface="Wingdings" panose="05000000000000000000" pitchFamily="2" charset="2"/>
              <a:buChar char="ü"/>
            </a:pPr>
            <a:r>
              <a:rPr lang="en-US" sz="1600" dirty="0"/>
              <a:t>Natural resources preservation</a:t>
            </a:r>
            <a:endParaRPr lang="en-GB" sz="1600" dirty="0"/>
          </a:p>
        </p:txBody>
      </p:sp>
      <p:sp>
        <p:nvSpPr>
          <p:cNvPr id="8" name="TextBox 7">
            <a:extLst>
              <a:ext uri="{FF2B5EF4-FFF2-40B4-BE49-F238E27FC236}">
                <a16:creationId xmlns:a16="http://schemas.microsoft.com/office/drawing/2014/main" id="{D963D8CF-3439-396D-6730-78EC7D034664}"/>
              </a:ext>
            </a:extLst>
          </p:cNvPr>
          <p:cNvSpPr txBox="1"/>
          <p:nvPr/>
        </p:nvSpPr>
        <p:spPr>
          <a:xfrm>
            <a:off x="6391314" y="3645154"/>
            <a:ext cx="2762103" cy="830997"/>
          </a:xfrm>
          <a:prstGeom prst="rect">
            <a:avLst/>
          </a:prstGeom>
          <a:noFill/>
        </p:spPr>
        <p:txBody>
          <a:bodyPr wrap="none" rtlCol="0">
            <a:spAutoFit/>
          </a:bodyPr>
          <a:lstStyle/>
          <a:p>
            <a:pPr marL="285750" indent="-285750">
              <a:buFont typeface="Wingdings" panose="05000000000000000000" pitchFamily="2" charset="2"/>
              <a:buChar char="ü"/>
            </a:pPr>
            <a:r>
              <a:rPr lang="en-US" sz="1600" dirty="0"/>
              <a:t>Real time monitoring</a:t>
            </a:r>
          </a:p>
          <a:p>
            <a:pPr marL="285750" indent="-285750">
              <a:buFont typeface="Wingdings" panose="05000000000000000000" pitchFamily="2" charset="2"/>
              <a:buChar char="ü"/>
            </a:pPr>
            <a:r>
              <a:rPr lang="en-US" sz="1600" dirty="0" err="1"/>
              <a:t>Virtualisation</a:t>
            </a:r>
            <a:endParaRPr lang="en-US" sz="1600" dirty="0"/>
          </a:p>
          <a:p>
            <a:pPr marL="285750" indent="-285750">
              <a:buFont typeface="Wingdings" panose="05000000000000000000" pitchFamily="2" charset="2"/>
              <a:buChar char="ü"/>
            </a:pPr>
            <a:r>
              <a:rPr lang="en-US" sz="1600" dirty="0"/>
              <a:t>Life cycle </a:t>
            </a:r>
            <a:r>
              <a:rPr lang="en-US" sz="1600" dirty="0" err="1"/>
              <a:t>optimisation</a:t>
            </a:r>
            <a:endParaRPr lang="en-GB" sz="1600" dirty="0"/>
          </a:p>
        </p:txBody>
      </p:sp>
      <p:sp>
        <p:nvSpPr>
          <p:cNvPr id="9" name="TextBox 8">
            <a:extLst>
              <a:ext uri="{FF2B5EF4-FFF2-40B4-BE49-F238E27FC236}">
                <a16:creationId xmlns:a16="http://schemas.microsoft.com/office/drawing/2014/main" id="{93E36D52-1763-90C4-C414-243CC0180DAE}"/>
              </a:ext>
            </a:extLst>
          </p:cNvPr>
          <p:cNvSpPr txBox="1"/>
          <p:nvPr/>
        </p:nvSpPr>
        <p:spPr>
          <a:xfrm>
            <a:off x="6391314" y="5263256"/>
            <a:ext cx="3214919" cy="830997"/>
          </a:xfrm>
          <a:prstGeom prst="rect">
            <a:avLst/>
          </a:prstGeom>
          <a:noFill/>
        </p:spPr>
        <p:txBody>
          <a:bodyPr wrap="none" rtlCol="0">
            <a:spAutoFit/>
          </a:bodyPr>
          <a:lstStyle/>
          <a:p>
            <a:pPr marL="285750" indent="-285750">
              <a:buFont typeface="Wingdings" panose="05000000000000000000" pitchFamily="2" charset="2"/>
              <a:buChar char="ü"/>
            </a:pPr>
            <a:r>
              <a:rPr lang="en-US" sz="1600" dirty="0"/>
              <a:t>Just transition</a:t>
            </a:r>
          </a:p>
          <a:p>
            <a:pPr marL="285750" indent="-285750">
              <a:buFont typeface="Wingdings" panose="05000000000000000000" pitchFamily="2" charset="2"/>
              <a:buChar char="ü"/>
            </a:pPr>
            <a:r>
              <a:rPr lang="en-GB" sz="1600" dirty="0"/>
              <a:t>Social equity and inclusion</a:t>
            </a:r>
            <a:endParaRPr lang="en-US" sz="1600" dirty="0"/>
          </a:p>
          <a:p>
            <a:pPr marL="285750" indent="-285750">
              <a:buFont typeface="Wingdings" panose="05000000000000000000" pitchFamily="2" charset="2"/>
              <a:buChar char="ü"/>
            </a:pPr>
            <a:r>
              <a:rPr lang="en-US" sz="1600" dirty="0"/>
              <a:t>Education and skills</a:t>
            </a:r>
            <a:endParaRPr lang="en-GB" sz="1600" dirty="0"/>
          </a:p>
        </p:txBody>
      </p:sp>
      <p:sp>
        <p:nvSpPr>
          <p:cNvPr id="2" name="Title 1">
            <a:extLst>
              <a:ext uri="{FF2B5EF4-FFF2-40B4-BE49-F238E27FC236}">
                <a16:creationId xmlns:a16="http://schemas.microsoft.com/office/drawing/2014/main" id="{B8A038B3-C8D9-EEA3-E230-AAB6FB517664}"/>
              </a:ext>
            </a:extLst>
          </p:cNvPr>
          <p:cNvSpPr>
            <a:spLocks noGrp="1"/>
          </p:cNvSpPr>
          <p:nvPr>
            <p:ph type="title"/>
          </p:nvPr>
        </p:nvSpPr>
        <p:spPr/>
        <p:txBody>
          <a:bodyPr>
            <a:normAutofit/>
          </a:bodyPr>
          <a:lstStyle/>
          <a:p>
            <a:r>
              <a:rPr lang="en-US" sz="4000" dirty="0"/>
              <a:t>Triple Transition</a:t>
            </a:r>
            <a:br>
              <a:rPr lang="en-US" sz="4000" dirty="0"/>
            </a:br>
            <a:r>
              <a:rPr lang="en-US" sz="4000" dirty="0"/>
              <a:t>of Cities and Regions</a:t>
            </a:r>
            <a:endParaRPr lang="en-GB" sz="4000" dirty="0"/>
          </a:p>
        </p:txBody>
      </p:sp>
    </p:spTree>
    <p:extLst>
      <p:ext uri="{BB962C8B-B14F-4D97-AF65-F5344CB8AC3E}">
        <p14:creationId xmlns:p14="http://schemas.microsoft.com/office/powerpoint/2010/main" val="246987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3876E-9F7F-07F8-C1E1-32E4CA6D5DC3}"/>
              </a:ext>
            </a:extLst>
          </p:cNvPr>
          <p:cNvSpPr>
            <a:spLocks noGrp="1"/>
          </p:cNvSpPr>
          <p:nvPr>
            <p:ph type="title"/>
          </p:nvPr>
        </p:nvSpPr>
        <p:spPr/>
        <p:txBody>
          <a:bodyPr/>
          <a:lstStyle/>
          <a:p>
            <a:r>
              <a:rPr lang="en-US" dirty="0"/>
              <a:t>CE/CSS Ecosystem and Market</a:t>
            </a:r>
          </a:p>
        </p:txBody>
      </p:sp>
      <p:sp>
        <p:nvSpPr>
          <p:cNvPr id="3" name="Footer Placeholder 2">
            <a:extLst>
              <a:ext uri="{FF2B5EF4-FFF2-40B4-BE49-F238E27FC236}">
                <a16:creationId xmlns:a16="http://schemas.microsoft.com/office/drawing/2014/main" id="{B0089374-89CC-C8C0-B364-08CD484EBE07}"/>
              </a:ext>
            </a:extLst>
          </p:cNvPr>
          <p:cNvSpPr>
            <a:spLocks noGrp="1"/>
          </p:cNvSpPr>
          <p:nvPr>
            <p:ph type="ftr" sz="quarter" idx="11"/>
          </p:nvPr>
        </p:nvSpPr>
        <p:spPr/>
        <p:txBody>
          <a:bodyPr/>
          <a:lstStyle/>
          <a:p>
            <a:r>
              <a:rPr lang="nl-NL"/>
              <a:t>23.06.2025 - EU Green Week 2025</a:t>
            </a:r>
            <a:endParaRPr lang="en-US"/>
          </a:p>
        </p:txBody>
      </p:sp>
      <p:sp>
        <p:nvSpPr>
          <p:cNvPr id="4" name="Slide Number Placeholder 3">
            <a:extLst>
              <a:ext uri="{FF2B5EF4-FFF2-40B4-BE49-F238E27FC236}">
                <a16:creationId xmlns:a16="http://schemas.microsoft.com/office/drawing/2014/main" id="{A68B7D42-7101-218F-9469-E9A1C4E45F8E}"/>
              </a:ext>
            </a:extLst>
          </p:cNvPr>
          <p:cNvSpPr>
            <a:spLocks noGrp="1"/>
          </p:cNvSpPr>
          <p:nvPr>
            <p:ph type="sldNum" sz="quarter" idx="12"/>
          </p:nvPr>
        </p:nvSpPr>
        <p:spPr/>
        <p:txBody>
          <a:bodyPr/>
          <a:lstStyle/>
          <a:p>
            <a:fld id="{DC29A307-D406-42BB-9600-BD914BBF402A}" type="slidenum">
              <a:rPr lang="en-US" smtClean="0"/>
              <a:t>7</a:t>
            </a:fld>
            <a:endParaRPr lang="en-US"/>
          </a:p>
        </p:txBody>
      </p:sp>
      <p:grpSp>
        <p:nvGrpSpPr>
          <p:cNvPr id="5" name="Group 4">
            <a:extLst>
              <a:ext uri="{FF2B5EF4-FFF2-40B4-BE49-F238E27FC236}">
                <a16:creationId xmlns:a16="http://schemas.microsoft.com/office/drawing/2014/main" id="{E1BE4BE2-0ADE-6E75-BE0E-B4D528B3927A}"/>
              </a:ext>
            </a:extLst>
          </p:cNvPr>
          <p:cNvGrpSpPr/>
          <p:nvPr/>
        </p:nvGrpSpPr>
        <p:grpSpPr>
          <a:xfrm>
            <a:off x="1027706" y="1411288"/>
            <a:ext cx="10394674" cy="4757004"/>
            <a:chOff x="306436" y="-1"/>
            <a:chExt cx="13663270" cy="5924551"/>
          </a:xfrm>
        </p:grpSpPr>
        <p:sp>
          <p:nvSpPr>
            <p:cNvPr id="6" name="Οβάλ 3">
              <a:extLst>
                <a:ext uri="{FF2B5EF4-FFF2-40B4-BE49-F238E27FC236}">
                  <a16:creationId xmlns:a16="http://schemas.microsoft.com/office/drawing/2014/main" id="{18AB7103-EF15-FB5B-73C0-71447AC413E2}"/>
                </a:ext>
              </a:extLst>
            </p:cNvPr>
            <p:cNvSpPr/>
            <p:nvPr/>
          </p:nvSpPr>
          <p:spPr>
            <a:xfrm>
              <a:off x="306436" y="530521"/>
              <a:ext cx="8883650" cy="5394029"/>
            </a:xfrm>
            <a:prstGeom prst="ellipse">
              <a:avLst/>
            </a:prstGeom>
            <a:noFill/>
            <a:ln w="28575">
              <a:solidFill>
                <a:srgbClr val="9856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1100"/>
            </a:p>
          </p:txBody>
        </p:sp>
        <p:sp>
          <p:nvSpPr>
            <p:cNvPr id="7" name="Οβάλ 2">
              <a:extLst>
                <a:ext uri="{FF2B5EF4-FFF2-40B4-BE49-F238E27FC236}">
                  <a16:creationId xmlns:a16="http://schemas.microsoft.com/office/drawing/2014/main" id="{7EF09CAB-9F17-D19A-2F91-29D6A219EA4D}"/>
                </a:ext>
              </a:extLst>
            </p:cNvPr>
            <p:cNvSpPr/>
            <p:nvPr/>
          </p:nvSpPr>
          <p:spPr>
            <a:xfrm>
              <a:off x="1004936" y="685472"/>
              <a:ext cx="7423150" cy="4162753"/>
            </a:xfrm>
            <a:prstGeom prst="ellipse">
              <a:avLst/>
            </a:prstGeom>
            <a:noFill/>
            <a:ln w="28575">
              <a:solidFill>
                <a:srgbClr val="737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1100"/>
            </a:p>
          </p:txBody>
        </p:sp>
        <p:sp>
          <p:nvSpPr>
            <p:cNvPr id="8" name="Οβάλ 1">
              <a:extLst>
                <a:ext uri="{FF2B5EF4-FFF2-40B4-BE49-F238E27FC236}">
                  <a16:creationId xmlns:a16="http://schemas.microsoft.com/office/drawing/2014/main" id="{484DD4BD-C257-6F9D-A02B-F8FC8BF1C05E}"/>
                </a:ext>
              </a:extLst>
            </p:cNvPr>
            <p:cNvSpPr/>
            <p:nvPr/>
          </p:nvSpPr>
          <p:spPr>
            <a:xfrm>
              <a:off x="1608362" y="1022349"/>
              <a:ext cx="6248224" cy="2701748"/>
            </a:xfrm>
            <a:prstGeom prst="ellipse">
              <a:avLst/>
            </a:prstGeom>
            <a:noFill/>
            <a:ln w="28575">
              <a:solidFill>
                <a:srgbClr val="324D1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1100"/>
            </a:p>
          </p:txBody>
        </p:sp>
        <p:sp>
          <p:nvSpPr>
            <p:cNvPr id="9" name="TextBox 8">
              <a:extLst>
                <a:ext uri="{FF2B5EF4-FFF2-40B4-BE49-F238E27FC236}">
                  <a16:creationId xmlns:a16="http://schemas.microsoft.com/office/drawing/2014/main" id="{073953AC-7A6A-4738-E7D3-C413DBAD0595}"/>
                </a:ext>
              </a:extLst>
            </p:cNvPr>
            <p:cNvSpPr txBox="1"/>
            <p:nvPr/>
          </p:nvSpPr>
          <p:spPr>
            <a:xfrm>
              <a:off x="6195485" y="4176448"/>
              <a:ext cx="1729316" cy="592817"/>
            </a:xfrm>
            <a:prstGeom prst="rect">
              <a:avLst/>
            </a:prstGeom>
            <a:solidFill>
              <a:srgbClr val="737000"/>
            </a:solidFill>
          </p:spPr>
          <p:txBody>
            <a:bodyPr wrap="square" rtlCol="0">
              <a:spAutoFit/>
            </a:bodyPr>
            <a:lstStyle/>
            <a:p>
              <a:pPr algn="ctr"/>
              <a:r>
                <a:rPr lang="en-GB" sz="1050" dirty="0">
                  <a:solidFill>
                    <a:schemeClr val="bg1"/>
                  </a:solidFill>
                  <a:latin typeface="Bierstadt" panose="020B0004020202020204" pitchFamily="34" charset="0"/>
                  <a:cs typeface="Segoe UI" panose="020B0502040204020203" pitchFamily="34" charset="0"/>
                </a:rPr>
                <a:t>Regional External Environment</a:t>
              </a:r>
            </a:p>
          </p:txBody>
        </p:sp>
        <p:sp>
          <p:nvSpPr>
            <p:cNvPr id="10" name="TextBox 9">
              <a:extLst>
                <a:ext uri="{FF2B5EF4-FFF2-40B4-BE49-F238E27FC236}">
                  <a16:creationId xmlns:a16="http://schemas.microsoft.com/office/drawing/2014/main" id="{1896165F-B32E-F35D-9398-76DCD9B3B270}"/>
                </a:ext>
              </a:extLst>
            </p:cNvPr>
            <p:cNvSpPr txBox="1"/>
            <p:nvPr/>
          </p:nvSpPr>
          <p:spPr>
            <a:xfrm>
              <a:off x="6195485" y="5309709"/>
              <a:ext cx="1729316" cy="592817"/>
            </a:xfrm>
            <a:prstGeom prst="rect">
              <a:avLst/>
            </a:prstGeom>
            <a:solidFill>
              <a:srgbClr val="985600"/>
            </a:solidFill>
          </p:spPr>
          <p:txBody>
            <a:bodyPr wrap="square" rtlCol="0">
              <a:spAutoFit/>
            </a:bodyPr>
            <a:lstStyle/>
            <a:p>
              <a:pPr algn="ctr"/>
              <a:r>
                <a:rPr lang="en-GB" sz="1050" dirty="0">
                  <a:solidFill>
                    <a:schemeClr val="bg1"/>
                  </a:solidFill>
                  <a:latin typeface="Bierstadt" panose="020B0004020202020204" pitchFamily="34" charset="0"/>
                  <a:cs typeface="Segoe UI" panose="020B0502040204020203" pitchFamily="34" charset="0"/>
                </a:rPr>
                <a:t>Extra-Regional Environment</a:t>
              </a:r>
            </a:p>
          </p:txBody>
        </p:sp>
        <p:sp>
          <p:nvSpPr>
            <p:cNvPr id="11" name="Οβάλ 61">
              <a:extLst>
                <a:ext uri="{FF2B5EF4-FFF2-40B4-BE49-F238E27FC236}">
                  <a16:creationId xmlns:a16="http://schemas.microsoft.com/office/drawing/2014/main" id="{28BC6A9E-E4F5-50D5-206E-2990BC77890D}"/>
                </a:ext>
              </a:extLst>
            </p:cNvPr>
            <p:cNvSpPr/>
            <p:nvPr/>
          </p:nvSpPr>
          <p:spPr>
            <a:xfrm>
              <a:off x="1828391" y="2140921"/>
              <a:ext cx="334838" cy="331345"/>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1100"/>
            </a:p>
          </p:txBody>
        </p:sp>
        <p:sp>
          <p:nvSpPr>
            <p:cNvPr id="12" name="Ορθογώνιο 72">
              <a:extLst>
                <a:ext uri="{FF2B5EF4-FFF2-40B4-BE49-F238E27FC236}">
                  <a16:creationId xmlns:a16="http://schemas.microsoft.com/office/drawing/2014/main" id="{CEB5C4E6-805A-CC45-9A5D-1C3FC141408F}"/>
                </a:ext>
              </a:extLst>
            </p:cNvPr>
            <p:cNvSpPr/>
            <p:nvPr/>
          </p:nvSpPr>
          <p:spPr>
            <a:xfrm>
              <a:off x="2020936" y="2110571"/>
              <a:ext cx="2093026" cy="46203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sz="1100"/>
            </a:p>
          </p:txBody>
        </p:sp>
        <p:pic>
          <p:nvPicPr>
            <p:cNvPr id="13" name="Εικόνα 6">
              <a:extLst>
                <a:ext uri="{FF2B5EF4-FFF2-40B4-BE49-F238E27FC236}">
                  <a16:creationId xmlns:a16="http://schemas.microsoft.com/office/drawing/2014/main" id="{488CAB10-A4E7-D719-2EFA-557A608B8B5E}"/>
                </a:ext>
              </a:extLst>
            </p:cNvPr>
            <p:cNvPicPr>
              <a:picLocks noChangeAspect="1"/>
            </p:cNvPicPr>
            <p:nvPr/>
          </p:nvPicPr>
          <p:blipFill rotWithShape="1">
            <a:blip r:embed="rId3">
              <a:clrChange>
                <a:clrFrom>
                  <a:srgbClr val="FFFFFF"/>
                </a:clrFrom>
                <a:clrTo>
                  <a:srgbClr val="FFFFFF">
                    <a:alpha val="0"/>
                  </a:srgbClr>
                </a:clrTo>
              </a:clrChange>
            </a:blip>
            <a:srcRect l="2298" t="22657" r="10443" b="11683"/>
            <a:stretch/>
          </p:blipFill>
          <p:spPr>
            <a:xfrm>
              <a:off x="1863126" y="-1"/>
              <a:ext cx="5419726" cy="2577045"/>
            </a:xfrm>
            <a:prstGeom prst="rect">
              <a:avLst/>
            </a:prstGeom>
          </p:spPr>
        </p:pic>
        <p:sp>
          <p:nvSpPr>
            <p:cNvPr id="14" name="TextBox 13">
              <a:extLst>
                <a:ext uri="{FF2B5EF4-FFF2-40B4-BE49-F238E27FC236}">
                  <a16:creationId xmlns:a16="http://schemas.microsoft.com/office/drawing/2014/main" id="{FD5DE5F1-6473-5E39-2B13-E0547BD455BF}"/>
                </a:ext>
              </a:extLst>
            </p:cNvPr>
            <p:cNvSpPr txBox="1"/>
            <p:nvPr/>
          </p:nvSpPr>
          <p:spPr>
            <a:xfrm>
              <a:off x="6199281" y="3067581"/>
              <a:ext cx="1725520" cy="592817"/>
            </a:xfrm>
            <a:prstGeom prst="rect">
              <a:avLst/>
            </a:prstGeom>
            <a:solidFill>
              <a:srgbClr val="324D19"/>
            </a:solidFill>
          </p:spPr>
          <p:txBody>
            <a:bodyPr wrap="square" rtlCol="0">
              <a:spAutoFit/>
            </a:bodyPr>
            <a:lstStyle/>
            <a:p>
              <a:pPr algn="ctr"/>
              <a:r>
                <a:rPr lang="en-GB" sz="1050" dirty="0">
                  <a:solidFill>
                    <a:schemeClr val="bg1"/>
                  </a:solidFill>
                  <a:latin typeface="Bierstadt" panose="020B0004020202020204" pitchFamily="34" charset="0"/>
                  <a:cs typeface="Segoe UI" panose="020B0502040204020203" pitchFamily="34" charset="0"/>
                </a:rPr>
                <a:t>Regional CE Market</a:t>
              </a:r>
              <a:endParaRPr lang="el-GR" sz="1050" dirty="0">
                <a:solidFill>
                  <a:schemeClr val="bg1"/>
                </a:solidFill>
                <a:latin typeface="Segoe UI" panose="020B0502040204020203" pitchFamily="34" charset="0"/>
                <a:cs typeface="Segoe UI" panose="020B0502040204020203" pitchFamily="34" charset="0"/>
              </a:endParaRPr>
            </a:p>
          </p:txBody>
        </p:sp>
        <p:pic>
          <p:nvPicPr>
            <p:cNvPr id="15" name="Εικόνα 8" descr="Εικόνα που περιέχει πράσινο, σχεδίαση&#10;&#10;Περιγραφή που δημιουργήθηκε αυτόματα">
              <a:extLst>
                <a:ext uri="{FF2B5EF4-FFF2-40B4-BE49-F238E27FC236}">
                  <a16:creationId xmlns:a16="http://schemas.microsoft.com/office/drawing/2014/main" id="{DB9F10A6-681B-5204-E43D-2D61770FAB3B}"/>
                </a:ext>
              </a:extLst>
            </p:cNvPr>
            <p:cNvPicPr>
              <a:picLocks noChangeAspect="1"/>
            </p:cNvPicPr>
            <p:nvPr/>
          </p:nvPicPr>
          <p:blipFill>
            <a:blip r:embed="rId4" cstate="print">
              <a:clrChange>
                <a:clrFrom>
                  <a:srgbClr val="FFFFFF"/>
                </a:clrFrom>
                <a:clrTo>
                  <a:srgbClr val="FFFFFF">
                    <a:alpha val="0"/>
                  </a:srgbClr>
                </a:clrTo>
              </a:clrChange>
              <a:duotone>
                <a:prstClr val="black"/>
                <a:srgbClr val="324D19">
                  <a:tint val="45000"/>
                  <a:satMod val="400000"/>
                </a:srgbClr>
              </a:duotone>
              <a:extLst>
                <a:ext uri="{28A0092B-C50C-407E-A947-70E740481C1C}">
                  <a14:useLocalDpi xmlns:a14="http://schemas.microsoft.com/office/drawing/2010/main" val="0"/>
                </a:ext>
              </a:extLst>
            </a:blip>
            <a:stretch>
              <a:fillRect/>
            </a:stretch>
          </p:blipFill>
          <p:spPr>
            <a:xfrm>
              <a:off x="1951923" y="2644722"/>
              <a:ext cx="641985" cy="427990"/>
            </a:xfrm>
            <a:prstGeom prst="rect">
              <a:avLst/>
            </a:prstGeom>
          </p:spPr>
        </p:pic>
        <p:pic>
          <p:nvPicPr>
            <p:cNvPr id="16" name="Εικόνα 10" descr="Εικόνα που περιέχει γραμματοσειρά, clipart, γραφικά, ζωγραφιά&#10;&#10;Περιγραφή που δημιουργήθηκε αυτόματα">
              <a:extLst>
                <a:ext uri="{FF2B5EF4-FFF2-40B4-BE49-F238E27FC236}">
                  <a16:creationId xmlns:a16="http://schemas.microsoft.com/office/drawing/2014/main" id="{0F5FC2BB-06AA-B739-D904-025EC009EA58}"/>
                </a:ext>
              </a:extLst>
            </p:cNvPr>
            <p:cNvPicPr>
              <a:picLocks noChangeAspect="1"/>
            </p:cNvPicPr>
            <p:nvPr/>
          </p:nvPicPr>
          <p:blipFill>
            <a:blip r:embed="rId5" cstate="print">
              <a:clrChange>
                <a:clrFrom>
                  <a:srgbClr val="FFFFFF"/>
                </a:clrFrom>
                <a:clrTo>
                  <a:srgbClr val="FFFFFF">
                    <a:alpha val="0"/>
                  </a:srgbClr>
                </a:clrTo>
              </a:clrChange>
              <a:duotone>
                <a:prstClr val="black"/>
                <a:srgbClr val="324D19">
                  <a:tint val="45000"/>
                  <a:satMod val="400000"/>
                </a:srgbClr>
              </a:duotone>
              <a:extLst>
                <a:ext uri="{28A0092B-C50C-407E-A947-70E740481C1C}">
                  <a14:useLocalDpi xmlns:a14="http://schemas.microsoft.com/office/drawing/2010/main" val="0"/>
                </a:ext>
              </a:extLst>
            </a:blip>
            <a:stretch>
              <a:fillRect/>
            </a:stretch>
          </p:blipFill>
          <p:spPr>
            <a:xfrm>
              <a:off x="2675219" y="2912672"/>
              <a:ext cx="495066" cy="495066"/>
            </a:xfrm>
            <a:prstGeom prst="rect">
              <a:avLst/>
            </a:prstGeom>
          </p:spPr>
        </p:pic>
        <p:pic>
          <p:nvPicPr>
            <p:cNvPr id="17" name="Εικόνα 12" descr="Εικόνα που περιέχει φιάλη, Μήλο, φρούτο&#10;&#10;Περιγραφή που δημιουργήθηκε αυτόματα">
              <a:extLst>
                <a:ext uri="{FF2B5EF4-FFF2-40B4-BE49-F238E27FC236}">
                  <a16:creationId xmlns:a16="http://schemas.microsoft.com/office/drawing/2014/main" id="{5244C7E2-F4D1-898A-8B45-81E29C6EBBED}"/>
                </a:ext>
              </a:extLst>
            </p:cNvPr>
            <p:cNvPicPr>
              <a:picLocks noChangeAspect="1"/>
            </p:cNvPicPr>
            <p:nvPr/>
          </p:nvPicPr>
          <p:blipFill rotWithShape="1">
            <a:blip r:embed="rId6" cstate="print">
              <a:clrChange>
                <a:clrFrom>
                  <a:srgbClr val="FFFFFF"/>
                </a:clrFrom>
                <a:clrTo>
                  <a:srgbClr val="FFFFFF">
                    <a:alpha val="0"/>
                  </a:srgbClr>
                </a:clrTo>
              </a:clrChange>
              <a:duotone>
                <a:prstClr val="black"/>
                <a:srgbClr val="324D19">
                  <a:tint val="45000"/>
                  <a:satMod val="400000"/>
                </a:srgbClr>
              </a:duotone>
              <a:extLst>
                <a:ext uri="{28A0092B-C50C-407E-A947-70E740481C1C}">
                  <a14:useLocalDpi xmlns:a14="http://schemas.microsoft.com/office/drawing/2010/main" val="0"/>
                </a:ext>
              </a:extLst>
            </a:blip>
            <a:srcRect b="12854"/>
            <a:stretch/>
          </p:blipFill>
          <p:spPr>
            <a:xfrm>
              <a:off x="3405254" y="3095430"/>
              <a:ext cx="489794" cy="460982"/>
            </a:xfrm>
            <a:prstGeom prst="rect">
              <a:avLst/>
            </a:prstGeom>
          </p:spPr>
        </p:pic>
        <p:pic>
          <p:nvPicPr>
            <p:cNvPr id="18" name="Εικόνα 14" descr="Εικόνα που περιέχει clipart, στιγμιότυπο οθόνης, σχεδίαση&#10;&#10;Περιγραφή που δημιουργήθηκε αυτόματα">
              <a:extLst>
                <a:ext uri="{FF2B5EF4-FFF2-40B4-BE49-F238E27FC236}">
                  <a16:creationId xmlns:a16="http://schemas.microsoft.com/office/drawing/2014/main" id="{72507E0B-0EF3-B133-ED45-62CD498DF934}"/>
                </a:ext>
              </a:extLst>
            </p:cNvPr>
            <p:cNvPicPr>
              <a:picLocks noChangeAspect="1"/>
            </p:cNvPicPr>
            <p:nvPr/>
          </p:nvPicPr>
          <p:blipFill>
            <a:blip r:embed="rId7" cstate="print">
              <a:duotone>
                <a:prstClr val="black"/>
                <a:srgbClr val="324D19">
                  <a:tint val="45000"/>
                  <a:satMod val="400000"/>
                </a:srgbClr>
              </a:duotone>
              <a:extLst>
                <a:ext uri="{28A0092B-C50C-407E-A947-70E740481C1C}">
                  <a14:useLocalDpi xmlns:a14="http://schemas.microsoft.com/office/drawing/2010/main" val="0"/>
                </a:ext>
              </a:extLst>
            </a:blip>
            <a:stretch>
              <a:fillRect/>
            </a:stretch>
          </p:blipFill>
          <p:spPr>
            <a:xfrm>
              <a:off x="4167968" y="3179459"/>
              <a:ext cx="460982" cy="460982"/>
            </a:xfrm>
            <a:prstGeom prst="rect">
              <a:avLst/>
            </a:prstGeom>
          </p:spPr>
        </p:pic>
        <p:pic>
          <p:nvPicPr>
            <p:cNvPr id="19" name="Εικόνα 16">
              <a:extLst>
                <a:ext uri="{FF2B5EF4-FFF2-40B4-BE49-F238E27FC236}">
                  <a16:creationId xmlns:a16="http://schemas.microsoft.com/office/drawing/2014/main" id="{0D80755A-83E6-E6FC-CF18-6AAF43AE5C42}"/>
                </a:ext>
              </a:extLst>
            </p:cNvPr>
            <p:cNvPicPr>
              <a:picLocks noChangeAspect="1"/>
            </p:cNvPicPr>
            <p:nvPr/>
          </p:nvPicPr>
          <p:blipFill>
            <a:blip r:embed="rId8">
              <a:clrChange>
                <a:clrFrom>
                  <a:srgbClr val="FFFFFF"/>
                </a:clrFrom>
                <a:clrTo>
                  <a:srgbClr val="FFFFFF">
                    <a:alpha val="0"/>
                  </a:srgbClr>
                </a:clrTo>
              </a:clrChange>
              <a:duotone>
                <a:prstClr val="black"/>
                <a:srgbClr val="324D19">
                  <a:tint val="45000"/>
                  <a:satMod val="400000"/>
                </a:srgbClr>
              </a:duotone>
              <a:extLst>
                <a:ext uri="{BEBA8EAE-BF5A-486C-A8C5-ECC9F3942E4B}">
                  <a14:imgProps xmlns:a14="http://schemas.microsoft.com/office/drawing/2010/main">
                    <a14:imgLayer r:embed="rId9">
                      <a14:imgEffect>
                        <a14:artisticMarker/>
                      </a14:imgEffect>
                    </a14:imgLayer>
                  </a14:imgProps>
                </a:ext>
              </a:extLst>
            </a:blip>
            <a:stretch>
              <a:fillRect/>
            </a:stretch>
          </p:blipFill>
          <p:spPr>
            <a:xfrm>
              <a:off x="4884158" y="3148600"/>
              <a:ext cx="620644" cy="537325"/>
            </a:xfrm>
            <a:prstGeom prst="rect">
              <a:avLst/>
            </a:prstGeom>
          </p:spPr>
        </p:pic>
        <p:pic>
          <p:nvPicPr>
            <p:cNvPr id="20" name="Εικόνα 18" descr="Εικόνα που περιέχει σύμβολο, καρτούν, κύκλος, στιγμιότυπο οθόνης&#10;&#10;Περιγραφή που δημιουργήθηκε αυτόματα">
              <a:extLst>
                <a:ext uri="{FF2B5EF4-FFF2-40B4-BE49-F238E27FC236}">
                  <a16:creationId xmlns:a16="http://schemas.microsoft.com/office/drawing/2014/main" id="{DAB8E4DB-7D7A-0FC3-484B-88EAD3FEA115}"/>
                </a:ext>
              </a:extLst>
            </p:cNvPr>
            <p:cNvPicPr>
              <a:picLocks noChangeAspect="1"/>
            </p:cNvPicPr>
            <p:nvPr/>
          </p:nvPicPr>
          <p:blipFill>
            <a:blip r:embed="rId10" cstate="print">
              <a:duotone>
                <a:prstClr val="black"/>
                <a:srgbClr val="324D19">
                  <a:tint val="45000"/>
                  <a:satMod val="400000"/>
                </a:srgbClr>
              </a:duotone>
              <a:extLst>
                <a:ext uri="{28A0092B-C50C-407E-A947-70E740481C1C}">
                  <a14:useLocalDpi xmlns:a14="http://schemas.microsoft.com/office/drawing/2010/main" val="0"/>
                </a:ext>
              </a:extLst>
            </a:blip>
            <a:stretch>
              <a:fillRect/>
            </a:stretch>
          </p:blipFill>
          <p:spPr>
            <a:xfrm>
              <a:off x="3457294" y="2552185"/>
              <a:ext cx="489794" cy="489794"/>
            </a:xfrm>
            <a:prstGeom prst="rect">
              <a:avLst/>
            </a:prstGeom>
          </p:spPr>
        </p:pic>
        <p:pic>
          <p:nvPicPr>
            <p:cNvPr id="21" name="Εικόνα 20" descr="Εικόνα που περιέχει γραφικά, γραμματοσειρά, σύμβολο, λογότυπο&#10;&#10;Περιγραφή που δημιουργήθηκε αυτόματα">
              <a:extLst>
                <a:ext uri="{FF2B5EF4-FFF2-40B4-BE49-F238E27FC236}">
                  <a16:creationId xmlns:a16="http://schemas.microsoft.com/office/drawing/2014/main" id="{B7DA8004-0370-136A-7DC0-B8B112AC9FE6}"/>
                </a:ext>
              </a:extLst>
            </p:cNvPr>
            <p:cNvPicPr>
              <a:picLocks noChangeAspect="1"/>
            </p:cNvPicPr>
            <p:nvPr/>
          </p:nvPicPr>
          <p:blipFill>
            <a:blip r:embed="rId11" cstate="print">
              <a:duotone>
                <a:prstClr val="black"/>
                <a:srgbClr val="324D19">
                  <a:tint val="45000"/>
                  <a:satMod val="400000"/>
                </a:srgbClr>
              </a:duotone>
              <a:extLst>
                <a:ext uri="{28A0092B-C50C-407E-A947-70E740481C1C}">
                  <a14:useLocalDpi xmlns:a14="http://schemas.microsoft.com/office/drawing/2010/main" val="0"/>
                </a:ext>
              </a:extLst>
            </a:blip>
            <a:stretch>
              <a:fillRect/>
            </a:stretch>
          </p:blipFill>
          <p:spPr>
            <a:xfrm>
              <a:off x="4228026" y="2573412"/>
              <a:ext cx="460982" cy="460982"/>
            </a:xfrm>
            <a:prstGeom prst="rect">
              <a:avLst/>
            </a:prstGeom>
          </p:spPr>
        </p:pic>
        <p:pic>
          <p:nvPicPr>
            <p:cNvPr id="22" name="Εικόνα 22" descr="Εικόνα που περιέχει clipart, γραφικά, Κινούμενα σχέδια, γραφιστική&#10;&#10;Περιγραφή που δημιουργήθηκε αυτόματα">
              <a:extLst>
                <a:ext uri="{FF2B5EF4-FFF2-40B4-BE49-F238E27FC236}">
                  <a16:creationId xmlns:a16="http://schemas.microsoft.com/office/drawing/2014/main" id="{8DEDC184-82F3-ADBB-6F1B-AD2B84EAE8AF}"/>
                </a:ext>
              </a:extLst>
            </p:cNvPr>
            <p:cNvPicPr>
              <a:picLocks noChangeAspect="1"/>
            </p:cNvPicPr>
            <p:nvPr/>
          </p:nvPicPr>
          <p:blipFill>
            <a:blip r:embed="rId12" cstate="print">
              <a:duotone>
                <a:prstClr val="black"/>
                <a:srgbClr val="324D19">
                  <a:tint val="45000"/>
                  <a:satMod val="400000"/>
                </a:srgbClr>
              </a:duotone>
              <a:extLst>
                <a:ext uri="{28A0092B-C50C-407E-A947-70E740481C1C}">
                  <a14:useLocalDpi xmlns:a14="http://schemas.microsoft.com/office/drawing/2010/main" val="0"/>
                </a:ext>
              </a:extLst>
            </a:blip>
            <a:stretch>
              <a:fillRect/>
            </a:stretch>
          </p:blipFill>
          <p:spPr>
            <a:xfrm>
              <a:off x="5057761" y="2573412"/>
              <a:ext cx="460982" cy="460982"/>
            </a:xfrm>
            <a:prstGeom prst="rect">
              <a:avLst/>
            </a:prstGeom>
          </p:spPr>
        </p:pic>
        <p:pic>
          <p:nvPicPr>
            <p:cNvPr id="23" name="Εικόνα 24" descr="Εικόνα που περιέχει clipart, καρτούν, Κινούμενα σχέδια, emoticon&#10;&#10;Περιγραφή που δημιουργήθηκε αυτόματα">
              <a:extLst>
                <a:ext uri="{FF2B5EF4-FFF2-40B4-BE49-F238E27FC236}">
                  <a16:creationId xmlns:a16="http://schemas.microsoft.com/office/drawing/2014/main" id="{95047D68-E4ED-D143-1236-22CE289B9A6C}"/>
                </a:ext>
              </a:extLst>
            </p:cNvPr>
            <p:cNvPicPr>
              <a:picLocks noChangeAspect="1"/>
            </p:cNvPicPr>
            <p:nvPr/>
          </p:nvPicPr>
          <p:blipFill>
            <a:blip r:embed="rId13" cstate="print">
              <a:duotone>
                <a:prstClr val="black"/>
                <a:srgbClr val="324D19">
                  <a:tint val="45000"/>
                  <a:satMod val="400000"/>
                </a:srgbClr>
              </a:duotone>
              <a:extLst>
                <a:ext uri="{28A0092B-C50C-407E-A947-70E740481C1C}">
                  <a14:useLocalDpi xmlns:a14="http://schemas.microsoft.com/office/drawing/2010/main" val="0"/>
                </a:ext>
              </a:extLst>
            </a:blip>
            <a:stretch>
              <a:fillRect/>
            </a:stretch>
          </p:blipFill>
          <p:spPr>
            <a:xfrm>
              <a:off x="5744162" y="3133780"/>
              <a:ext cx="432269" cy="432269"/>
            </a:xfrm>
            <a:prstGeom prst="rect">
              <a:avLst/>
            </a:prstGeom>
          </p:spPr>
        </p:pic>
        <p:pic>
          <p:nvPicPr>
            <p:cNvPr id="24" name="Εικόνα 26" descr="Εικόνα που περιέχει γραφικά, clipart, γραφιστική, σύμβολο&#10;&#10;Περιγραφή που δημιουργήθηκε αυτόματα">
              <a:extLst>
                <a:ext uri="{FF2B5EF4-FFF2-40B4-BE49-F238E27FC236}">
                  <a16:creationId xmlns:a16="http://schemas.microsoft.com/office/drawing/2014/main" id="{2CB4C5ED-DA3E-416F-3749-7D20E0CBAA73}"/>
                </a:ext>
              </a:extLst>
            </p:cNvPr>
            <p:cNvPicPr>
              <a:picLocks noChangeAspect="1"/>
            </p:cNvPicPr>
            <p:nvPr/>
          </p:nvPicPr>
          <p:blipFill>
            <a:blip r:embed="rId14" cstate="print">
              <a:duotone>
                <a:prstClr val="black"/>
                <a:srgbClr val="324D19">
                  <a:tint val="45000"/>
                  <a:satMod val="400000"/>
                </a:srgbClr>
              </a:duotone>
              <a:extLst>
                <a:ext uri="{28A0092B-C50C-407E-A947-70E740481C1C}">
                  <a14:useLocalDpi xmlns:a14="http://schemas.microsoft.com/office/drawing/2010/main" val="0"/>
                </a:ext>
              </a:extLst>
            </a:blip>
            <a:stretch>
              <a:fillRect/>
            </a:stretch>
          </p:blipFill>
          <p:spPr>
            <a:xfrm>
              <a:off x="5992556" y="2010573"/>
              <a:ext cx="363720" cy="363720"/>
            </a:xfrm>
            <a:prstGeom prst="rect">
              <a:avLst/>
            </a:prstGeom>
          </p:spPr>
        </p:pic>
        <p:pic>
          <p:nvPicPr>
            <p:cNvPr id="25" name="Εικόνα 27" descr="Εικόνα που περιέχει γραφικά, clipart, γραφιστική, σύμβολο&#10;&#10;Περιγραφή που δημιουργήθηκε αυτόματα">
              <a:extLst>
                <a:ext uri="{FF2B5EF4-FFF2-40B4-BE49-F238E27FC236}">
                  <a16:creationId xmlns:a16="http://schemas.microsoft.com/office/drawing/2014/main" id="{09D480E9-2BC3-E0EA-6825-D8C8CF7D7AAE}"/>
                </a:ext>
              </a:extLst>
            </p:cNvPr>
            <p:cNvPicPr>
              <a:picLocks noChangeAspect="1"/>
            </p:cNvPicPr>
            <p:nvPr/>
          </p:nvPicPr>
          <p:blipFill>
            <a:blip r:embed="rId14" cstate="print">
              <a:biLevel thresh="50000"/>
              <a:extLst>
                <a:ext uri="{28A0092B-C50C-407E-A947-70E740481C1C}">
                  <a14:useLocalDpi xmlns:a14="http://schemas.microsoft.com/office/drawing/2010/main" val="0"/>
                </a:ext>
              </a:extLst>
            </a:blip>
            <a:stretch>
              <a:fillRect/>
            </a:stretch>
          </p:blipFill>
          <p:spPr>
            <a:xfrm>
              <a:off x="5994571" y="2699824"/>
              <a:ext cx="363720" cy="363720"/>
            </a:xfrm>
            <a:prstGeom prst="rect">
              <a:avLst/>
            </a:prstGeom>
          </p:spPr>
        </p:pic>
        <p:pic>
          <p:nvPicPr>
            <p:cNvPr id="26" name="Εικόνα 28" descr="Εικόνα που περιέχει γραφικά, clipart, γραφιστική, σύμβολο&#10;&#10;Περιγραφή που δημιουργήθηκε αυτόματα">
              <a:extLst>
                <a:ext uri="{FF2B5EF4-FFF2-40B4-BE49-F238E27FC236}">
                  <a16:creationId xmlns:a16="http://schemas.microsoft.com/office/drawing/2014/main" id="{1F5F7732-5192-0423-B138-50E3AF285D2B}"/>
                </a:ext>
              </a:extLst>
            </p:cNvPr>
            <p:cNvPicPr>
              <a:picLocks noChangeAspect="1"/>
            </p:cNvPicPr>
            <p:nvPr/>
          </p:nvPicPr>
          <p:blipFill>
            <a:blip r:embed="rId14" cstate="print">
              <a:biLevel thresh="50000"/>
              <a:extLst>
                <a:ext uri="{28A0092B-C50C-407E-A947-70E740481C1C}">
                  <a14:useLocalDpi xmlns:a14="http://schemas.microsoft.com/office/drawing/2010/main" val="0"/>
                </a:ext>
              </a:extLst>
            </a:blip>
            <a:stretch>
              <a:fillRect/>
            </a:stretch>
          </p:blipFill>
          <p:spPr>
            <a:xfrm>
              <a:off x="6772965" y="2010573"/>
              <a:ext cx="363720" cy="363720"/>
            </a:xfrm>
            <a:prstGeom prst="rect">
              <a:avLst/>
            </a:prstGeom>
          </p:spPr>
        </p:pic>
        <p:pic>
          <p:nvPicPr>
            <p:cNvPr id="27" name="Εικόνα 29" descr="Εικόνα που περιέχει γραφικά, clipart, γραφιστική, σύμβολο&#10;&#10;Περιγραφή που δημιουργήθηκε αυτόματα">
              <a:extLst>
                <a:ext uri="{FF2B5EF4-FFF2-40B4-BE49-F238E27FC236}">
                  <a16:creationId xmlns:a16="http://schemas.microsoft.com/office/drawing/2014/main" id="{3C80C6EC-1316-7096-7180-156E4CA710D9}"/>
                </a:ext>
              </a:extLst>
            </p:cNvPr>
            <p:cNvPicPr>
              <a:picLocks noChangeAspect="1"/>
            </p:cNvPicPr>
            <p:nvPr/>
          </p:nvPicPr>
          <p:blipFill>
            <a:blip r:embed="rId14" cstate="print">
              <a:duotone>
                <a:prstClr val="black"/>
                <a:srgbClr val="324D19">
                  <a:tint val="45000"/>
                  <a:satMod val="400000"/>
                </a:srgbClr>
              </a:duotone>
              <a:extLst>
                <a:ext uri="{28A0092B-C50C-407E-A947-70E740481C1C}">
                  <a14:useLocalDpi xmlns:a14="http://schemas.microsoft.com/office/drawing/2010/main" val="0"/>
                </a:ext>
              </a:extLst>
            </a:blip>
            <a:stretch>
              <a:fillRect/>
            </a:stretch>
          </p:blipFill>
          <p:spPr>
            <a:xfrm>
              <a:off x="6772965" y="2693964"/>
              <a:ext cx="363720" cy="363720"/>
            </a:xfrm>
            <a:prstGeom prst="rect">
              <a:avLst/>
            </a:prstGeom>
          </p:spPr>
        </p:pic>
        <p:cxnSp>
          <p:nvCxnSpPr>
            <p:cNvPr id="28" name="Ευθύγραμμο βέλος σύνδεσης 34">
              <a:extLst>
                <a:ext uri="{FF2B5EF4-FFF2-40B4-BE49-F238E27FC236}">
                  <a16:creationId xmlns:a16="http://schemas.microsoft.com/office/drawing/2014/main" id="{50AC0042-FC82-1EAC-A33A-AF5C2B9F43ED}"/>
                </a:ext>
              </a:extLst>
            </p:cNvPr>
            <p:cNvCxnSpPr>
              <a:cxnSpLocks/>
              <a:stCxn id="24" idx="3"/>
              <a:endCxn id="26" idx="1"/>
            </p:cNvCxnSpPr>
            <p:nvPr/>
          </p:nvCxnSpPr>
          <p:spPr>
            <a:xfrm>
              <a:off x="6356276" y="2192433"/>
              <a:ext cx="416689" cy="0"/>
            </a:xfrm>
            <a:prstGeom prst="straightConnector1">
              <a:avLst/>
            </a:prstGeom>
            <a:ln>
              <a:solidFill>
                <a:srgbClr val="92D050"/>
              </a:solidFill>
              <a:prstDash val="dash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Ευθύγραμμο βέλος σύνδεσης 36">
              <a:extLst>
                <a:ext uri="{FF2B5EF4-FFF2-40B4-BE49-F238E27FC236}">
                  <a16:creationId xmlns:a16="http://schemas.microsoft.com/office/drawing/2014/main" id="{C70A7D4C-5373-18C2-D50B-743123E282C2}"/>
                </a:ext>
              </a:extLst>
            </p:cNvPr>
            <p:cNvCxnSpPr>
              <a:cxnSpLocks/>
              <a:stCxn id="25" idx="3"/>
              <a:endCxn id="27" idx="1"/>
            </p:cNvCxnSpPr>
            <p:nvPr/>
          </p:nvCxnSpPr>
          <p:spPr>
            <a:xfrm flipV="1">
              <a:off x="6358291" y="2875824"/>
              <a:ext cx="414674" cy="5860"/>
            </a:xfrm>
            <a:prstGeom prst="straightConnector1">
              <a:avLst/>
            </a:prstGeom>
            <a:ln>
              <a:solidFill>
                <a:srgbClr val="92D050"/>
              </a:solidFill>
              <a:prstDash val="dash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Ευθύγραμμο βέλος σύνδεσης 40">
              <a:extLst>
                <a:ext uri="{FF2B5EF4-FFF2-40B4-BE49-F238E27FC236}">
                  <a16:creationId xmlns:a16="http://schemas.microsoft.com/office/drawing/2014/main" id="{4BC87C9C-8D6A-81DD-EDB3-39A9BD1BCF68}"/>
                </a:ext>
              </a:extLst>
            </p:cNvPr>
            <p:cNvCxnSpPr>
              <a:cxnSpLocks/>
              <a:stCxn id="26" idx="2"/>
              <a:endCxn id="27" idx="0"/>
            </p:cNvCxnSpPr>
            <p:nvPr/>
          </p:nvCxnSpPr>
          <p:spPr>
            <a:xfrm>
              <a:off x="6954825" y="2374293"/>
              <a:ext cx="0" cy="319671"/>
            </a:xfrm>
            <a:prstGeom prst="straightConnector1">
              <a:avLst/>
            </a:prstGeom>
            <a:ln>
              <a:solidFill>
                <a:srgbClr val="92D050"/>
              </a:solidFill>
              <a:prstDash val="dash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Ευθύγραμμο βέλος σύνδεσης 45">
              <a:extLst>
                <a:ext uri="{FF2B5EF4-FFF2-40B4-BE49-F238E27FC236}">
                  <a16:creationId xmlns:a16="http://schemas.microsoft.com/office/drawing/2014/main" id="{E8E454F6-85B7-E6C3-6A81-5AB44C342588}"/>
                </a:ext>
              </a:extLst>
            </p:cNvPr>
            <p:cNvCxnSpPr>
              <a:cxnSpLocks/>
              <a:stCxn id="24" idx="2"/>
              <a:endCxn id="25" idx="0"/>
            </p:cNvCxnSpPr>
            <p:nvPr/>
          </p:nvCxnSpPr>
          <p:spPr>
            <a:xfrm>
              <a:off x="6174416" y="2374293"/>
              <a:ext cx="2015" cy="325531"/>
            </a:xfrm>
            <a:prstGeom prst="straightConnector1">
              <a:avLst/>
            </a:prstGeom>
            <a:ln>
              <a:solidFill>
                <a:srgbClr val="92D050"/>
              </a:solidFill>
              <a:prstDash val="dash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Ευθύγραμμο βέλος σύνδεσης 50">
              <a:extLst>
                <a:ext uri="{FF2B5EF4-FFF2-40B4-BE49-F238E27FC236}">
                  <a16:creationId xmlns:a16="http://schemas.microsoft.com/office/drawing/2014/main" id="{2AF100CF-87F0-5607-41B1-CE9361807BFA}"/>
                </a:ext>
              </a:extLst>
            </p:cNvPr>
            <p:cNvCxnSpPr>
              <a:cxnSpLocks/>
            </p:cNvCxnSpPr>
            <p:nvPr/>
          </p:nvCxnSpPr>
          <p:spPr>
            <a:xfrm flipV="1">
              <a:off x="6310646" y="2306593"/>
              <a:ext cx="523473" cy="452312"/>
            </a:xfrm>
            <a:prstGeom prst="straightConnector1">
              <a:avLst/>
            </a:prstGeom>
            <a:ln>
              <a:solidFill>
                <a:srgbClr val="92D050"/>
              </a:solidFill>
              <a:prstDash val="dash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Ευθύγραμμο βέλος σύνδεσης 54">
              <a:extLst>
                <a:ext uri="{FF2B5EF4-FFF2-40B4-BE49-F238E27FC236}">
                  <a16:creationId xmlns:a16="http://schemas.microsoft.com/office/drawing/2014/main" id="{0CA42F87-2870-C7C6-ED33-5862697101BD}"/>
                </a:ext>
              </a:extLst>
            </p:cNvPr>
            <p:cNvCxnSpPr>
              <a:cxnSpLocks/>
            </p:cNvCxnSpPr>
            <p:nvPr/>
          </p:nvCxnSpPr>
          <p:spPr>
            <a:xfrm flipH="1" flipV="1">
              <a:off x="6274645" y="2296408"/>
              <a:ext cx="555402" cy="435588"/>
            </a:xfrm>
            <a:prstGeom prst="straightConnector1">
              <a:avLst/>
            </a:prstGeom>
            <a:ln>
              <a:solidFill>
                <a:srgbClr val="92D050"/>
              </a:solidFill>
              <a:prstDash val="dashDot"/>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4" name="Εικόνα 63" descr="Εικόνα που περιέχει clipart, γραφικά, εικονογράφηση, Κινούμενα σχέδια&#10;&#10;Περιγραφή που δημιουργήθηκε αυτόματα">
              <a:extLst>
                <a:ext uri="{FF2B5EF4-FFF2-40B4-BE49-F238E27FC236}">
                  <a16:creationId xmlns:a16="http://schemas.microsoft.com/office/drawing/2014/main" id="{DD5CBCF9-8F6B-CBED-0E3F-989E6CF53966}"/>
                </a:ext>
              </a:extLst>
            </p:cNvPr>
            <p:cNvPicPr>
              <a:picLocks noChangeAspect="1"/>
            </p:cNvPicPr>
            <p:nvPr/>
          </p:nvPicPr>
          <p:blipFill>
            <a:blip r:embed="rId15" cstate="print">
              <a:duotone>
                <a:prstClr val="black"/>
                <a:srgbClr val="737000">
                  <a:tint val="45000"/>
                  <a:satMod val="400000"/>
                </a:srgbClr>
              </a:duotone>
              <a:extLst>
                <a:ext uri="{28A0092B-C50C-407E-A947-70E740481C1C}">
                  <a14:useLocalDpi xmlns:a14="http://schemas.microsoft.com/office/drawing/2010/main" val="0"/>
                </a:ext>
              </a:extLst>
            </a:blip>
            <a:stretch>
              <a:fillRect/>
            </a:stretch>
          </p:blipFill>
          <p:spPr>
            <a:xfrm>
              <a:off x="1860633" y="3407738"/>
              <a:ext cx="678126" cy="678126"/>
            </a:xfrm>
            <a:prstGeom prst="rect">
              <a:avLst/>
            </a:prstGeom>
          </p:spPr>
        </p:pic>
        <p:pic>
          <p:nvPicPr>
            <p:cNvPr id="35" name="Εικόνα 73">
              <a:extLst>
                <a:ext uri="{FF2B5EF4-FFF2-40B4-BE49-F238E27FC236}">
                  <a16:creationId xmlns:a16="http://schemas.microsoft.com/office/drawing/2014/main" id="{A890C186-90E2-EE5F-3E47-239ED942D1AE}"/>
                </a:ext>
              </a:extLst>
            </p:cNvPr>
            <p:cNvPicPr>
              <a:picLocks noChangeAspect="1"/>
            </p:cNvPicPr>
            <p:nvPr/>
          </p:nvPicPr>
          <p:blipFill>
            <a:blip r:embed="rId16">
              <a:duotone>
                <a:prstClr val="black"/>
                <a:srgbClr val="737000">
                  <a:tint val="45000"/>
                  <a:satMod val="400000"/>
                </a:srgbClr>
              </a:duotone>
            </a:blip>
            <a:stretch>
              <a:fillRect/>
            </a:stretch>
          </p:blipFill>
          <p:spPr>
            <a:xfrm>
              <a:off x="2892719" y="3783066"/>
              <a:ext cx="771595" cy="771595"/>
            </a:xfrm>
            <a:prstGeom prst="rect">
              <a:avLst/>
            </a:prstGeom>
          </p:spPr>
        </p:pic>
        <p:pic>
          <p:nvPicPr>
            <p:cNvPr id="36" name="Εικόνα 78" descr="Εικόνα που περιέχει στιγμιότυπο οθόνης, clipart, γραφικά, καρτούν&#10;&#10;Περιγραφή που δημιουργήθηκε αυτόματα">
              <a:extLst>
                <a:ext uri="{FF2B5EF4-FFF2-40B4-BE49-F238E27FC236}">
                  <a16:creationId xmlns:a16="http://schemas.microsoft.com/office/drawing/2014/main" id="{1009D4F1-2369-0813-88FA-FB2B2081AE7E}"/>
                </a:ext>
              </a:extLst>
            </p:cNvPr>
            <p:cNvPicPr>
              <a:picLocks noChangeAspect="1"/>
            </p:cNvPicPr>
            <p:nvPr/>
          </p:nvPicPr>
          <p:blipFill>
            <a:blip r:embed="rId17" cstate="print">
              <a:duotone>
                <a:prstClr val="black"/>
                <a:srgbClr val="737000">
                  <a:tint val="45000"/>
                  <a:satMod val="400000"/>
                </a:srgbClr>
              </a:duotone>
              <a:extLst>
                <a:ext uri="{28A0092B-C50C-407E-A947-70E740481C1C}">
                  <a14:useLocalDpi xmlns:a14="http://schemas.microsoft.com/office/drawing/2010/main" val="0"/>
                </a:ext>
              </a:extLst>
            </a:blip>
            <a:stretch>
              <a:fillRect/>
            </a:stretch>
          </p:blipFill>
          <p:spPr>
            <a:xfrm>
              <a:off x="4189438" y="3940714"/>
              <a:ext cx="771594" cy="771594"/>
            </a:xfrm>
            <a:prstGeom prst="rect">
              <a:avLst/>
            </a:prstGeom>
          </p:spPr>
        </p:pic>
        <p:pic>
          <p:nvPicPr>
            <p:cNvPr id="37" name="Εικόνα 80" descr="Εικόνα που περιέχει αξεσουάρ, αποσκευές και τσάντες, θήκη, τσάντα&#10;&#10;Περιγραφή που δημιουργήθηκε αυτόματα">
              <a:extLst>
                <a:ext uri="{FF2B5EF4-FFF2-40B4-BE49-F238E27FC236}">
                  <a16:creationId xmlns:a16="http://schemas.microsoft.com/office/drawing/2014/main" id="{681D3100-0C75-DBD8-068A-F266E09DE344}"/>
                </a:ext>
              </a:extLst>
            </p:cNvPr>
            <p:cNvPicPr>
              <a:picLocks noChangeAspect="1"/>
            </p:cNvPicPr>
            <p:nvPr/>
          </p:nvPicPr>
          <p:blipFill>
            <a:blip r:embed="rId18" cstate="print">
              <a:duotone>
                <a:prstClr val="black"/>
                <a:srgbClr val="737000">
                  <a:tint val="45000"/>
                  <a:satMod val="400000"/>
                </a:srgbClr>
              </a:duotone>
              <a:extLst>
                <a:ext uri="{28A0092B-C50C-407E-A947-70E740481C1C}">
                  <a14:useLocalDpi xmlns:a14="http://schemas.microsoft.com/office/drawing/2010/main" val="0"/>
                </a:ext>
              </a:extLst>
            </a:blip>
            <a:stretch>
              <a:fillRect/>
            </a:stretch>
          </p:blipFill>
          <p:spPr>
            <a:xfrm>
              <a:off x="3716158" y="4044480"/>
              <a:ext cx="1018322" cy="1020362"/>
            </a:xfrm>
            <a:prstGeom prst="rect">
              <a:avLst/>
            </a:prstGeom>
          </p:spPr>
        </p:pic>
        <p:pic>
          <p:nvPicPr>
            <p:cNvPr id="38" name="Εικόνα 82" descr="Εικόνα που περιέχει διάγραμμα, ζωγραφιά, γραφικά, κύκλος&#10;&#10;Περιγραφή που δημιουργήθηκε αυτόματα">
              <a:extLst>
                <a:ext uri="{FF2B5EF4-FFF2-40B4-BE49-F238E27FC236}">
                  <a16:creationId xmlns:a16="http://schemas.microsoft.com/office/drawing/2014/main" id="{0484D5D6-CE3B-A06B-8B0B-C312BC311E0A}"/>
                </a:ext>
              </a:extLst>
            </p:cNvPr>
            <p:cNvPicPr>
              <a:picLocks noChangeAspect="1"/>
            </p:cNvPicPr>
            <p:nvPr/>
          </p:nvPicPr>
          <p:blipFill>
            <a:blip r:embed="rId19" cstate="print">
              <a:clrChange>
                <a:clrFrom>
                  <a:srgbClr val="F6F6F6"/>
                </a:clrFrom>
                <a:clrTo>
                  <a:srgbClr val="F6F6F6">
                    <a:alpha val="0"/>
                  </a:srgbClr>
                </a:clrTo>
              </a:clrChange>
              <a:duotone>
                <a:prstClr val="black"/>
                <a:srgbClr val="737000">
                  <a:tint val="45000"/>
                  <a:satMod val="400000"/>
                </a:srgbClr>
              </a:duotone>
              <a:extLst>
                <a:ext uri="{28A0092B-C50C-407E-A947-70E740481C1C}">
                  <a14:useLocalDpi xmlns:a14="http://schemas.microsoft.com/office/drawing/2010/main" val="0"/>
                </a:ext>
              </a:extLst>
            </a:blip>
            <a:stretch>
              <a:fillRect/>
            </a:stretch>
          </p:blipFill>
          <p:spPr>
            <a:xfrm>
              <a:off x="5119529" y="3890419"/>
              <a:ext cx="1014984" cy="821889"/>
            </a:xfrm>
            <a:prstGeom prst="rect">
              <a:avLst/>
            </a:prstGeom>
          </p:spPr>
        </p:pic>
        <p:pic>
          <p:nvPicPr>
            <p:cNvPr id="39" name="Εικόνα 83" descr="Εικόνα που περιέχει γραφικά, στιγμιότυπο οθόνης, γραφιστική&#10;&#10;Περιγραφή που δημιουργήθηκε αυτόματα">
              <a:extLst>
                <a:ext uri="{FF2B5EF4-FFF2-40B4-BE49-F238E27FC236}">
                  <a16:creationId xmlns:a16="http://schemas.microsoft.com/office/drawing/2014/main" id="{CDFF17F4-6638-5D6D-F737-87B732DA52ED}"/>
                </a:ext>
              </a:extLst>
            </p:cNvPr>
            <p:cNvPicPr>
              <a:picLocks noChangeAspect="1"/>
            </p:cNvPicPr>
            <p:nvPr/>
          </p:nvPicPr>
          <p:blipFill>
            <a:blip r:embed="rId20"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872357" y="4552187"/>
              <a:ext cx="1020362" cy="1020362"/>
            </a:xfrm>
            <a:prstGeom prst="rect">
              <a:avLst/>
            </a:prstGeom>
          </p:spPr>
        </p:pic>
        <p:pic>
          <p:nvPicPr>
            <p:cNvPr id="40" name="Εικόνα 84" descr="Εικόνα που περιέχει γραφικά, γραφιστική, κύκλος, clipart&#10;&#10;Περιγραφή που δημιουργήθηκε αυτόματα">
              <a:extLst>
                <a:ext uri="{FF2B5EF4-FFF2-40B4-BE49-F238E27FC236}">
                  <a16:creationId xmlns:a16="http://schemas.microsoft.com/office/drawing/2014/main" id="{90FD8AF0-D731-B4CE-74A9-CA49B1404876}"/>
                </a:ext>
              </a:extLst>
            </p:cNvPr>
            <p:cNvPicPr>
              <a:picLocks noChangeAspect="1"/>
            </p:cNvPicPr>
            <p:nvPr/>
          </p:nvPicPr>
          <p:blipFill>
            <a:blip r:embed="rId21"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3164198" y="4903008"/>
              <a:ext cx="1196471" cy="871277"/>
            </a:xfrm>
            <a:prstGeom prst="rect">
              <a:avLst/>
            </a:prstGeom>
          </p:spPr>
        </p:pic>
        <p:pic>
          <p:nvPicPr>
            <p:cNvPr id="41" name="Εικόνα 86" descr="Εικόνα που περιέχει γραφικά, στιγμιότυπο οθόνης, γραφιστική, clipart&#10;&#10;Περιγραφή που δημιουργήθηκε αυτόματα">
              <a:extLst>
                <a:ext uri="{FF2B5EF4-FFF2-40B4-BE49-F238E27FC236}">
                  <a16:creationId xmlns:a16="http://schemas.microsoft.com/office/drawing/2014/main" id="{FB606825-3974-5A47-2F04-13E79B15A7CA}"/>
                </a:ext>
              </a:extLst>
            </p:cNvPr>
            <p:cNvPicPr>
              <a:picLocks noChangeAspect="1"/>
            </p:cNvPicPr>
            <p:nvPr/>
          </p:nvPicPr>
          <p:blipFill>
            <a:blip r:embed="rId22" cstate="print">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4748261" y="4875677"/>
              <a:ext cx="1006139" cy="1006139"/>
            </a:xfrm>
            <a:prstGeom prst="rect">
              <a:avLst/>
            </a:prstGeom>
          </p:spPr>
        </p:pic>
        <p:cxnSp>
          <p:nvCxnSpPr>
            <p:cNvPr id="42" name="Straight Connector 41">
              <a:extLst>
                <a:ext uri="{FF2B5EF4-FFF2-40B4-BE49-F238E27FC236}">
                  <a16:creationId xmlns:a16="http://schemas.microsoft.com/office/drawing/2014/main" id="{25464284-E9BB-4327-15EE-BA8311D824BC}"/>
                </a:ext>
              </a:extLst>
            </p:cNvPr>
            <p:cNvCxnSpPr>
              <a:cxnSpLocks/>
            </p:cNvCxnSpPr>
            <p:nvPr/>
          </p:nvCxnSpPr>
          <p:spPr>
            <a:xfrm>
              <a:off x="9169239" y="2747333"/>
              <a:ext cx="168441" cy="0"/>
            </a:xfrm>
            <a:prstGeom prst="line">
              <a:avLst/>
            </a:prstGeom>
            <a:ln w="1905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sp>
          <p:nvSpPr>
            <p:cNvPr id="43" name="Oval 42">
              <a:extLst>
                <a:ext uri="{FF2B5EF4-FFF2-40B4-BE49-F238E27FC236}">
                  <a16:creationId xmlns:a16="http://schemas.microsoft.com/office/drawing/2014/main" id="{514F8F0C-3279-3A5F-5452-E44BF87F6AF4}"/>
                </a:ext>
              </a:extLst>
            </p:cNvPr>
            <p:cNvSpPr/>
            <p:nvPr/>
          </p:nvSpPr>
          <p:spPr>
            <a:xfrm>
              <a:off x="9336614" y="2665078"/>
              <a:ext cx="164509" cy="16450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sp>
          <p:nvSpPr>
            <p:cNvPr id="44" name="Rectangle: Rounded Corners 43">
              <a:extLst>
                <a:ext uri="{FF2B5EF4-FFF2-40B4-BE49-F238E27FC236}">
                  <a16:creationId xmlns:a16="http://schemas.microsoft.com/office/drawing/2014/main" id="{2A769689-3CC5-2271-7E60-34C89F8FFDF7}"/>
                </a:ext>
              </a:extLst>
            </p:cNvPr>
            <p:cNvSpPr/>
            <p:nvPr/>
          </p:nvSpPr>
          <p:spPr>
            <a:xfrm>
              <a:off x="9410115" y="2836594"/>
              <a:ext cx="3909400" cy="812426"/>
            </a:xfrm>
            <a:prstGeom prst="roundRect">
              <a:avLst>
                <a:gd name="adj" fmla="val 14102"/>
              </a:avLst>
            </a:prstGeom>
            <a:solidFill>
              <a:srgbClr val="507F31"/>
            </a:solidFill>
            <a:ln w="28575">
              <a:no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r>
                <a:rPr lang="en-GB" sz="1000" dirty="0">
                  <a:latin typeface="Segoe UI" panose="020B0502040204020203" pitchFamily="34" charset="0"/>
                  <a:cs typeface="Segoe UI" panose="020B0502040204020203" pitchFamily="34" charset="0"/>
                </a:rPr>
                <a:t>Waste sources &amp; streams, Feedstock,</a:t>
              </a:r>
            </a:p>
            <a:p>
              <a:pPr algn="ctr"/>
              <a:r>
                <a:rPr lang="en-GB" sz="1000" dirty="0">
                  <a:latin typeface="Segoe UI" panose="020B0502040204020203" pitchFamily="34" charset="0"/>
                  <a:cs typeface="Segoe UI" panose="020B0502040204020203" pitchFamily="34" charset="0"/>
                </a:rPr>
                <a:t>Technologies, Solutions, Products, Demand, Substructures</a:t>
              </a:r>
            </a:p>
          </p:txBody>
        </p:sp>
        <p:sp>
          <p:nvSpPr>
            <p:cNvPr id="45" name="TextBox 44">
              <a:extLst>
                <a:ext uri="{FF2B5EF4-FFF2-40B4-BE49-F238E27FC236}">
                  <a16:creationId xmlns:a16="http://schemas.microsoft.com/office/drawing/2014/main" id="{75EF2440-996A-506D-50D9-FEE9BF3966B1}"/>
                </a:ext>
              </a:extLst>
            </p:cNvPr>
            <p:cNvSpPr txBox="1"/>
            <p:nvPr/>
          </p:nvSpPr>
          <p:spPr>
            <a:xfrm>
              <a:off x="9525188" y="2561207"/>
              <a:ext cx="1387509" cy="338752"/>
            </a:xfrm>
            <a:prstGeom prst="rect">
              <a:avLst/>
            </a:prstGeom>
            <a:noFill/>
          </p:spPr>
          <p:txBody>
            <a:bodyPr wrap="square" rIns="0" rtlCol="0">
              <a:spAutoFit/>
            </a:bodyPr>
            <a:lstStyle>
              <a:defPPr>
                <a:defRPr lang="el-GR"/>
              </a:defPPr>
              <a:lvl1pPr>
                <a:defRPr sz="1400">
                  <a:solidFill>
                    <a:srgbClr val="324D19"/>
                  </a:solidFill>
                  <a:latin typeface="Segoe UI Semibold" panose="020B0702040204020203" pitchFamily="34" charset="0"/>
                  <a:cs typeface="Segoe UI Semibold" panose="020B0702040204020203" pitchFamily="34" charset="0"/>
                </a:defRPr>
              </a:lvl1pPr>
            </a:lstStyle>
            <a:p>
              <a:r>
                <a:rPr lang="en-US" sz="1000" dirty="0"/>
                <a:t>RESOURCES</a:t>
              </a:r>
              <a:endParaRPr lang="en-GB" sz="1000" dirty="0"/>
            </a:p>
          </p:txBody>
        </p:sp>
        <p:cxnSp>
          <p:nvCxnSpPr>
            <p:cNvPr id="46" name="Straight Connector 45">
              <a:extLst>
                <a:ext uri="{FF2B5EF4-FFF2-40B4-BE49-F238E27FC236}">
                  <a16:creationId xmlns:a16="http://schemas.microsoft.com/office/drawing/2014/main" id="{551D32DA-F95C-072A-A848-974B626ABA15}"/>
                </a:ext>
              </a:extLst>
            </p:cNvPr>
            <p:cNvCxnSpPr>
              <a:cxnSpLocks/>
              <a:endCxn id="47" idx="2"/>
            </p:cNvCxnSpPr>
            <p:nvPr/>
          </p:nvCxnSpPr>
          <p:spPr>
            <a:xfrm>
              <a:off x="9124950" y="3865321"/>
              <a:ext cx="213595" cy="0"/>
            </a:xfrm>
            <a:prstGeom prst="line">
              <a:avLst/>
            </a:prstGeom>
            <a:ln w="1905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sp>
          <p:nvSpPr>
            <p:cNvPr id="47" name="Oval 46">
              <a:extLst>
                <a:ext uri="{FF2B5EF4-FFF2-40B4-BE49-F238E27FC236}">
                  <a16:creationId xmlns:a16="http://schemas.microsoft.com/office/drawing/2014/main" id="{8E397D2E-1BC2-A7C7-293C-98D422266B38}"/>
                </a:ext>
              </a:extLst>
            </p:cNvPr>
            <p:cNvSpPr/>
            <p:nvPr/>
          </p:nvSpPr>
          <p:spPr>
            <a:xfrm>
              <a:off x="9338545" y="3783066"/>
              <a:ext cx="164509" cy="16450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p>
          </p:txBody>
        </p:sp>
        <p:sp>
          <p:nvSpPr>
            <p:cNvPr id="48" name="TextBox 47">
              <a:extLst>
                <a:ext uri="{FF2B5EF4-FFF2-40B4-BE49-F238E27FC236}">
                  <a16:creationId xmlns:a16="http://schemas.microsoft.com/office/drawing/2014/main" id="{AA5B75B9-DBDC-8BF5-C564-20E52851A8AE}"/>
                </a:ext>
              </a:extLst>
            </p:cNvPr>
            <p:cNvSpPr txBox="1"/>
            <p:nvPr/>
          </p:nvSpPr>
          <p:spPr>
            <a:xfrm>
              <a:off x="9525188" y="3720669"/>
              <a:ext cx="1480949" cy="338752"/>
            </a:xfrm>
            <a:prstGeom prst="rect">
              <a:avLst/>
            </a:prstGeom>
            <a:noFill/>
          </p:spPr>
          <p:txBody>
            <a:bodyPr wrap="square" rIns="0" rtlCol="0">
              <a:spAutoFit/>
            </a:bodyPr>
            <a:lstStyle>
              <a:defPPr>
                <a:defRPr lang="el-GR"/>
              </a:defPPr>
              <a:lvl1pPr>
                <a:defRPr sz="1400">
                  <a:solidFill>
                    <a:srgbClr val="324D19"/>
                  </a:solidFill>
                  <a:latin typeface="Segoe UI Semibold" panose="020B0702040204020203" pitchFamily="34" charset="0"/>
                  <a:cs typeface="Segoe UI Semibold" panose="020B0702040204020203" pitchFamily="34" charset="0"/>
                </a:defRPr>
              </a:lvl1pPr>
            </a:lstStyle>
            <a:p>
              <a:r>
                <a:rPr lang="en-US" sz="1000" dirty="0"/>
                <a:t>CONDITIONS</a:t>
              </a:r>
              <a:endParaRPr lang="en-GB" sz="1000" dirty="0"/>
            </a:p>
          </p:txBody>
        </p:sp>
        <p:sp>
          <p:nvSpPr>
            <p:cNvPr id="49" name="Rectangle: Rounded Corners 48">
              <a:extLst>
                <a:ext uri="{FF2B5EF4-FFF2-40B4-BE49-F238E27FC236}">
                  <a16:creationId xmlns:a16="http://schemas.microsoft.com/office/drawing/2014/main" id="{02CD5DF1-A0A1-7AC8-3225-0DC2D306DDEB}"/>
                </a:ext>
              </a:extLst>
            </p:cNvPr>
            <p:cNvSpPr/>
            <p:nvPr/>
          </p:nvSpPr>
          <p:spPr>
            <a:xfrm>
              <a:off x="9410114" y="4001770"/>
              <a:ext cx="3909400" cy="681177"/>
            </a:xfrm>
            <a:prstGeom prst="roundRect">
              <a:avLst>
                <a:gd name="adj" fmla="val 14102"/>
              </a:avLst>
            </a:prstGeom>
            <a:solidFill>
              <a:srgbClr val="61781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000" dirty="0">
                  <a:latin typeface="Segoe UI" panose="020B0502040204020203" pitchFamily="34" charset="0"/>
                  <a:cs typeface="Segoe UI" panose="020B0502040204020203" pitchFamily="34" charset="0"/>
                </a:rPr>
                <a:t>Market conditions, Promotion, Awareness &amp; Attitudes, Regulations, Climate conditions</a:t>
              </a:r>
            </a:p>
          </p:txBody>
        </p:sp>
        <p:sp>
          <p:nvSpPr>
            <p:cNvPr id="50" name="Rectangle: Rounded Corners 49">
              <a:extLst>
                <a:ext uri="{FF2B5EF4-FFF2-40B4-BE49-F238E27FC236}">
                  <a16:creationId xmlns:a16="http://schemas.microsoft.com/office/drawing/2014/main" id="{2FF263F4-DCBF-7FCE-BEB6-B4241D6DF645}"/>
                </a:ext>
              </a:extLst>
            </p:cNvPr>
            <p:cNvSpPr/>
            <p:nvPr/>
          </p:nvSpPr>
          <p:spPr>
            <a:xfrm>
              <a:off x="9421138" y="5035697"/>
              <a:ext cx="3909400" cy="681178"/>
            </a:xfrm>
            <a:prstGeom prst="roundRect">
              <a:avLst>
                <a:gd name="adj" fmla="val 14102"/>
              </a:avLst>
            </a:prstGeom>
            <a:solidFill>
              <a:srgbClr val="737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000" dirty="0">
                  <a:latin typeface="Segoe UI" panose="020B0502040204020203" pitchFamily="34" charset="0"/>
                  <a:cs typeface="Segoe UI" panose="020B0502040204020203" pitchFamily="34" charset="0"/>
                </a:rPr>
                <a:t>Industrial development, Regional economy, Governance, Regional society,  Education</a:t>
              </a:r>
            </a:p>
          </p:txBody>
        </p:sp>
        <p:cxnSp>
          <p:nvCxnSpPr>
            <p:cNvPr id="51" name="Straight Connector 50">
              <a:extLst>
                <a:ext uri="{FF2B5EF4-FFF2-40B4-BE49-F238E27FC236}">
                  <a16:creationId xmlns:a16="http://schemas.microsoft.com/office/drawing/2014/main" id="{87D99C34-EA5C-2178-5B03-45811268BDD3}"/>
                </a:ext>
              </a:extLst>
            </p:cNvPr>
            <p:cNvCxnSpPr>
              <a:cxnSpLocks/>
              <a:endCxn id="52" idx="2"/>
            </p:cNvCxnSpPr>
            <p:nvPr/>
          </p:nvCxnSpPr>
          <p:spPr>
            <a:xfrm>
              <a:off x="8200079" y="1407870"/>
              <a:ext cx="1142892" cy="10458"/>
            </a:xfrm>
            <a:prstGeom prst="line">
              <a:avLst/>
            </a:prstGeom>
            <a:ln w="1905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sp>
          <p:nvSpPr>
            <p:cNvPr id="52" name="Oval 51">
              <a:extLst>
                <a:ext uri="{FF2B5EF4-FFF2-40B4-BE49-F238E27FC236}">
                  <a16:creationId xmlns:a16="http://schemas.microsoft.com/office/drawing/2014/main" id="{DB774594-B5A2-25E1-5046-BBE8B4C4EC7E}"/>
                </a:ext>
              </a:extLst>
            </p:cNvPr>
            <p:cNvSpPr/>
            <p:nvPr/>
          </p:nvSpPr>
          <p:spPr>
            <a:xfrm>
              <a:off x="9342971" y="1336073"/>
              <a:ext cx="164509" cy="16450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p>
          </p:txBody>
        </p:sp>
        <p:sp>
          <p:nvSpPr>
            <p:cNvPr id="53" name="Rectangle: Rounded Corners 52">
              <a:extLst>
                <a:ext uri="{FF2B5EF4-FFF2-40B4-BE49-F238E27FC236}">
                  <a16:creationId xmlns:a16="http://schemas.microsoft.com/office/drawing/2014/main" id="{67B04815-2FED-22E4-5548-9D9346A30A6A}"/>
                </a:ext>
              </a:extLst>
            </p:cNvPr>
            <p:cNvSpPr/>
            <p:nvPr/>
          </p:nvSpPr>
          <p:spPr>
            <a:xfrm>
              <a:off x="9410114" y="1528118"/>
              <a:ext cx="3909401" cy="906788"/>
            </a:xfrm>
            <a:prstGeom prst="roundRect">
              <a:avLst>
                <a:gd name="adj" fmla="val 14102"/>
              </a:avLst>
            </a:prstGeom>
            <a:solidFill>
              <a:srgbClr val="324D1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000" dirty="0">
                  <a:latin typeface="Segoe UI" panose="020B0502040204020203" pitchFamily="34" charset="0"/>
                  <a:cs typeface="Segoe UI" panose="020B0502040204020203" pitchFamily="34" charset="0"/>
                </a:rPr>
                <a:t>Utilities, R&amp;D, SMEs, Consultants,  Processors, Producers, Distributors, Customers, Regulators, Administrators, Investors, Env. agencies, Citizens</a:t>
              </a:r>
            </a:p>
          </p:txBody>
        </p:sp>
        <p:sp>
          <p:nvSpPr>
            <p:cNvPr id="54" name="TextBox 53">
              <a:extLst>
                <a:ext uri="{FF2B5EF4-FFF2-40B4-BE49-F238E27FC236}">
                  <a16:creationId xmlns:a16="http://schemas.microsoft.com/office/drawing/2014/main" id="{0F1CD670-EF61-0BC5-F82A-884F5A0700A0}"/>
                </a:ext>
              </a:extLst>
            </p:cNvPr>
            <p:cNvSpPr txBox="1"/>
            <p:nvPr/>
          </p:nvSpPr>
          <p:spPr>
            <a:xfrm>
              <a:off x="9525188" y="1246166"/>
              <a:ext cx="2351400" cy="338752"/>
            </a:xfrm>
            <a:prstGeom prst="rect">
              <a:avLst/>
            </a:prstGeom>
            <a:noFill/>
          </p:spPr>
          <p:txBody>
            <a:bodyPr wrap="square" rIns="0" rtlCol="0">
              <a:spAutoFit/>
            </a:bodyPr>
            <a:lstStyle/>
            <a:p>
              <a:r>
                <a:rPr lang="en-US" sz="1000" dirty="0">
                  <a:solidFill>
                    <a:srgbClr val="324D19"/>
                  </a:solidFill>
                  <a:latin typeface="Segoe UI Semibold" panose="020B0702040204020203" pitchFamily="34" charset="0"/>
                  <a:cs typeface="Segoe UI Semibold" panose="020B0702040204020203" pitchFamily="34" charset="0"/>
                </a:rPr>
                <a:t>STAKEHOLDERS &amp; ACTORS</a:t>
              </a:r>
            </a:p>
          </p:txBody>
        </p:sp>
        <p:cxnSp>
          <p:nvCxnSpPr>
            <p:cNvPr id="55" name="Straight Connector 54">
              <a:extLst>
                <a:ext uri="{FF2B5EF4-FFF2-40B4-BE49-F238E27FC236}">
                  <a16:creationId xmlns:a16="http://schemas.microsoft.com/office/drawing/2014/main" id="{8711554F-246B-F954-3283-7AC138B021F8}"/>
                </a:ext>
              </a:extLst>
            </p:cNvPr>
            <p:cNvCxnSpPr>
              <a:cxnSpLocks/>
              <a:endCxn id="56" idx="2"/>
            </p:cNvCxnSpPr>
            <p:nvPr/>
          </p:nvCxnSpPr>
          <p:spPr>
            <a:xfrm>
              <a:off x="8343900" y="4903421"/>
              <a:ext cx="994645" cy="0"/>
            </a:xfrm>
            <a:prstGeom prst="line">
              <a:avLst/>
            </a:prstGeom>
            <a:ln w="19050">
              <a:solidFill>
                <a:schemeClr val="accent6">
                  <a:lumMod val="50000"/>
                </a:schemeClr>
              </a:solidFill>
            </a:ln>
          </p:spPr>
          <p:style>
            <a:lnRef idx="1">
              <a:schemeClr val="accent6"/>
            </a:lnRef>
            <a:fillRef idx="0">
              <a:schemeClr val="accent6"/>
            </a:fillRef>
            <a:effectRef idx="0">
              <a:schemeClr val="accent6"/>
            </a:effectRef>
            <a:fontRef idx="minor">
              <a:schemeClr val="tx1"/>
            </a:fontRef>
          </p:style>
        </p:cxnSp>
        <p:sp>
          <p:nvSpPr>
            <p:cNvPr id="56" name="Oval 55">
              <a:extLst>
                <a:ext uri="{FF2B5EF4-FFF2-40B4-BE49-F238E27FC236}">
                  <a16:creationId xmlns:a16="http://schemas.microsoft.com/office/drawing/2014/main" id="{F9BC2FE4-DB73-B329-8F2D-69B5F93DD94D}"/>
                </a:ext>
              </a:extLst>
            </p:cNvPr>
            <p:cNvSpPr/>
            <p:nvPr/>
          </p:nvSpPr>
          <p:spPr>
            <a:xfrm>
              <a:off x="9338545" y="4821166"/>
              <a:ext cx="164509" cy="164509"/>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dirty="0"/>
            </a:p>
          </p:txBody>
        </p:sp>
        <p:sp>
          <p:nvSpPr>
            <p:cNvPr id="57" name="TextBox 56">
              <a:extLst>
                <a:ext uri="{FF2B5EF4-FFF2-40B4-BE49-F238E27FC236}">
                  <a16:creationId xmlns:a16="http://schemas.microsoft.com/office/drawing/2014/main" id="{0320B432-D9EF-7BC9-DA11-B18E99E85A20}"/>
                </a:ext>
              </a:extLst>
            </p:cNvPr>
            <p:cNvSpPr txBox="1"/>
            <p:nvPr/>
          </p:nvSpPr>
          <p:spPr>
            <a:xfrm>
              <a:off x="9525188" y="4732684"/>
              <a:ext cx="1218398" cy="338752"/>
            </a:xfrm>
            <a:prstGeom prst="rect">
              <a:avLst/>
            </a:prstGeom>
            <a:noFill/>
          </p:spPr>
          <p:txBody>
            <a:bodyPr wrap="square" rIns="0" rtlCol="0">
              <a:spAutoFit/>
            </a:bodyPr>
            <a:lstStyle>
              <a:defPPr>
                <a:defRPr lang="el-GR"/>
              </a:defPPr>
              <a:lvl1pPr>
                <a:defRPr sz="1400">
                  <a:solidFill>
                    <a:srgbClr val="324D19"/>
                  </a:solidFill>
                  <a:latin typeface="Segoe UI Semibold" panose="020B0702040204020203" pitchFamily="34" charset="0"/>
                  <a:cs typeface="Segoe UI Semibold" panose="020B0702040204020203" pitchFamily="34" charset="0"/>
                </a:defRPr>
              </a:lvl1pPr>
            </a:lstStyle>
            <a:p>
              <a:r>
                <a:rPr lang="en-US" sz="1000" dirty="0"/>
                <a:t>SECTORS</a:t>
              </a:r>
            </a:p>
          </p:txBody>
        </p:sp>
        <p:sp>
          <p:nvSpPr>
            <p:cNvPr id="58" name="Rectangle: Rounded Corners 57">
              <a:extLst>
                <a:ext uri="{FF2B5EF4-FFF2-40B4-BE49-F238E27FC236}">
                  <a16:creationId xmlns:a16="http://schemas.microsoft.com/office/drawing/2014/main" id="{A42C06F5-8149-0BCC-1598-1A1D840C1660}"/>
                </a:ext>
              </a:extLst>
            </p:cNvPr>
            <p:cNvSpPr/>
            <p:nvPr/>
          </p:nvSpPr>
          <p:spPr>
            <a:xfrm>
              <a:off x="9410114" y="2841358"/>
              <a:ext cx="4559592" cy="812426"/>
            </a:xfrm>
            <a:prstGeom prst="roundRect">
              <a:avLst>
                <a:gd name="adj" fmla="val 14102"/>
              </a:avLst>
            </a:prstGeom>
            <a:solidFill>
              <a:srgbClr val="507F31"/>
            </a:solidFill>
            <a:ln w="28575">
              <a:no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r>
                <a:rPr lang="en-GB" sz="1050" dirty="0">
                  <a:latin typeface="Bierstadt" panose="020B0004020202020204" pitchFamily="34" charset="0"/>
                  <a:cs typeface="Segoe UI" panose="020B0502040204020203" pitchFamily="34" charset="0"/>
                </a:rPr>
                <a:t>Waste sources &amp; streams, Feedstock,</a:t>
              </a:r>
            </a:p>
            <a:p>
              <a:pPr algn="ctr"/>
              <a:r>
                <a:rPr lang="en-GB" sz="1050" dirty="0">
                  <a:latin typeface="Bierstadt" panose="020B0004020202020204" pitchFamily="34" charset="0"/>
                  <a:cs typeface="Segoe UI" panose="020B0502040204020203" pitchFamily="34" charset="0"/>
                </a:rPr>
                <a:t>Technologies, Solutions, Products, Demand, Substructures</a:t>
              </a:r>
            </a:p>
          </p:txBody>
        </p:sp>
        <p:sp>
          <p:nvSpPr>
            <p:cNvPr id="59" name="Rectangle: Rounded Corners 58">
              <a:extLst>
                <a:ext uri="{FF2B5EF4-FFF2-40B4-BE49-F238E27FC236}">
                  <a16:creationId xmlns:a16="http://schemas.microsoft.com/office/drawing/2014/main" id="{CEA48A27-88A9-D87E-717A-6B3DC0D65D5C}"/>
                </a:ext>
              </a:extLst>
            </p:cNvPr>
            <p:cNvSpPr/>
            <p:nvPr/>
          </p:nvSpPr>
          <p:spPr>
            <a:xfrm>
              <a:off x="9410113" y="4006534"/>
              <a:ext cx="4559591" cy="681177"/>
            </a:xfrm>
            <a:prstGeom prst="roundRect">
              <a:avLst>
                <a:gd name="adj" fmla="val 14102"/>
              </a:avLst>
            </a:prstGeom>
            <a:solidFill>
              <a:srgbClr val="61781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050" dirty="0">
                  <a:latin typeface="Bierstadt" panose="020B0004020202020204" pitchFamily="34" charset="0"/>
                  <a:cs typeface="Segoe UI" panose="020B0502040204020203" pitchFamily="34" charset="0"/>
                </a:rPr>
                <a:t>Market conditions, Promotion, Awareness &amp; Attitudes, Regulations, Climate conditions</a:t>
              </a:r>
            </a:p>
          </p:txBody>
        </p:sp>
        <p:sp>
          <p:nvSpPr>
            <p:cNvPr id="60" name="Rectangle: Rounded Corners 59">
              <a:extLst>
                <a:ext uri="{FF2B5EF4-FFF2-40B4-BE49-F238E27FC236}">
                  <a16:creationId xmlns:a16="http://schemas.microsoft.com/office/drawing/2014/main" id="{49488C56-F66B-0F97-5A5A-A74B0DBA900E}"/>
                </a:ext>
              </a:extLst>
            </p:cNvPr>
            <p:cNvSpPr/>
            <p:nvPr/>
          </p:nvSpPr>
          <p:spPr>
            <a:xfrm>
              <a:off x="9421138" y="5040461"/>
              <a:ext cx="4548566" cy="681178"/>
            </a:xfrm>
            <a:prstGeom prst="roundRect">
              <a:avLst>
                <a:gd name="adj" fmla="val 14102"/>
              </a:avLst>
            </a:prstGeom>
            <a:solidFill>
              <a:srgbClr val="73700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050" dirty="0">
                  <a:latin typeface="Bierstadt" panose="020B0004020202020204" pitchFamily="34" charset="0"/>
                  <a:cs typeface="Segoe UI" panose="020B0502040204020203" pitchFamily="34" charset="0"/>
                </a:rPr>
                <a:t>Industrial development, Regional economy, Governance, Regional society,  Education</a:t>
              </a:r>
            </a:p>
          </p:txBody>
        </p:sp>
        <p:sp>
          <p:nvSpPr>
            <p:cNvPr id="61" name="Rectangle: Rounded Corners 60">
              <a:extLst>
                <a:ext uri="{FF2B5EF4-FFF2-40B4-BE49-F238E27FC236}">
                  <a16:creationId xmlns:a16="http://schemas.microsoft.com/office/drawing/2014/main" id="{FD080852-2961-EFE2-8670-C3FF1A991E79}"/>
                </a:ext>
              </a:extLst>
            </p:cNvPr>
            <p:cNvSpPr/>
            <p:nvPr/>
          </p:nvSpPr>
          <p:spPr>
            <a:xfrm>
              <a:off x="9410112" y="1532882"/>
              <a:ext cx="4559594" cy="906788"/>
            </a:xfrm>
            <a:prstGeom prst="roundRect">
              <a:avLst>
                <a:gd name="adj" fmla="val 14102"/>
              </a:avLst>
            </a:prstGeom>
            <a:solidFill>
              <a:srgbClr val="324D19"/>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GB" sz="1050" dirty="0">
                  <a:latin typeface="Bierstadt" panose="020B0004020202020204" pitchFamily="34" charset="0"/>
                  <a:cs typeface="Segoe UI" panose="020B0502040204020203" pitchFamily="34" charset="0"/>
                </a:rPr>
                <a:t>Utilities, R&amp;D, SMEs, Consultants,  Processors, Producers, Distributors, Customers, Regulators, Admins, Investors, Env. agencies, Citizens</a:t>
              </a:r>
            </a:p>
          </p:txBody>
        </p:sp>
      </p:grpSp>
    </p:spTree>
    <p:extLst>
      <p:ext uri="{BB962C8B-B14F-4D97-AF65-F5344CB8AC3E}">
        <p14:creationId xmlns:p14="http://schemas.microsoft.com/office/powerpoint/2010/main" val="3489033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257CA-C41B-2E56-7F74-0F0F19FC7030}"/>
              </a:ext>
            </a:extLst>
          </p:cNvPr>
          <p:cNvSpPr>
            <a:spLocks noGrp="1"/>
          </p:cNvSpPr>
          <p:nvPr>
            <p:ph type="title"/>
          </p:nvPr>
        </p:nvSpPr>
        <p:spPr/>
        <p:txBody>
          <a:bodyPr/>
          <a:lstStyle/>
          <a:p>
            <a:r>
              <a:rPr lang="en-US" sz="4400" dirty="0"/>
              <a:t>The Enabling Integrated Environment</a:t>
            </a:r>
            <a:endParaRPr lang="en-US" dirty="0"/>
          </a:p>
        </p:txBody>
      </p:sp>
      <p:sp>
        <p:nvSpPr>
          <p:cNvPr id="3" name="Footer Placeholder 2">
            <a:extLst>
              <a:ext uri="{FF2B5EF4-FFF2-40B4-BE49-F238E27FC236}">
                <a16:creationId xmlns:a16="http://schemas.microsoft.com/office/drawing/2014/main" id="{8FBEE6F6-AE37-8D78-258B-A3F86A3F231D}"/>
              </a:ext>
            </a:extLst>
          </p:cNvPr>
          <p:cNvSpPr>
            <a:spLocks noGrp="1"/>
          </p:cNvSpPr>
          <p:nvPr>
            <p:ph type="ftr" sz="quarter" idx="11"/>
          </p:nvPr>
        </p:nvSpPr>
        <p:spPr/>
        <p:txBody>
          <a:bodyPr/>
          <a:lstStyle/>
          <a:p>
            <a:r>
              <a:rPr lang="nl-NL"/>
              <a:t>23.06.2025 - EU Green Week 2025</a:t>
            </a:r>
            <a:endParaRPr lang="en-US"/>
          </a:p>
        </p:txBody>
      </p:sp>
      <p:sp>
        <p:nvSpPr>
          <p:cNvPr id="4" name="Slide Number Placeholder 3">
            <a:extLst>
              <a:ext uri="{FF2B5EF4-FFF2-40B4-BE49-F238E27FC236}">
                <a16:creationId xmlns:a16="http://schemas.microsoft.com/office/drawing/2014/main" id="{FEA02D9C-F3A9-8AB7-E141-A91CA0398454}"/>
              </a:ext>
            </a:extLst>
          </p:cNvPr>
          <p:cNvSpPr>
            <a:spLocks noGrp="1"/>
          </p:cNvSpPr>
          <p:nvPr>
            <p:ph type="sldNum" sz="quarter" idx="12"/>
          </p:nvPr>
        </p:nvSpPr>
        <p:spPr/>
        <p:txBody>
          <a:bodyPr/>
          <a:lstStyle/>
          <a:p>
            <a:fld id="{DC29A307-D406-42BB-9600-BD914BBF402A}" type="slidenum">
              <a:rPr lang="en-US" smtClean="0"/>
              <a:t>8</a:t>
            </a:fld>
            <a:endParaRPr lang="en-US"/>
          </a:p>
        </p:txBody>
      </p:sp>
      <p:sp>
        <p:nvSpPr>
          <p:cNvPr id="5" name="Content Placeholder 101">
            <a:extLst>
              <a:ext uri="{FF2B5EF4-FFF2-40B4-BE49-F238E27FC236}">
                <a16:creationId xmlns:a16="http://schemas.microsoft.com/office/drawing/2014/main" id="{B7165962-7444-0AB4-C53F-ED7F39E1429A}"/>
              </a:ext>
            </a:extLst>
          </p:cNvPr>
          <p:cNvSpPr txBox="1">
            <a:spLocks/>
          </p:cNvSpPr>
          <p:nvPr/>
        </p:nvSpPr>
        <p:spPr>
          <a:xfrm>
            <a:off x="672729" y="2144535"/>
            <a:ext cx="3241024" cy="434834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1600" dirty="0"/>
              <a:t>Open (physical) space of city, regional or multi-regional scope based on an ecosystem approach</a:t>
            </a:r>
          </a:p>
          <a:p>
            <a:pPr lvl="1">
              <a:lnSpc>
                <a:spcPct val="120000"/>
              </a:lnSpc>
            </a:pPr>
            <a:r>
              <a:rPr lang="en-US" sz="1400" dirty="0"/>
              <a:t>CE Market</a:t>
            </a:r>
          </a:p>
          <a:p>
            <a:pPr lvl="1">
              <a:lnSpc>
                <a:spcPct val="120000"/>
              </a:lnSpc>
            </a:pPr>
            <a:r>
              <a:rPr lang="en-US" sz="1400" dirty="0"/>
              <a:t>Internal Environment</a:t>
            </a:r>
          </a:p>
          <a:p>
            <a:pPr lvl="1">
              <a:lnSpc>
                <a:spcPct val="120000"/>
              </a:lnSpc>
            </a:pPr>
            <a:r>
              <a:rPr lang="en-US" sz="1400" dirty="0"/>
              <a:t>External Environment</a:t>
            </a:r>
          </a:p>
          <a:p>
            <a:pPr>
              <a:lnSpc>
                <a:spcPct val="120000"/>
              </a:lnSpc>
            </a:pPr>
            <a:r>
              <a:rPr lang="en-US" sz="1600" dirty="0" err="1"/>
              <a:t>Virtualisation</a:t>
            </a:r>
            <a:endParaRPr lang="en-US" sz="1600" dirty="0"/>
          </a:p>
          <a:p>
            <a:pPr lvl="1">
              <a:lnSpc>
                <a:spcPct val="120000"/>
              </a:lnSpc>
            </a:pPr>
            <a:r>
              <a:rPr lang="en-US" sz="1400" dirty="0"/>
              <a:t>Dynamic monitoring</a:t>
            </a:r>
          </a:p>
          <a:p>
            <a:pPr lvl="1">
              <a:lnSpc>
                <a:spcPct val="120000"/>
              </a:lnSpc>
            </a:pPr>
            <a:r>
              <a:rPr lang="en-US" sz="1400" dirty="0"/>
              <a:t>Digital Twining </a:t>
            </a:r>
          </a:p>
          <a:p>
            <a:pPr>
              <a:lnSpc>
                <a:spcPct val="120000"/>
              </a:lnSpc>
            </a:pPr>
            <a:r>
              <a:rPr lang="en-GB" sz="1600" dirty="0"/>
              <a:t>Information Sharing Platform</a:t>
            </a:r>
          </a:p>
          <a:p>
            <a:pPr lvl="1">
              <a:lnSpc>
                <a:spcPct val="120000"/>
              </a:lnSpc>
            </a:pPr>
            <a:r>
              <a:rPr lang="en-US" sz="1400" dirty="0" err="1"/>
              <a:t>Visualising</a:t>
            </a:r>
            <a:endParaRPr lang="en-US" sz="1400" dirty="0"/>
          </a:p>
          <a:p>
            <a:pPr lvl="1">
              <a:lnSpc>
                <a:spcPct val="120000"/>
              </a:lnSpc>
            </a:pPr>
            <a:r>
              <a:rPr lang="en-US" sz="1400" dirty="0"/>
              <a:t>Understanding</a:t>
            </a:r>
          </a:p>
          <a:p>
            <a:pPr lvl="1">
              <a:lnSpc>
                <a:spcPct val="120000"/>
              </a:lnSpc>
            </a:pPr>
            <a:r>
              <a:rPr lang="en-US" sz="1400" dirty="0"/>
              <a:t>Supporting</a:t>
            </a:r>
          </a:p>
        </p:txBody>
      </p:sp>
      <p:sp>
        <p:nvSpPr>
          <p:cNvPr id="95" name="TextBox 94">
            <a:extLst>
              <a:ext uri="{FF2B5EF4-FFF2-40B4-BE49-F238E27FC236}">
                <a16:creationId xmlns:a16="http://schemas.microsoft.com/office/drawing/2014/main" id="{661835E6-3DF1-E046-F256-9460BB8059E7}"/>
              </a:ext>
            </a:extLst>
          </p:cNvPr>
          <p:cNvSpPr txBox="1"/>
          <p:nvPr/>
        </p:nvSpPr>
        <p:spPr>
          <a:xfrm>
            <a:off x="583474" y="1646645"/>
            <a:ext cx="11173097" cy="389466"/>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marL="0" indent="0" algn="ctr">
              <a:lnSpc>
                <a:spcPct val="120000"/>
              </a:lnSpc>
              <a:buNone/>
            </a:pPr>
            <a:r>
              <a:rPr lang="en-US" sz="1800" dirty="0">
                <a:solidFill>
                  <a:schemeClr val="bg1"/>
                </a:solidFill>
                <a:effectLst>
                  <a:outerShdw blurRad="38100" dist="38100" dir="2700000" algn="tl">
                    <a:srgbClr val="000000">
                      <a:alpha val="43137"/>
                    </a:srgbClr>
                  </a:outerShdw>
                </a:effectLst>
              </a:rPr>
              <a:t>CSS Booster</a:t>
            </a:r>
          </a:p>
        </p:txBody>
      </p:sp>
      <p:sp>
        <p:nvSpPr>
          <p:cNvPr id="96" name="Right Brace 95">
            <a:extLst>
              <a:ext uri="{FF2B5EF4-FFF2-40B4-BE49-F238E27FC236}">
                <a16:creationId xmlns:a16="http://schemas.microsoft.com/office/drawing/2014/main" id="{75358C54-F9AB-97DE-EAC1-F94A4403EF97}"/>
              </a:ext>
            </a:extLst>
          </p:cNvPr>
          <p:cNvSpPr/>
          <p:nvPr/>
        </p:nvSpPr>
        <p:spPr>
          <a:xfrm>
            <a:off x="3697503" y="2235096"/>
            <a:ext cx="246841" cy="4196965"/>
          </a:xfrm>
          <a:prstGeom prst="rightBrace">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7" name="TextBox 96">
            <a:extLst>
              <a:ext uri="{FF2B5EF4-FFF2-40B4-BE49-F238E27FC236}">
                <a16:creationId xmlns:a16="http://schemas.microsoft.com/office/drawing/2014/main" id="{9EB67A7C-06BA-9AAF-C3CA-01B76A4C32F1}"/>
              </a:ext>
            </a:extLst>
          </p:cNvPr>
          <p:cNvSpPr txBox="1"/>
          <p:nvPr/>
        </p:nvSpPr>
        <p:spPr>
          <a:xfrm rot="16200000">
            <a:off x="2742020" y="4161335"/>
            <a:ext cx="2621798" cy="307777"/>
          </a:xfrm>
          <a:prstGeom prst="rect">
            <a:avLst/>
          </a:prstGeom>
          <a:noFill/>
        </p:spPr>
        <p:txBody>
          <a:bodyPr wrap="square">
            <a:spAutoFit/>
          </a:bodyPr>
          <a:lstStyle/>
          <a:p>
            <a:pPr algn="ctr"/>
            <a:r>
              <a:rPr lang="en-US" sz="1400" dirty="0"/>
              <a:t>Cyber-Physical System</a:t>
            </a:r>
          </a:p>
        </p:txBody>
      </p:sp>
      <p:grpSp>
        <p:nvGrpSpPr>
          <p:cNvPr id="175" name="Group 174">
            <a:extLst>
              <a:ext uri="{FF2B5EF4-FFF2-40B4-BE49-F238E27FC236}">
                <a16:creationId xmlns:a16="http://schemas.microsoft.com/office/drawing/2014/main" id="{0CF76002-3617-A210-7EE7-9167BA53E88C}"/>
              </a:ext>
            </a:extLst>
          </p:cNvPr>
          <p:cNvGrpSpPr/>
          <p:nvPr/>
        </p:nvGrpSpPr>
        <p:grpSpPr>
          <a:xfrm>
            <a:off x="4445321" y="2175201"/>
            <a:ext cx="7416158" cy="4181149"/>
            <a:chOff x="2405249" y="1703407"/>
            <a:chExt cx="7416158" cy="4181149"/>
          </a:xfrm>
        </p:grpSpPr>
        <p:grpSp>
          <p:nvGrpSpPr>
            <p:cNvPr id="98" name="Group 97">
              <a:extLst>
                <a:ext uri="{FF2B5EF4-FFF2-40B4-BE49-F238E27FC236}">
                  <a16:creationId xmlns:a16="http://schemas.microsoft.com/office/drawing/2014/main" id="{8B96029F-6FE5-BAE8-6C51-E689846913F0}"/>
                </a:ext>
              </a:extLst>
            </p:cNvPr>
            <p:cNvGrpSpPr>
              <a:grpSpLocks noChangeAspect="1"/>
            </p:cNvGrpSpPr>
            <p:nvPr/>
          </p:nvGrpSpPr>
          <p:grpSpPr>
            <a:xfrm rot="16200000">
              <a:off x="4877994" y="2604180"/>
              <a:ext cx="2402668" cy="2361914"/>
              <a:chOff x="8959162" y="511206"/>
              <a:chExt cx="3246120" cy="3180652"/>
            </a:xfrm>
          </p:grpSpPr>
          <p:grpSp>
            <p:nvGrpSpPr>
              <p:cNvPr id="99" name="Group 98">
                <a:extLst>
                  <a:ext uri="{FF2B5EF4-FFF2-40B4-BE49-F238E27FC236}">
                    <a16:creationId xmlns:a16="http://schemas.microsoft.com/office/drawing/2014/main" id="{7450432B-FA8B-F9C1-BCF5-80D7B83266C5}"/>
                  </a:ext>
                </a:extLst>
              </p:cNvPr>
              <p:cNvGrpSpPr>
                <a:grpSpLocks noChangeAspect="1"/>
              </p:cNvGrpSpPr>
              <p:nvPr/>
            </p:nvGrpSpPr>
            <p:grpSpPr>
              <a:xfrm rot="5400000">
                <a:off x="8991896" y="478472"/>
                <a:ext cx="3180652" cy="3246120"/>
                <a:chOff x="4160838" y="1802603"/>
                <a:chExt cx="2622549" cy="2676529"/>
              </a:xfrm>
              <a:gradFill>
                <a:gsLst>
                  <a:gs pos="7344">
                    <a:srgbClr val="9DC682"/>
                  </a:gs>
                  <a:gs pos="0">
                    <a:schemeClr val="accent6">
                      <a:lumMod val="60000"/>
                      <a:lumOff val="40000"/>
                    </a:schemeClr>
                  </a:gs>
                  <a:gs pos="96000">
                    <a:schemeClr val="accent4">
                      <a:lumMod val="50000"/>
                    </a:schemeClr>
                  </a:gs>
                  <a:gs pos="54000">
                    <a:schemeClr val="accent6">
                      <a:lumMod val="75000"/>
                    </a:schemeClr>
                  </a:gs>
                  <a:gs pos="25000">
                    <a:schemeClr val="accent6">
                      <a:lumMod val="50000"/>
                    </a:schemeClr>
                  </a:gs>
                </a:gsLst>
                <a:lin ang="2700000" scaled="1"/>
              </a:gradFill>
            </p:grpSpPr>
            <p:sp>
              <p:nvSpPr>
                <p:cNvPr id="103" name="Free-form: Shape 6">
                  <a:extLst>
                    <a:ext uri="{FF2B5EF4-FFF2-40B4-BE49-F238E27FC236}">
                      <a16:creationId xmlns:a16="http://schemas.microsoft.com/office/drawing/2014/main" id="{1C8DE840-4684-7F14-200E-A9F00EF467E7}"/>
                    </a:ext>
                  </a:extLst>
                </p:cNvPr>
                <p:cNvSpPr/>
                <p:nvPr/>
              </p:nvSpPr>
              <p:spPr>
                <a:xfrm rot="16200000">
                  <a:off x="4722253" y="2417998"/>
                  <a:ext cx="2644455" cy="1477813"/>
                </a:xfrm>
                <a:custGeom>
                  <a:avLst/>
                  <a:gdLst>
                    <a:gd name="connsiteX0" fmla="*/ 2644455 w 2644455"/>
                    <a:gd name="connsiteY0" fmla="*/ 195263 h 1477813"/>
                    <a:gd name="connsiteX1" fmla="*/ 2640750 w 2644455"/>
                    <a:gd name="connsiteY1" fmla="*/ 299301 h 1477813"/>
                    <a:gd name="connsiteX2" fmla="*/ 2621666 w 2644455"/>
                    <a:gd name="connsiteY2" fmla="*/ 433259 h 1477813"/>
                    <a:gd name="connsiteX3" fmla="*/ 2588269 w 2644455"/>
                    <a:gd name="connsiteY3" fmla="*/ 558447 h 1477813"/>
                    <a:gd name="connsiteX4" fmla="*/ 2545330 w 2644455"/>
                    <a:gd name="connsiteY4" fmla="*/ 678052 h 1477813"/>
                    <a:gd name="connsiteX5" fmla="*/ 2488078 w 2644455"/>
                    <a:gd name="connsiteY5" fmla="*/ 792873 h 1477813"/>
                    <a:gd name="connsiteX6" fmla="*/ 2425260 w 2644455"/>
                    <a:gd name="connsiteY6" fmla="*/ 898126 h 1477813"/>
                    <a:gd name="connsiteX7" fmla="*/ 2348924 w 2644455"/>
                    <a:gd name="connsiteY7" fmla="*/ 998594 h 1477813"/>
                    <a:gd name="connsiteX8" fmla="*/ 2263045 w 2644455"/>
                    <a:gd name="connsiteY8" fmla="*/ 1094279 h 1477813"/>
                    <a:gd name="connsiteX9" fmla="*/ 2172397 w 2644455"/>
                    <a:gd name="connsiteY9" fmla="*/ 1175610 h 1477813"/>
                    <a:gd name="connsiteX10" fmla="*/ 2072205 w 2644455"/>
                    <a:gd name="connsiteY10" fmla="*/ 1252955 h 1477813"/>
                    <a:gd name="connsiteX11" fmla="*/ 1961677 w 2644455"/>
                    <a:gd name="connsiteY11" fmla="*/ 1319934 h 1477813"/>
                    <a:gd name="connsiteX12" fmla="*/ 1847173 w 2644455"/>
                    <a:gd name="connsiteY12" fmla="*/ 1372560 h 1477813"/>
                    <a:gd name="connsiteX13" fmla="*/ 1727898 w 2644455"/>
                    <a:gd name="connsiteY13" fmla="*/ 1420403 h 1477813"/>
                    <a:gd name="connsiteX14" fmla="*/ 1603852 w 2644455"/>
                    <a:gd name="connsiteY14" fmla="*/ 1449108 h 1477813"/>
                    <a:gd name="connsiteX15" fmla="*/ 1474239 w 2644455"/>
                    <a:gd name="connsiteY15" fmla="*/ 1468245 h 1477813"/>
                    <a:gd name="connsiteX16" fmla="*/ 1340651 w 2644455"/>
                    <a:gd name="connsiteY16" fmla="*/ 1477813 h 1477813"/>
                    <a:gd name="connsiteX17" fmla="*/ 1207063 w 2644455"/>
                    <a:gd name="connsiteY17" fmla="*/ 1468245 h 1477813"/>
                    <a:gd name="connsiteX18" fmla="*/ 1077451 w 2644455"/>
                    <a:gd name="connsiteY18" fmla="*/ 1449108 h 1477813"/>
                    <a:gd name="connsiteX19" fmla="*/ 953405 w 2644455"/>
                    <a:gd name="connsiteY19" fmla="*/ 1420403 h 1477813"/>
                    <a:gd name="connsiteX20" fmla="*/ 829359 w 2644455"/>
                    <a:gd name="connsiteY20" fmla="*/ 1372560 h 1477813"/>
                    <a:gd name="connsiteX21" fmla="*/ 719626 w 2644455"/>
                    <a:gd name="connsiteY21" fmla="*/ 1319934 h 1477813"/>
                    <a:gd name="connsiteX22" fmla="*/ 609098 w 2644455"/>
                    <a:gd name="connsiteY22" fmla="*/ 1252955 h 1477813"/>
                    <a:gd name="connsiteX23" fmla="*/ 508907 w 2644455"/>
                    <a:gd name="connsiteY23" fmla="*/ 1175610 h 1477813"/>
                    <a:gd name="connsiteX24" fmla="*/ 418258 w 2644455"/>
                    <a:gd name="connsiteY24" fmla="*/ 1094279 h 1477813"/>
                    <a:gd name="connsiteX25" fmla="*/ 332380 w 2644455"/>
                    <a:gd name="connsiteY25" fmla="*/ 998594 h 1477813"/>
                    <a:gd name="connsiteX26" fmla="*/ 256044 w 2644455"/>
                    <a:gd name="connsiteY26" fmla="*/ 898126 h 1477813"/>
                    <a:gd name="connsiteX27" fmla="*/ 194021 w 2644455"/>
                    <a:gd name="connsiteY27" fmla="*/ 792873 h 1477813"/>
                    <a:gd name="connsiteX28" fmla="*/ 135974 w 2644455"/>
                    <a:gd name="connsiteY28" fmla="*/ 678052 h 1477813"/>
                    <a:gd name="connsiteX29" fmla="*/ 93035 w 2644455"/>
                    <a:gd name="connsiteY29" fmla="*/ 558447 h 1477813"/>
                    <a:gd name="connsiteX30" fmla="*/ 59638 w 2644455"/>
                    <a:gd name="connsiteY30" fmla="*/ 433259 h 1477813"/>
                    <a:gd name="connsiteX31" fmla="*/ 40554 w 2644455"/>
                    <a:gd name="connsiteY31" fmla="*/ 299301 h 1477813"/>
                    <a:gd name="connsiteX32" fmla="*/ 35783 w 2644455"/>
                    <a:gd name="connsiteY32" fmla="*/ 165343 h 1477813"/>
                    <a:gd name="connsiteX33" fmla="*/ 38724 w 2644455"/>
                    <a:gd name="connsiteY33" fmla="*/ 165343 h 1477813"/>
                    <a:gd name="connsiteX34" fmla="*/ 38724 w 2644455"/>
                    <a:gd name="connsiteY34" fmla="*/ 165342 h 1477813"/>
                    <a:gd name="connsiteX35" fmla="*/ 0 w 2644455"/>
                    <a:gd name="connsiteY35" fmla="*/ 165342 h 1477813"/>
                    <a:gd name="connsiteX36" fmla="*/ 32109 w 2644455"/>
                    <a:gd name="connsiteY36" fmla="*/ 133145 h 1477813"/>
                    <a:gd name="connsiteX37" fmla="*/ 31008 w 2644455"/>
                    <a:gd name="connsiteY37" fmla="*/ 162951 h 1477813"/>
                    <a:gd name="connsiteX38" fmla="*/ 31009 w 2644455"/>
                    <a:gd name="connsiteY38" fmla="*/ 162951 h 1477813"/>
                    <a:gd name="connsiteX39" fmla="*/ 32110 w 2644455"/>
                    <a:gd name="connsiteY39" fmla="*/ 133144 h 1477813"/>
                    <a:gd name="connsiteX40" fmla="*/ 164887 w 2644455"/>
                    <a:gd name="connsiteY40" fmla="*/ 0 h 1477813"/>
                    <a:gd name="connsiteX41" fmla="*/ 291088 w 2644455"/>
                    <a:gd name="connsiteY41" fmla="*/ 126550 h 1477813"/>
                    <a:gd name="connsiteX42" fmla="*/ 291088 w 2644455"/>
                    <a:gd name="connsiteY42" fmla="*/ 126551 h 1477813"/>
                    <a:gd name="connsiteX43" fmla="*/ 329772 w 2644455"/>
                    <a:gd name="connsiteY43" fmla="*/ 165342 h 1477813"/>
                    <a:gd name="connsiteX44" fmla="*/ 291089 w 2644455"/>
                    <a:gd name="connsiteY44" fmla="*/ 165342 h 1477813"/>
                    <a:gd name="connsiteX45" fmla="*/ 291089 w 2644455"/>
                    <a:gd name="connsiteY45" fmla="*/ 165343 h 1477813"/>
                    <a:gd name="connsiteX46" fmla="*/ 294213 w 2644455"/>
                    <a:gd name="connsiteY46" fmla="*/ 165343 h 1477813"/>
                    <a:gd name="connsiteX47" fmla="*/ 298984 w 2644455"/>
                    <a:gd name="connsiteY47" fmla="*/ 275380 h 1477813"/>
                    <a:gd name="connsiteX48" fmla="*/ 318068 w 2644455"/>
                    <a:gd name="connsiteY48" fmla="*/ 380633 h 1477813"/>
                    <a:gd name="connsiteX49" fmla="*/ 341923 w 2644455"/>
                    <a:gd name="connsiteY49" fmla="*/ 476317 h 1477813"/>
                    <a:gd name="connsiteX50" fmla="*/ 375320 w 2644455"/>
                    <a:gd name="connsiteY50" fmla="*/ 577583 h 1477813"/>
                    <a:gd name="connsiteX51" fmla="*/ 423030 w 2644455"/>
                    <a:gd name="connsiteY51" fmla="*/ 668484 h 1477813"/>
                    <a:gd name="connsiteX52" fmla="*/ 475511 w 2644455"/>
                    <a:gd name="connsiteY52" fmla="*/ 754599 h 1477813"/>
                    <a:gd name="connsiteX53" fmla="*/ 532763 w 2644455"/>
                    <a:gd name="connsiteY53" fmla="*/ 835931 h 1477813"/>
                    <a:gd name="connsiteX54" fmla="*/ 599557 w 2644455"/>
                    <a:gd name="connsiteY54" fmla="*/ 907694 h 1477813"/>
                    <a:gd name="connsiteX55" fmla="*/ 676687 w 2644455"/>
                    <a:gd name="connsiteY55" fmla="*/ 974673 h 1477813"/>
                    <a:gd name="connsiteX56" fmla="*/ 757794 w 2644455"/>
                    <a:gd name="connsiteY56" fmla="*/ 1036868 h 1477813"/>
                    <a:gd name="connsiteX57" fmla="*/ 843672 w 2644455"/>
                    <a:gd name="connsiteY57" fmla="*/ 1089495 h 1477813"/>
                    <a:gd name="connsiteX58" fmla="*/ 934321 w 2644455"/>
                    <a:gd name="connsiteY58" fmla="*/ 1132553 h 1477813"/>
                    <a:gd name="connsiteX59" fmla="*/ 1029741 w 2644455"/>
                    <a:gd name="connsiteY59" fmla="*/ 1166042 h 1477813"/>
                    <a:gd name="connsiteX60" fmla="*/ 1130727 w 2644455"/>
                    <a:gd name="connsiteY60" fmla="*/ 1195544 h 1477813"/>
                    <a:gd name="connsiteX61" fmla="*/ 1235689 w 2644455"/>
                    <a:gd name="connsiteY61" fmla="*/ 1209897 h 1477813"/>
                    <a:gd name="connsiteX62" fmla="*/ 1340651 w 2644455"/>
                    <a:gd name="connsiteY62" fmla="*/ 1214681 h 1477813"/>
                    <a:gd name="connsiteX63" fmla="*/ 1445613 w 2644455"/>
                    <a:gd name="connsiteY63" fmla="*/ 1209897 h 1477813"/>
                    <a:gd name="connsiteX64" fmla="*/ 1550575 w 2644455"/>
                    <a:gd name="connsiteY64" fmla="*/ 1195544 h 1477813"/>
                    <a:gd name="connsiteX65" fmla="*/ 1651562 w 2644455"/>
                    <a:gd name="connsiteY65" fmla="*/ 1166042 h 1477813"/>
                    <a:gd name="connsiteX66" fmla="*/ 1746982 w 2644455"/>
                    <a:gd name="connsiteY66" fmla="*/ 1132553 h 1477813"/>
                    <a:gd name="connsiteX67" fmla="*/ 1837631 w 2644455"/>
                    <a:gd name="connsiteY67" fmla="*/ 1089495 h 1477813"/>
                    <a:gd name="connsiteX68" fmla="*/ 1923509 w 2644455"/>
                    <a:gd name="connsiteY68" fmla="*/ 1036868 h 1477813"/>
                    <a:gd name="connsiteX69" fmla="*/ 2004616 w 2644455"/>
                    <a:gd name="connsiteY69" fmla="*/ 974673 h 1477813"/>
                    <a:gd name="connsiteX70" fmla="*/ 2081747 w 2644455"/>
                    <a:gd name="connsiteY70" fmla="*/ 907694 h 1477813"/>
                    <a:gd name="connsiteX71" fmla="*/ 2148541 w 2644455"/>
                    <a:gd name="connsiteY71" fmla="*/ 835931 h 1477813"/>
                    <a:gd name="connsiteX72" fmla="*/ 2205794 w 2644455"/>
                    <a:gd name="connsiteY72" fmla="*/ 754599 h 1477813"/>
                    <a:gd name="connsiteX73" fmla="*/ 2258275 w 2644455"/>
                    <a:gd name="connsiteY73" fmla="*/ 668484 h 1477813"/>
                    <a:gd name="connsiteX74" fmla="*/ 2301214 w 2644455"/>
                    <a:gd name="connsiteY74" fmla="*/ 577583 h 1477813"/>
                    <a:gd name="connsiteX75" fmla="*/ 2339382 w 2644455"/>
                    <a:gd name="connsiteY75" fmla="*/ 476317 h 1477813"/>
                    <a:gd name="connsiteX76" fmla="*/ 2363237 w 2644455"/>
                    <a:gd name="connsiteY76" fmla="*/ 380633 h 1477813"/>
                    <a:gd name="connsiteX77" fmla="*/ 2382321 w 2644455"/>
                    <a:gd name="connsiteY77" fmla="*/ 275380 h 1477813"/>
                    <a:gd name="connsiteX78" fmla="*/ 2385427 w 2644455"/>
                    <a:gd name="connsiteY78" fmla="*/ 203733 h 1477813"/>
                    <a:gd name="connsiteX79" fmla="*/ 2510737 w 2644455"/>
                    <a:gd name="connsiteY79" fmla="*/ 329979 h 147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644455" h="1477813">
                      <a:moveTo>
                        <a:pt x="2644455" y="195263"/>
                      </a:moveTo>
                      <a:lnTo>
                        <a:pt x="2640750" y="299301"/>
                      </a:lnTo>
                      <a:lnTo>
                        <a:pt x="2621666" y="433259"/>
                      </a:lnTo>
                      <a:lnTo>
                        <a:pt x="2588269" y="558447"/>
                      </a:lnTo>
                      <a:lnTo>
                        <a:pt x="2545330" y="678052"/>
                      </a:lnTo>
                      <a:lnTo>
                        <a:pt x="2488078" y="792873"/>
                      </a:lnTo>
                      <a:lnTo>
                        <a:pt x="2425260" y="898126"/>
                      </a:lnTo>
                      <a:lnTo>
                        <a:pt x="2348924" y="998594"/>
                      </a:lnTo>
                      <a:lnTo>
                        <a:pt x="2263045" y="1094279"/>
                      </a:lnTo>
                      <a:lnTo>
                        <a:pt x="2172397" y="1175610"/>
                      </a:lnTo>
                      <a:lnTo>
                        <a:pt x="2072205" y="1252955"/>
                      </a:lnTo>
                      <a:lnTo>
                        <a:pt x="1961677" y="1319934"/>
                      </a:lnTo>
                      <a:lnTo>
                        <a:pt x="1847173" y="1372560"/>
                      </a:lnTo>
                      <a:lnTo>
                        <a:pt x="1727898" y="1420403"/>
                      </a:lnTo>
                      <a:lnTo>
                        <a:pt x="1603852" y="1449108"/>
                      </a:lnTo>
                      <a:lnTo>
                        <a:pt x="1474239" y="1468245"/>
                      </a:lnTo>
                      <a:lnTo>
                        <a:pt x="1340651" y="1477813"/>
                      </a:lnTo>
                      <a:lnTo>
                        <a:pt x="1207063" y="1468245"/>
                      </a:lnTo>
                      <a:lnTo>
                        <a:pt x="1077451" y="1449108"/>
                      </a:lnTo>
                      <a:lnTo>
                        <a:pt x="953405" y="1420403"/>
                      </a:lnTo>
                      <a:lnTo>
                        <a:pt x="829359" y="1372560"/>
                      </a:lnTo>
                      <a:lnTo>
                        <a:pt x="719626" y="1319934"/>
                      </a:lnTo>
                      <a:lnTo>
                        <a:pt x="609098" y="1252955"/>
                      </a:lnTo>
                      <a:lnTo>
                        <a:pt x="508907" y="1175610"/>
                      </a:lnTo>
                      <a:lnTo>
                        <a:pt x="418258" y="1094279"/>
                      </a:lnTo>
                      <a:lnTo>
                        <a:pt x="332380" y="998594"/>
                      </a:lnTo>
                      <a:lnTo>
                        <a:pt x="256044" y="898126"/>
                      </a:lnTo>
                      <a:lnTo>
                        <a:pt x="194021" y="792873"/>
                      </a:lnTo>
                      <a:lnTo>
                        <a:pt x="135974" y="678052"/>
                      </a:lnTo>
                      <a:lnTo>
                        <a:pt x="93035" y="558447"/>
                      </a:lnTo>
                      <a:lnTo>
                        <a:pt x="59638" y="433259"/>
                      </a:lnTo>
                      <a:lnTo>
                        <a:pt x="40554" y="299301"/>
                      </a:lnTo>
                      <a:lnTo>
                        <a:pt x="35783" y="165343"/>
                      </a:lnTo>
                      <a:lnTo>
                        <a:pt x="38724" y="165343"/>
                      </a:lnTo>
                      <a:lnTo>
                        <a:pt x="38724" y="165342"/>
                      </a:lnTo>
                      <a:lnTo>
                        <a:pt x="0" y="165342"/>
                      </a:lnTo>
                      <a:lnTo>
                        <a:pt x="32109" y="133145"/>
                      </a:lnTo>
                      <a:lnTo>
                        <a:pt x="31008" y="162951"/>
                      </a:lnTo>
                      <a:lnTo>
                        <a:pt x="31009" y="162951"/>
                      </a:lnTo>
                      <a:lnTo>
                        <a:pt x="32110" y="133144"/>
                      </a:lnTo>
                      <a:lnTo>
                        <a:pt x="164887" y="0"/>
                      </a:lnTo>
                      <a:lnTo>
                        <a:pt x="291088" y="126550"/>
                      </a:lnTo>
                      <a:lnTo>
                        <a:pt x="291088" y="126551"/>
                      </a:lnTo>
                      <a:lnTo>
                        <a:pt x="329772" y="165342"/>
                      </a:lnTo>
                      <a:lnTo>
                        <a:pt x="291089" y="165342"/>
                      </a:lnTo>
                      <a:lnTo>
                        <a:pt x="291089" y="165343"/>
                      </a:lnTo>
                      <a:lnTo>
                        <a:pt x="294213" y="165343"/>
                      </a:lnTo>
                      <a:lnTo>
                        <a:pt x="298984" y="275380"/>
                      </a:lnTo>
                      <a:lnTo>
                        <a:pt x="318068" y="380633"/>
                      </a:lnTo>
                      <a:lnTo>
                        <a:pt x="341923" y="476317"/>
                      </a:lnTo>
                      <a:lnTo>
                        <a:pt x="375320" y="577583"/>
                      </a:lnTo>
                      <a:lnTo>
                        <a:pt x="423030" y="668484"/>
                      </a:lnTo>
                      <a:lnTo>
                        <a:pt x="475511" y="754599"/>
                      </a:lnTo>
                      <a:lnTo>
                        <a:pt x="532763" y="835931"/>
                      </a:lnTo>
                      <a:lnTo>
                        <a:pt x="599557" y="907694"/>
                      </a:lnTo>
                      <a:lnTo>
                        <a:pt x="676687" y="974673"/>
                      </a:lnTo>
                      <a:lnTo>
                        <a:pt x="757794" y="1036868"/>
                      </a:lnTo>
                      <a:lnTo>
                        <a:pt x="843672" y="1089495"/>
                      </a:lnTo>
                      <a:lnTo>
                        <a:pt x="934321" y="1132553"/>
                      </a:lnTo>
                      <a:lnTo>
                        <a:pt x="1029741" y="1166042"/>
                      </a:lnTo>
                      <a:lnTo>
                        <a:pt x="1130727" y="1195544"/>
                      </a:lnTo>
                      <a:lnTo>
                        <a:pt x="1235689" y="1209897"/>
                      </a:lnTo>
                      <a:lnTo>
                        <a:pt x="1340651" y="1214681"/>
                      </a:lnTo>
                      <a:lnTo>
                        <a:pt x="1445613" y="1209897"/>
                      </a:lnTo>
                      <a:lnTo>
                        <a:pt x="1550575" y="1195544"/>
                      </a:lnTo>
                      <a:lnTo>
                        <a:pt x="1651562" y="1166042"/>
                      </a:lnTo>
                      <a:lnTo>
                        <a:pt x="1746982" y="1132553"/>
                      </a:lnTo>
                      <a:lnTo>
                        <a:pt x="1837631" y="1089495"/>
                      </a:lnTo>
                      <a:lnTo>
                        <a:pt x="1923509" y="1036868"/>
                      </a:lnTo>
                      <a:lnTo>
                        <a:pt x="2004616" y="974673"/>
                      </a:lnTo>
                      <a:lnTo>
                        <a:pt x="2081747" y="907694"/>
                      </a:lnTo>
                      <a:lnTo>
                        <a:pt x="2148541" y="835931"/>
                      </a:lnTo>
                      <a:lnTo>
                        <a:pt x="2205794" y="754599"/>
                      </a:lnTo>
                      <a:lnTo>
                        <a:pt x="2258275" y="668484"/>
                      </a:lnTo>
                      <a:lnTo>
                        <a:pt x="2301214" y="577583"/>
                      </a:lnTo>
                      <a:lnTo>
                        <a:pt x="2339382" y="476317"/>
                      </a:lnTo>
                      <a:lnTo>
                        <a:pt x="2363237" y="380633"/>
                      </a:lnTo>
                      <a:lnTo>
                        <a:pt x="2382321" y="275380"/>
                      </a:lnTo>
                      <a:lnTo>
                        <a:pt x="2385427" y="203733"/>
                      </a:lnTo>
                      <a:lnTo>
                        <a:pt x="2510737" y="329979"/>
                      </a:lnTo>
                      <a:close/>
                    </a:path>
                  </a:pathLst>
                </a:custGeom>
                <a:solidFill>
                  <a:srgbClr val="00AA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dirty="0">
                    <a:latin typeface="Bierstadt" panose="020B0004020202020204" pitchFamily="34" charset="0"/>
                  </a:endParaRPr>
                </a:p>
              </p:txBody>
            </p:sp>
            <p:sp>
              <p:nvSpPr>
                <p:cNvPr id="104" name="Free-form: Shape 7">
                  <a:extLst>
                    <a:ext uri="{FF2B5EF4-FFF2-40B4-BE49-F238E27FC236}">
                      <a16:creationId xmlns:a16="http://schemas.microsoft.com/office/drawing/2014/main" id="{0B1A74A4-1DE8-82F3-D07F-2C3328664443}"/>
                    </a:ext>
                  </a:extLst>
                </p:cNvPr>
                <p:cNvSpPr/>
                <p:nvPr/>
              </p:nvSpPr>
              <p:spPr>
                <a:xfrm>
                  <a:off x="4160838" y="1802603"/>
                  <a:ext cx="1481114" cy="2644418"/>
                </a:xfrm>
                <a:custGeom>
                  <a:avLst/>
                  <a:gdLst>
                    <a:gd name="connsiteX0" fmla="*/ 1307686 w 1481114"/>
                    <a:gd name="connsiteY0" fmla="*/ 0 h 2644418"/>
                    <a:gd name="connsiteX1" fmla="*/ 1339998 w 1481114"/>
                    <a:gd name="connsiteY1" fmla="*/ 32073 h 2644418"/>
                    <a:gd name="connsiteX2" fmla="*/ 1339212 w 1481114"/>
                    <a:gd name="connsiteY2" fmla="*/ 32045 h 2644418"/>
                    <a:gd name="connsiteX3" fmla="*/ 1481114 w 1481114"/>
                    <a:gd name="connsiteY3" fmla="*/ 165746 h 2644418"/>
                    <a:gd name="connsiteX4" fmla="*/ 1350624 w 1481114"/>
                    <a:gd name="connsiteY4" fmla="*/ 288695 h 2644418"/>
                    <a:gd name="connsiteX5" fmla="*/ 1350624 w 1481114"/>
                    <a:gd name="connsiteY5" fmla="*/ 291049 h 2644418"/>
                    <a:gd name="connsiteX6" fmla="*/ 1348126 w 1481114"/>
                    <a:gd name="connsiteY6" fmla="*/ 291049 h 2644418"/>
                    <a:gd name="connsiteX7" fmla="*/ 1347270 w 1481114"/>
                    <a:gd name="connsiteY7" fmla="*/ 291049 h 2644418"/>
                    <a:gd name="connsiteX8" fmla="*/ 1348468 w 1481114"/>
                    <a:gd name="connsiteY8" fmla="*/ 291101 h 2644418"/>
                    <a:gd name="connsiteX9" fmla="*/ 1307686 w 1481114"/>
                    <a:gd name="connsiteY9" fmla="*/ 331580 h 2644418"/>
                    <a:gd name="connsiteX10" fmla="*/ 1307686 w 1481114"/>
                    <a:gd name="connsiteY10" fmla="*/ 294211 h 2644418"/>
                    <a:gd name="connsiteX11" fmla="*/ 1202434 w 1481114"/>
                    <a:gd name="connsiteY11" fmla="*/ 298982 h 2644418"/>
                    <a:gd name="connsiteX12" fmla="*/ 1097181 w 1481114"/>
                    <a:gd name="connsiteY12" fmla="*/ 318066 h 2644418"/>
                    <a:gd name="connsiteX13" fmla="*/ 996712 w 1481114"/>
                    <a:gd name="connsiteY13" fmla="*/ 341921 h 2644418"/>
                    <a:gd name="connsiteX14" fmla="*/ 900230 w 1481114"/>
                    <a:gd name="connsiteY14" fmla="*/ 380089 h 2644418"/>
                    <a:gd name="connsiteX15" fmla="*/ 809330 w 1481114"/>
                    <a:gd name="connsiteY15" fmla="*/ 423028 h 2644418"/>
                    <a:gd name="connsiteX16" fmla="*/ 723214 w 1481114"/>
                    <a:gd name="connsiteY16" fmla="*/ 475509 h 2644418"/>
                    <a:gd name="connsiteX17" fmla="*/ 641883 w 1481114"/>
                    <a:gd name="connsiteY17" fmla="*/ 532761 h 2644418"/>
                    <a:gd name="connsiteX18" fmla="*/ 570119 w 1481114"/>
                    <a:gd name="connsiteY18" fmla="*/ 599555 h 2644418"/>
                    <a:gd name="connsiteX19" fmla="*/ 503140 w 1481114"/>
                    <a:gd name="connsiteY19" fmla="*/ 676686 h 2644418"/>
                    <a:gd name="connsiteX20" fmla="*/ 440945 w 1481114"/>
                    <a:gd name="connsiteY20" fmla="*/ 757793 h 2644418"/>
                    <a:gd name="connsiteX21" fmla="*/ 388319 w 1481114"/>
                    <a:gd name="connsiteY21" fmla="*/ 843671 h 2644418"/>
                    <a:gd name="connsiteX22" fmla="*/ 345261 w 1481114"/>
                    <a:gd name="connsiteY22" fmla="*/ 934320 h 2644418"/>
                    <a:gd name="connsiteX23" fmla="*/ 311772 w 1481114"/>
                    <a:gd name="connsiteY23" fmla="*/ 1029740 h 2644418"/>
                    <a:gd name="connsiteX24" fmla="*/ 282269 w 1481114"/>
                    <a:gd name="connsiteY24" fmla="*/ 1130726 h 2644418"/>
                    <a:gd name="connsiteX25" fmla="*/ 267916 w 1481114"/>
                    <a:gd name="connsiteY25" fmla="*/ 1235688 h 2644418"/>
                    <a:gd name="connsiteX26" fmla="*/ 263132 w 1481114"/>
                    <a:gd name="connsiteY26" fmla="*/ 1340650 h 2644418"/>
                    <a:gd name="connsiteX27" fmla="*/ 267916 w 1481114"/>
                    <a:gd name="connsiteY27" fmla="*/ 1445612 h 2644418"/>
                    <a:gd name="connsiteX28" fmla="*/ 282269 w 1481114"/>
                    <a:gd name="connsiteY28" fmla="*/ 1550574 h 2644418"/>
                    <a:gd name="connsiteX29" fmla="*/ 311771 w 1481114"/>
                    <a:gd name="connsiteY29" fmla="*/ 1651560 h 2644418"/>
                    <a:gd name="connsiteX30" fmla="*/ 345261 w 1481114"/>
                    <a:gd name="connsiteY30" fmla="*/ 1746980 h 2644418"/>
                    <a:gd name="connsiteX31" fmla="*/ 388319 w 1481114"/>
                    <a:gd name="connsiteY31" fmla="*/ 1837629 h 2644418"/>
                    <a:gd name="connsiteX32" fmla="*/ 440945 w 1481114"/>
                    <a:gd name="connsiteY32" fmla="*/ 1923507 h 2644418"/>
                    <a:gd name="connsiteX33" fmla="*/ 503140 w 1481114"/>
                    <a:gd name="connsiteY33" fmla="*/ 2004614 h 2644418"/>
                    <a:gd name="connsiteX34" fmla="*/ 570119 w 1481114"/>
                    <a:gd name="connsiteY34" fmla="*/ 2081745 h 2644418"/>
                    <a:gd name="connsiteX35" fmla="*/ 641882 w 1481114"/>
                    <a:gd name="connsiteY35" fmla="*/ 2148540 h 2644418"/>
                    <a:gd name="connsiteX36" fmla="*/ 723214 w 1481114"/>
                    <a:gd name="connsiteY36" fmla="*/ 2205792 h 2644418"/>
                    <a:gd name="connsiteX37" fmla="*/ 809330 w 1481114"/>
                    <a:gd name="connsiteY37" fmla="*/ 2258273 h 2644418"/>
                    <a:gd name="connsiteX38" fmla="*/ 900230 w 1481114"/>
                    <a:gd name="connsiteY38" fmla="*/ 2305983 h 2644418"/>
                    <a:gd name="connsiteX39" fmla="*/ 996712 w 1481114"/>
                    <a:gd name="connsiteY39" fmla="*/ 2339380 h 2644418"/>
                    <a:gd name="connsiteX40" fmla="*/ 1097180 w 1481114"/>
                    <a:gd name="connsiteY40" fmla="*/ 2363235 h 2644418"/>
                    <a:gd name="connsiteX41" fmla="*/ 1202434 w 1481114"/>
                    <a:gd name="connsiteY41" fmla="*/ 2382319 h 2644418"/>
                    <a:gd name="connsiteX42" fmla="*/ 1271286 w 1481114"/>
                    <a:gd name="connsiteY42" fmla="*/ 2385440 h 2644418"/>
                    <a:gd name="connsiteX43" fmla="*/ 1144735 w 1481114"/>
                    <a:gd name="connsiteY43" fmla="*/ 2511641 h 2644418"/>
                    <a:gd name="connsiteX44" fmla="*/ 1277880 w 1481114"/>
                    <a:gd name="connsiteY44" fmla="*/ 2644418 h 2644418"/>
                    <a:gd name="connsiteX45" fmla="*/ 1178513 w 1481114"/>
                    <a:gd name="connsiteY45" fmla="*/ 2640748 h 2644418"/>
                    <a:gd name="connsiteX46" fmla="*/ 1044554 w 1481114"/>
                    <a:gd name="connsiteY46" fmla="*/ 2621664 h 2644418"/>
                    <a:gd name="connsiteX47" fmla="*/ 919367 w 1481114"/>
                    <a:gd name="connsiteY47" fmla="*/ 2588267 h 2644418"/>
                    <a:gd name="connsiteX48" fmla="*/ 799761 w 1481114"/>
                    <a:gd name="connsiteY48" fmla="*/ 2545328 h 2644418"/>
                    <a:gd name="connsiteX49" fmla="*/ 684940 w 1481114"/>
                    <a:gd name="connsiteY49" fmla="*/ 2487281 h 2644418"/>
                    <a:gd name="connsiteX50" fmla="*/ 579687 w 1481114"/>
                    <a:gd name="connsiteY50" fmla="*/ 2425258 h 2644418"/>
                    <a:gd name="connsiteX51" fmla="*/ 479219 w 1481114"/>
                    <a:gd name="connsiteY51" fmla="*/ 2348922 h 2644418"/>
                    <a:gd name="connsiteX52" fmla="*/ 383534 w 1481114"/>
                    <a:gd name="connsiteY52" fmla="*/ 2263044 h 2644418"/>
                    <a:gd name="connsiteX53" fmla="*/ 297418 w 1481114"/>
                    <a:gd name="connsiteY53" fmla="*/ 2172395 h 2644418"/>
                    <a:gd name="connsiteX54" fmla="*/ 224858 w 1481114"/>
                    <a:gd name="connsiteY54" fmla="*/ 2072203 h 2644418"/>
                    <a:gd name="connsiteX55" fmla="*/ 157879 w 1481114"/>
                    <a:gd name="connsiteY55" fmla="*/ 1961675 h 2644418"/>
                    <a:gd name="connsiteX56" fmla="*/ 105253 w 1481114"/>
                    <a:gd name="connsiteY56" fmla="*/ 1851942 h 2644418"/>
                    <a:gd name="connsiteX57" fmla="*/ 57410 w 1481114"/>
                    <a:gd name="connsiteY57" fmla="*/ 1727896 h 2644418"/>
                    <a:gd name="connsiteX58" fmla="*/ 28705 w 1481114"/>
                    <a:gd name="connsiteY58" fmla="*/ 1603850 h 2644418"/>
                    <a:gd name="connsiteX59" fmla="*/ 4784 w 1481114"/>
                    <a:gd name="connsiteY59" fmla="*/ 1474238 h 2644418"/>
                    <a:gd name="connsiteX60" fmla="*/ 0 w 1481114"/>
                    <a:gd name="connsiteY60" fmla="*/ 1340650 h 2644418"/>
                    <a:gd name="connsiteX61" fmla="*/ 4784 w 1481114"/>
                    <a:gd name="connsiteY61" fmla="*/ 1207062 h 2644418"/>
                    <a:gd name="connsiteX62" fmla="*/ 28705 w 1481114"/>
                    <a:gd name="connsiteY62" fmla="*/ 1077450 h 2644418"/>
                    <a:gd name="connsiteX63" fmla="*/ 57411 w 1481114"/>
                    <a:gd name="connsiteY63" fmla="*/ 953404 h 2644418"/>
                    <a:gd name="connsiteX64" fmla="*/ 105253 w 1481114"/>
                    <a:gd name="connsiteY64" fmla="*/ 834129 h 2644418"/>
                    <a:gd name="connsiteX65" fmla="*/ 157879 w 1481114"/>
                    <a:gd name="connsiteY65" fmla="*/ 719625 h 2644418"/>
                    <a:gd name="connsiteX66" fmla="*/ 224859 w 1481114"/>
                    <a:gd name="connsiteY66" fmla="*/ 609097 h 2644418"/>
                    <a:gd name="connsiteX67" fmla="*/ 297419 w 1481114"/>
                    <a:gd name="connsiteY67" fmla="*/ 508906 h 2644418"/>
                    <a:gd name="connsiteX68" fmla="*/ 383535 w 1481114"/>
                    <a:gd name="connsiteY68" fmla="*/ 418257 h 2644418"/>
                    <a:gd name="connsiteX69" fmla="*/ 479219 w 1481114"/>
                    <a:gd name="connsiteY69" fmla="*/ 332379 h 2644418"/>
                    <a:gd name="connsiteX70" fmla="*/ 579688 w 1481114"/>
                    <a:gd name="connsiteY70" fmla="*/ 256043 h 2644418"/>
                    <a:gd name="connsiteX71" fmla="*/ 684941 w 1481114"/>
                    <a:gd name="connsiteY71" fmla="*/ 193225 h 2644418"/>
                    <a:gd name="connsiteX72" fmla="*/ 799762 w 1481114"/>
                    <a:gd name="connsiteY72" fmla="*/ 135973 h 2644418"/>
                    <a:gd name="connsiteX73" fmla="*/ 919367 w 1481114"/>
                    <a:gd name="connsiteY73" fmla="*/ 93034 h 2644418"/>
                    <a:gd name="connsiteX74" fmla="*/ 1044555 w 1481114"/>
                    <a:gd name="connsiteY74" fmla="*/ 59637 h 2644418"/>
                    <a:gd name="connsiteX75" fmla="*/ 1178513 w 1481114"/>
                    <a:gd name="connsiteY75" fmla="*/ 40553 h 2644418"/>
                    <a:gd name="connsiteX76" fmla="*/ 1307686 w 1481114"/>
                    <a:gd name="connsiteY76" fmla="*/ 35782 h 2644418"/>
                    <a:gd name="connsiteX77" fmla="*/ 1307686 w 1481114"/>
                    <a:gd name="connsiteY77" fmla="*/ 30970 h 2644418"/>
                    <a:gd name="connsiteX78" fmla="*/ 1307686 w 1481114"/>
                    <a:gd name="connsiteY78" fmla="*/ 29870 h 264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481114" h="2644418">
                      <a:moveTo>
                        <a:pt x="1307686" y="0"/>
                      </a:moveTo>
                      <a:lnTo>
                        <a:pt x="1339998" y="32073"/>
                      </a:lnTo>
                      <a:lnTo>
                        <a:pt x="1339212" y="32045"/>
                      </a:lnTo>
                      <a:lnTo>
                        <a:pt x="1481114" y="165746"/>
                      </a:lnTo>
                      <a:lnTo>
                        <a:pt x="1350624" y="288695"/>
                      </a:lnTo>
                      <a:lnTo>
                        <a:pt x="1350624" y="291049"/>
                      </a:lnTo>
                      <a:lnTo>
                        <a:pt x="1348126" y="291049"/>
                      </a:lnTo>
                      <a:lnTo>
                        <a:pt x="1347270" y="291049"/>
                      </a:lnTo>
                      <a:lnTo>
                        <a:pt x="1348468" y="291101"/>
                      </a:lnTo>
                      <a:lnTo>
                        <a:pt x="1307686" y="331580"/>
                      </a:lnTo>
                      <a:lnTo>
                        <a:pt x="1307686" y="294211"/>
                      </a:lnTo>
                      <a:lnTo>
                        <a:pt x="1202434" y="298982"/>
                      </a:lnTo>
                      <a:lnTo>
                        <a:pt x="1097181" y="318066"/>
                      </a:lnTo>
                      <a:lnTo>
                        <a:pt x="996712" y="341921"/>
                      </a:lnTo>
                      <a:lnTo>
                        <a:pt x="900230" y="380089"/>
                      </a:lnTo>
                      <a:lnTo>
                        <a:pt x="809330" y="423028"/>
                      </a:lnTo>
                      <a:lnTo>
                        <a:pt x="723214" y="475509"/>
                      </a:lnTo>
                      <a:lnTo>
                        <a:pt x="641883" y="532761"/>
                      </a:lnTo>
                      <a:lnTo>
                        <a:pt x="570119" y="599555"/>
                      </a:lnTo>
                      <a:lnTo>
                        <a:pt x="503140" y="676686"/>
                      </a:lnTo>
                      <a:lnTo>
                        <a:pt x="440945" y="757793"/>
                      </a:lnTo>
                      <a:lnTo>
                        <a:pt x="388319" y="843671"/>
                      </a:lnTo>
                      <a:lnTo>
                        <a:pt x="345261" y="934320"/>
                      </a:lnTo>
                      <a:lnTo>
                        <a:pt x="311772" y="1029740"/>
                      </a:lnTo>
                      <a:lnTo>
                        <a:pt x="282269" y="1130726"/>
                      </a:lnTo>
                      <a:lnTo>
                        <a:pt x="267916" y="1235688"/>
                      </a:lnTo>
                      <a:lnTo>
                        <a:pt x="263132" y="1340650"/>
                      </a:lnTo>
                      <a:lnTo>
                        <a:pt x="267916" y="1445612"/>
                      </a:lnTo>
                      <a:lnTo>
                        <a:pt x="282269" y="1550574"/>
                      </a:lnTo>
                      <a:lnTo>
                        <a:pt x="311771" y="1651560"/>
                      </a:lnTo>
                      <a:lnTo>
                        <a:pt x="345261" y="1746980"/>
                      </a:lnTo>
                      <a:lnTo>
                        <a:pt x="388319" y="1837629"/>
                      </a:lnTo>
                      <a:lnTo>
                        <a:pt x="440945" y="1923507"/>
                      </a:lnTo>
                      <a:lnTo>
                        <a:pt x="503140" y="2004614"/>
                      </a:lnTo>
                      <a:lnTo>
                        <a:pt x="570119" y="2081745"/>
                      </a:lnTo>
                      <a:lnTo>
                        <a:pt x="641882" y="2148540"/>
                      </a:lnTo>
                      <a:lnTo>
                        <a:pt x="723214" y="2205792"/>
                      </a:lnTo>
                      <a:lnTo>
                        <a:pt x="809330" y="2258273"/>
                      </a:lnTo>
                      <a:lnTo>
                        <a:pt x="900230" y="2305983"/>
                      </a:lnTo>
                      <a:lnTo>
                        <a:pt x="996712" y="2339380"/>
                      </a:lnTo>
                      <a:lnTo>
                        <a:pt x="1097180" y="2363235"/>
                      </a:lnTo>
                      <a:lnTo>
                        <a:pt x="1202434" y="2382319"/>
                      </a:lnTo>
                      <a:lnTo>
                        <a:pt x="1271286" y="2385440"/>
                      </a:lnTo>
                      <a:lnTo>
                        <a:pt x="1144735" y="2511641"/>
                      </a:lnTo>
                      <a:lnTo>
                        <a:pt x="1277880" y="2644418"/>
                      </a:lnTo>
                      <a:lnTo>
                        <a:pt x="1178513" y="2640748"/>
                      </a:lnTo>
                      <a:lnTo>
                        <a:pt x="1044554" y="2621664"/>
                      </a:lnTo>
                      <a:lnTo>
                        <a:pt x="919367" y="2588267"/>
                      </a:lnTo>
                      <a:lnTo>
                        <a:pt x="799761" y="2545328"/>
                      </a:lnTo>
                      <a:lnTo>
                        <a:pt x="684940" y="2487281"/>
                      </a:lnTo>
                      <a:lnTo>
                        <a:pt x="579687" y="2425258"/>
                      </a:lnTo>
                      <a:lnTo>
                        <a:pt x="479219" y="2348922"/>
                      </a:lnTo>
                      <a:lnTo>
                        <a:pt x="383534" y="2263044"/>
                      </a:lnTo>
                      <a:lnTo>
                        <a:pt x="297418" y="2172395"/>
                      </a:lnTo>
                      <a:lnTo>
                        <a:pt x="224858" y="2072203"/>
                      </a:lnTo>
                      <a:lnTo>
                        <a:pt x="157879" y="1961675"/>
                      </a:lnTo>
                      <a:lnTo>
                        <a:pt x="105253" y="1851942"/>
                      </a:lnTo>
                      <a:lnTo>
                        <a:pt x="57410" y="1727896"/>
                      </a:lnTo>
                      <a:lnTo>
                        <a:pt x="28705" y="1603850"/>
                      </a:lnTo>
                      <a:lnTo>
                        <a:pt x="4784" y="1474238"/>
                      </a:lnTo>
                      <a:lnTo>
                        <a:pt x="0" y="1340650"/>
                      </a:lnTo>
                      <a:lnTo>
                        <a:pt x="4784" y="1207062"/>
                      </a:lnTo>
                      <a:lnTo>
                        <a:pt x="28705" y="1077450"/>
                      </a:lnTo>
                      <a:lnTo>
                        <a:pt x="57411" y="953404"/>
                      </a:lnTo>
                      <a:lnTo>
                        <a:pt x="105253" y="834129"/>
                      </a:lnTo>
                      <a:lnTo>
                        <a:pt x="157879" y="719625"/>
                      </a:lnTo>
                      <a:lnTo>
                        <a:pt x="224859" y="609097"/>
                      </a:lnTo>
                      <a:lnTo>
                        <a:pt x="297419" y="508906"/>
                      </a:lnTo>
                      <a:lnTo>
                        <a:pt x="383535" y="418257"/>
                      </a:lnTo>
                      <a:lnTo>
                        <a:pt x="479219" y="332379"/>
                      </a:lnTo>
                      <a:lnTo>
                        <a:pt x="579688" y="256043"/>
                      </a:lnTo>
                      <a:lnTo>
                        <a:pt x="684941" y="193225"/>
                      </a:lnTo>
                      <a:lnTo>
                        <a:pt x="799762" y="135973"/>
                      </a:lnTo>
                      <a:lnTo>
                        <a:pt x="919367" y="93034"/>
                      </a:lnTo>
                      <a:lnTo>
                        <a:pt x="1044555" y="59637"/>
                      </a:lnTo>
                      <a:lnTo>
                        <a:pt x="1178513" y="40553"/>
                      </a:lnTo>
                      <a:lnTo>
                        <a:pt x="1307686" y="35782"/>
                      </a:lnTo>
                      <a:lnTo>
                        <a:pt x="1307686" y="30970"/>
                      </a:lnTo>
                      <a:lnTo>
                        <a:pt x="1307686" y="29870"/>
                      </a:lnTo>
                      <a:close/>
                    </a:path>
                  </a:pathLst>
                </a:cu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00" dirty="0">
                    <a:latin typeface="Bierstadt" panose="020B0004020202020204" pitchFamily="34" charset="0"/>
                  </a:endParaRPr>
                </a:p>
              </p:txBody>
            </p:sp>
          </p:grpSp>
          <p:grpSp>
            <p:nvGrpSpPr>
              <p:cNvPr id="100" name="Group 99">
                <a:extLst>
                  <a:ext uri="{FF2B5EF4-FFF2-40B4-BE49-F238E27FC236}">
                    <a16:creationId xmlns:a16="http://schemas.microsoft.com/office/drawing/2014/main" id="{FA6E98B1-140D-DD7A-D6D6-F7BD1A274046}"/>
                  </a:ext>
                </a:extLst>
              </p:cNvPr>
              <p:cNvGrpSpPr>
                <a:grpSpLocks noChangeAspect="1"/>
              </p:cNvGrpSpPr>
              <p:nvPr/>
            </p:nvGrpSpPr>
            <p:grpSpPr>
              <a:xfrm>
                <a:off x="9293441" y="792490"/>
                <a:ext cx="2571402" cy="2624327"/>
                <a:chOff x="4160838" y="1802603"/>
                <a:chExt cx="2622549" cy="2676529"/>
              </a:xfrm>
              <a:gradFill>
                <a:gsLst>
                  <a:gs pos="7344">
                    <a:srgbClr val="9DC682"/>
                  </a:gs>
                  <a:gs pos="0">
                    <a:schemeClr val="accent6">
                      <a:lumMod val="60000"/>
                      <a:lumOff val="40000"/>
                    </a:schemeClr>
                  </a:gs>
                  <a:gs pos="96000">
                    <a:schemeClr val="accent4">
                      <a:lumMod val="50000"/>
                    </a:schemeClr>
                  </a:gs>
                  <a:gs pos="54000">
                    <a:schemeClr val="accent6">
                      <a:lumMod val="75000"/>
                    </a:schemeClr>
                  </a:gs>
                  <a:gs pos="25000">
                    <a:schemeClr val="accent6">
                      <a:lumMod val="50000"/>
                    </a:schemeClr>
                  </a:gs>
                </a:gsLst>
                <a:lin ang="2700000" scaled="1"/>
              </a:gradFill>
            </p:grpSpPr>
            <p:sp>
              <p:nvSpPr>
                <p:cNvPr id="101" name="Free-form: Shape 4">
                  <a:extLst>
                    <a:ext uri="{FF2B5EF4-FFF2-40B4-BE49-F238E27FC236}">
                      <a16:creationId xmlns:a16="http://schemas.microsoft.com/office/drawing/2014/main" id="{54DB2BCE-4CE1-D86B-BD29-739374E2A2A5}"/>
                    </a:ext>
                  </a:extLst>
                </p:cNvPr>
                <p:cNvSpPr/>
                <p:nvPr/>
              </p:nvSpPr>
              <p:spPr>
                <a:xfrm>
                  <a:off x="4160838" y="1802603"/>
                  <a:ext cx="1481114" cy="2644418"/>
                </a:xfrm>
                <a:custGeom>
                  <a:avLst/>
                  <a:gdLst>
                    <a:gd name="connsiteX0" fmla="*/ 1307686 w 1481114"/>
                    <a:gd name="connsiteY0" fmla="*/ 0 h 2644418"/>
                    <a:gd name="connsiteX1" fmla="*/ 1339998 w 1481114"/>
                    <a:gd name="connsiteY1" fmla="*/ 32073 h 2644418"/>
                    <a:gd name="connsiteX2" fmla="*/ 1339212 w 1481114"/>
                    <a:gd name="connsiteY2" fmla="*/ 32045 h 2644418"/>
                    <a:gd name="connsiteX3" fmla="*/ 1481114 w 1481114"/>
                    <a:gd name="connsiteY3" fmla="*/ 165746 h 2644418"/>
                    <a:gd name="connsiteX4" fmla="*/ 1350624 w 1481114"/>
                    <a:gd name="connsiteY4" fmla="*/ 288695 h 2644418"/>
                    <a:gd name="connsiteX5" fmla="*/ 1350624 w 1481114"/>
                    <a:gd name="connsiteY5" fmla="*/ 291049 h 2644418"/>
                    <a:gd name="connsiteX6" fmla="*/ 1348126 w 1481114"/>
                    <a:gd name="connsiteY6" fmla="*/ 291049 h 2644418"/>
                    <a:gd name="connsiteX7" fmla="*/ 1347270 w 1481114"/>
                    <a:gd name="connsiteY7" fmla="*/ 291049 h 2644418"/>
                    <a:gd name="connsiteX8" fmla="*/ 1348468 w 1481114"/>
                    <a:gd name="connsiteY8" fmla="*/ 291101 h 2644418"/>
                    <a:gd name="connsiteX9" fmla="*/ 1307686 w 1481114"/>
                    <a:gd name="connsiteY9" fmla="*/ 331580 h 2644418"/>
                    <a:gd name="connsiteX10" fmla="*/ 1307686 w 1481114"/>
                    <a:gd name="connsiteY10" fmla="*/ 294211 h 2644418"/>
                    <a:gd name="connsiteX11" fmla="*/ 1202434 w 1481114"/>
                    <a:gd name="connsiteY11" fmla="*/ 298982 h 2644418"/>
                    <a:gd name="connsiteX12" fmla="*/ 1097181 w 1481114"/>
                    <a:gd name="connsiteY12" fmla="*/ 318066 h 2644418"/>
                    <a:gd name="connsiteX13" fmla="*/ 996712 w 1481114"/>
                    <a:gd name="connsiteY13" fmla="*/ 341921 h 2644418"/>
                    <a:gd name="connsiteX14" fmla="*/ 900230 w 1481114"/>
                    <a:gd name="connsiteY14" fmla="*/ 380089 h 2644418"/>
                    <a:gd name="connsiteX15" fmla="*/ 809330 w 1481114"/>
                    <a:gd name="connsiteY15" fmla="*/ 423028 h 2644418"/>
                    <a:gd name="connsiteX16" fmla="*/ 723214 w 1481114"/>
                    <a:gd name="connsiteY16" fmla="*/ 475509 h 2644418"/>
                    <a:gd name="connsiteX17" fmla="*/ 641883 w 1481114"/>
                    <a:gd name="connsiteY17" fmla="*/ 532761 h 2644418"/>
                    <a:gd name="connsiteX18" fmla="*/ 570119 w 1481114"/>
                    <a:gd name="connsiteY18" fmla="*/ 599555 h 2644418"/>
                    <a:gd name="connsiteX19" fmla="*/ 503140 w 1481114"/>
                    <a:gd name="connsiteY19" fmla="*/ 676686 h 2644418"/>
                    <a:gd name="connsiteX20" fmla="*/ 440945 w 1481114"/>
                    <a:gd name="connsiteY20" fmla="*/ 757793 h 2644418"/>
                    <a:gd name="connsiteX21" fmla="*/ 388319 w 1481114"/>
                    <a:gd name="connsiteY21" fmla="*/ 843671 h 2644418"/>
                    <a:gd name="connsiteX22" fmla="*/ 345261 w 1481114"/>
                    <a:gd name="connsiteY22" fmla="*/ 934320 h 2644418"/>
                    <a:gd name="connsiteX23" fmla="*/ 311772 w 1481114"/>
                    <a:gd name="connsiteY23" fmla="*/ 1029740 h 2644418"/>
                    <a:gd name="connsiteX24" fmla="*/ 282269 w 1481114"/>
                    <a:gd name="connsiteY24" fmla="*/ 1130726 h 2644418"/>
                    <a:gd name="connsiteX25" fmla="*/ 267916 w 1481114"/>
                    <a:gd name="connsiteY25" fmla="*/ 1235688 h 2644418"/>
                    <a:gd name="connsiteX26" fmla="*/ 263132 w 1481114"/>
                    <a:gd name="connsiteY26" fmla="*/ 1340650 h 2644418"/>
                    <a:gd name="connsiteX27" fmla="*/ 267916 w 1481114"/>
                    <a:gd name="connsiteY27" fmla="*/ 1445612 h 2644418"/>
                    <a:gd name="connsiteX28" fmla="*/ 282269 w 1481114"/>
                    <a:gd name="connsiteY28" fmla="*/ 1550574 h 2644418"/>
                    <a:gd name="connsiteX29" fmla="*/ 311771 w 1481114"/>
                    <a:gd name="connsiteY29" fmla="*/ 1651560 h 2644418"/>
                    <a:gd name="connsiteX30" fmla="*/ 345261 w 1481114"/>
                    <a:gd name="connsiteY30" fmla="*/ 1746980 h 2644418"/>
                    <a:gd name="connsiteX31" fmla="*/ 388319 w 1481114"/>
                    <a:gd name="connsiteY31" fmla="*/ 1837629 h 2644418"/>
                    <a:gd name="connsiteX32" fmla="*/ 440945 w 1481114"/>
                    <a:gd name="connsiteY32" fmla="*/ 1923507 h 2644418"/>
                    <a:gd name="connsiteX33" fmla="*/ 503140 w 1481114"/>
                    <a:gd name="connsiteY33" fmla="*/ 2004614 h 2644418"/>
                    <a:gd name="connsiteX34" fmla="*/ 570119 w 1481114"/>
                    <a:gd name="connsiteY34" fmla="*/ 2081745 h 2644418"/>
                    <a:gd name="connsiteX35" fmla="*/ 641882 w 1481114"/>
                    <a:gd name="connsiteY35" fmla="*/ 2148540 h 2644418"/>
                    <a:gd name="connsiteX36" fmla="*/ 723214 w 1481114"/>
                    <a:gd name="connsiteY36" fmla="*/ 2205792 h 2644418"/>
                    <a:gd name="connsiteX37" fmla="*/ 809330 w 1481114"/>
                    <a:gd name="connsiteY37" fmla="*/ 2258273 h 2644418"/>
                    <a:gd name="connsiteX38" fmla="*/ 900230 w 1481114"/>
                    <a:gd name="connsiteY38" fmla="*/ 2305983 h 2644418"/>
                    <a:gd name="connsiteX39" fmla="*/ 996712 w 1481114"/>
                    <a:gd name="connsiteY39" fmla="*/ 2339380 h 2644418"/>
                    <a:gd name="connsiteX40" fmla="*/ 1097180 w 1481114"/>
                    <a:gd name="connsiteY40" fmla="*/ 2363235 h 2644418"/>
                    <a:gd name="connsiteX41" fmla="*/ 1202434 w 1481114"/>
                    <a:gd name="connsiteY41" fmla="*/ 2382319 h 2644418"/>
                    <a:gd name="connsiteX42" fmla="*/ 1271286 w 1481114"/>
                    <a:gd name="connsiteY42" fmla="*/ 2385440 h 2644418"/>
                    <a:gd name="connsiteX43" fmla="*/ 1144735 w 1481114"/>
                    <a:gd name="connsiteY43" fmla="*/ 2511641 h 2644418"/>
                    <a:gd name="connsiteX44" fmla="*/ 1277880 w 1481114"/>
                    <a:gd name="connsiteY44" fmla="*/ 2644418 h 2644418"/>
                    <a:gd name="connsiteX45" fmla="*/ 1178513 w 1481114"/>
                    <a:gd name="connsiteY45" fmla="*/ 2640748 h 2644418"/>
                    <a:gd name="connsiteX46" fmla="*/ 1044554 w 1481114"/>
                    <a:gd name="connsiteY46" fmla="*/ 2621664 h 2644418"/>
                    <a:gd name="connsiteX47" fmla="*/ 919367 w 1481114"/>
                    <a:gd name="connsiteY47" fmla="*/ 2588267 h 2644418"/>
                    <a:gd name="connsiteX48" fmla="*/ 799761 w 1481114"/>
                    <a:gd name="connsiteY48" fmla="*/ 2545328 h 2644418"/>
                    <a:gd name="connsiteX49" fmla="*/ 684940 w 1481114"/>
                    <a:gd name="connsiteY49" fmla="*/ 2487281 h 2644418"/>
                    <a:gd name="connsiteX50" fmla="*/ 579687 w 1481114"/>
                    <a:gd name="connsiteY50" fmla="*/ 2425258 h 2644418"/>
                    <a:gd name="connsiteX51" fmla="*/ 479219 w 1481114"/>
                    <a:gd name="connsiteY51" fmla="*/ 2348922 h 2644418"/>
                    <a:gd name="connsiteX52" fmla="*/ 383534 w 1481114"/>
                    <a:gd name="connsiteY52" fmla="*/ 2263044 h 2644418"/>
                    <a:gd name="connsiteX53" fmla="*/ 297418 w 1481114"/>
                    <a:gd name="connsiteY53" fmla="*/ 2172395 h 2644418"/>
                    <a:gd name="connsiteX54" fmla="*/ 224858 w 1481114"/>
                    <a:gd name="connsiteY54" fmla="*/ 2072203 h 2644418"/>
                    <a:gd name="connsiteX55" fmla="*/ 157879 w 1481114"/>
                    <a:gd name="connsiteY55" fmla="*/ 1961675 h 2644418"/>
                    <a:gd name="connsiteX56" fmla="*/ 105253 w 1481114"/>
                    <a:gd name="connsiteY56" fmla="*/ 1851942 h 2644418"/>
                    <a:gd name="connsiteX57" fmla="*/ 57410 w 1481114"/>
                    <a:gd name="connsiteY57" fmla="*/ 1727896 h 2644418"/>
                    <a:gd name="connsiteX58" fmla="*/ 28705 w 1481114"/>
                    <a:gd name="connsiteY58" fmla="*/ 1603850 h 2644418"/>
                    <a:gd name="connsiteX59" fmla="*/ 4784 w 1481114"/>
                    <a:gd name="connsiteY59" fmla="*/ 1474238 h 2644418"/>
                    <a:gd name="connsiteX60" fmla="*/ 0 w 1481114"/>
                    <a:gd name="connsiteY60" fmla="*/ 1340650 h 2644418"/>
                    <a:gd name="connsiteX61" fmla="*/ 4784 w 1481114"/>
                    <a:gd name="connsiteY61" fmla="*/ 1207062 h 2644418"/>
                    <a:gd name="connsiteX62" fmla="*/ 28705 w 1481114"/>
                    <a:gd name="connsiteY62" fmla="*/ 1077450 h 2644418"/>
                    <a:gd name="connsiteX63" fmla="*/ 57411 w 1481114"/>
                    <a:gd name="connsiteY63" fmla="*/ 953404 h 2644418"/>
                    <a:gd name="connsiteX64" fmla="*/ 105253 w 1481114"/>
                    <a:gd name="connsiteY64" fmla="*/ 834129 h 2644418"/>
                    <a:gd name="connsiteX65" fmla="*/ 157879 w 1481114"/>
                    <a:gd name="connsiteY65" fmla="*/ 719625 h 2644418"/>
                    <a:gd name="connsiteX66" fmla="*/ 224859 w 1481114"/>
                    <a:gd name="connsiteY66" fmla="*/ 609097 h 2644418"/>
                    <a:gd name="connsiteX67" fmla="*/ 297419 w 1481114"/>
                    <a:gd name="connsiteY67" fmla="*/ 508906 h 2644418"/>
                    <a:gd name="connsiteX68" fmla="*/ 383535 w 1481114"/>
                    <a:gd name="connsiteY68" fmla="*/ 418257 h 2644418"/>
                    <a:gd name="connsiteX69" fmla="*/ 479219 w 1481114"/>
                    <a:gd name="connsiteY69" fmla="*/ 332379 h 2644418"/>
                    <a:gd name="connsiteX70" fmla="*/ 579688 w 1481114"/>
                    <a:gd name="connsiteY70" fmla="*/ 256043 h 2644418"/>
                    <a:gd name="connsiteX71" fmla="*/ 684941 w 1481114"/>
                    <a:gd name="connsiteY71" fmla="*/ 193225 h 2644418"/>
                    <a:gd name="connsiteX72" fmla="*/ 799762 w 1481114"/>
                    <a:gd name="connsiteY72" fmla="*/ 135973 h 2644418"/>
                    <a:gd name="connsiteX73" fmla="*/ 919367 w 1481114"/>
                    <a:gd name="connsiteY73" fmla="*/ 93034 h 2644418"/>
                    <a:gd name="connsiteX74" fmla="*/ 1044555 w 1481114"/>
                    <a:gd name="connsiteY74" fmla="*/ 59637 h 2644418"/>
                    <a:gd name="connsiteX75" fmla="*/ 1178513 w 1481114"/>
                    <a:gd name="connsiteY75" fmla="*/ 40553 h 2644418"/>
                    <a:gd name="connsiteX76" fmla="*/ 1307686 w 1481114"/>
                    <a:gd name="connsiteY76" fmla="*/ 35782 h 2644418"/>
                    <a:gd name="connsiteX77" fmla="*/ 1307686 w 1481114"/>
                    <a:gd name="connsiteY77" fmla="*/ 30970 h 2644418"/>
                    <a:gd name="connsiteX78" fmla="*/ 1307686 w 1481114"/>
                    <a:gd name="connsiteY78" fmla="*/ 29870 h 264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481114" h="2644418">
                      <a:moveTo>
                        <a:pt x="1307686" y="0"/>
                      </a:moveTo>
                      <a:lnTo>
                        <a:pt x="1339998" y="32073"/>
                      </a:lnTo>
                      <a:lnTo>
                        <a:pt x="1339212" y="32045"/>
                      </a:lnTo>
                      <a:lnTo>
                        <a:pt x="1481114" y="165746"/>
                      </a:lnTo>
                      <a:lnTo>
                        <a:pt x="1350624" y="288695"/>
                      </a:lnTo>
                      <a:lnTo>
                        <a:pt x="1350624" y="291049"/>
                      </a:lnTo>
                      <a:lnTo>
                        <a:pt x="1348126" y="291049"/>
                      </a:lnTo>
                      <a:lnTo>
                        <a:pt x="1347270" y="291049"/>
                      </a:lnTo>
                      <a:lnTo>
                        <a:pt x="1348468" y="291101"/>
                      </a:lnTo>
                      <a:lnTo>
                        <a:pt x="1307686" y="331580"/>
                      </a:lnTo>
                      <a:lnTo>
                        <a:pt x="1307686" y="294211"/>
                      </a:lnTo>
                      <a:lnTo>
                        <a:pt x="1202434" y="298982"/>
                      </a:lnTo>
                      <a:lnTo>
                        <a:pt x="1097181" y="318066"/>
                      </a:lnTo>
                      <a:lnTo>
                        <a:pt x="996712" y="341921"/>
                      </a:lnTo>
                      <a:lnTo>
                        <a:pt x="900230" y="380089"/>
                      </a:lnTo>
                      <a:lnTo>
                        <a:pt x="809330" y="423028"/>
                      </a:lnTo>
                      <a:lnTo>
                        <a:pt x="723214" y="475509"/>
                      </a:lnTo>
                      <a:lnTo>
                        <a:pt x="641883" y="532761"/>
                      </a:lnTo>
                      <a:lnTo>
                        <a:pt x="570119" y="599555"/>
                      </a:lnTo>
                      <a:lnTo>
                        <a:pt x="503140" y="676686"/>
                      </a:lnTo>
                      <a:lnTo>
                        <a:pt x="440945" y="757793"/>
                      </a:lnTo>
                      <a:lnTo>
                        <a:pt x="388319" y="843671"/>
                      </a:lnTo>
                      <a:lnTo>
                        <a:pt x="345261" y="934320"/>
                      </a:lnTo>
                      <a:lnTo>
                        <a:pt x="311772" y="1029740"/>
                      </a:lnTo>
                      <a:lnTo>
                        <a:pt x="282269" y="1130726"/>
                      </a:lnTo>
                      <a:lnTo>
                        <a:pt x="267916" y="1235688"/>
                      </a:lnTo>
                      <a:lnTo>
                        <a:pt x="263132" y="1340650"/>
                      </a:lnTo>
                      <a:lnTo>
                        <a:pt x="267916" y="1445612"/>
                      </a:lnTo>
                      <a:lnTo>
                        <a:pt x="282269" y="1550574"/>
                      </a:lnTo>
                      <a:lnTo>
                        <a:pt x="311771" y="1651560"/>
                      </a:lnTo>
                      <a:lnTo>
                        <a:pt x="345261" y="1746980"/>
                      </a:lnTo>
                      <a:lnTo>
                        <a:pt x="388319" y="1837629"/>
                      </a:lnTo>
                      <a:lnTo>
                        <a:pt x="440945" y="1923507"/>
                      </a:lnTo>
                      <a:lnTo>
                        <a:pt x="503140" y="2004614"/>
                      </a:lnTo>
                      <a:lnTo>
                        <a:pt x="570119" y="2081745"/>
                      </a:lnTo>
                      <a:lnTo>
                        <a:pt x="641882" y="2148540"/>
                      </a:lnTo>
                      <a:lnTo>
                        <a:pt x="723214" y="2205792"/>
                      </a:lnTo>
                      <a:lnTo>
                        <a:pt x="809330" y="2258273"/>
                      </a:lnTo>
                      <a:lnTo>
                        <a:pt x="900230" y="2305983"/>
                      </a:lnTo>
                      <a:lnTo>
                        <a:pt x="996712" y="2339380"/>
                      </a:lnTo>
                      <a:lnTo>
                        <a:pt x="1097180" y="2363235"/>
                      </a:lnTo>
                      <a:lnTo>
                        <a:pt x="1202434" y="2382319"/>
                      </a:lnTo>
                      <a:lnTo>
                        <a:pt x="1271286" y="2385440"/>
                      </a:lnTo>
                      <a:lnTo>
                        <a:pt x="1144735" y="2511641"/>
                      </a:lnTo>
                      <a:lnTo>
                        <a:pt x="1277880" y="2644418"/>
                      </a:lnTo>
                      <a:lnTo>
                        <a:pt x="1178513" y="2640748"/>
                      </a:lnTo>
                      <a:lnTo>
                        <a:pt x="1044554" y="2621664"/>
                      </a:lnTo>
                      <a:lnTo>
                        <a:pt x="919367" y="2588267"/>
                      </a:lnTo>
                      <a:lnTo>
                        <a:pt x="799761" y="2545328"/>
                      </a:lnTo>
                      <a:lnTo>
                        <a:pt x="684940" y="2487281"/>
                      </a:lnTo>
                      <a:lnTo>
                        <a:pt x="579687" y="2425258"/>
                      </a:lnTo>
                      <a:lnTo>
                        <a:pt x="479219" y="2348922"/>
                      </a:lnTo>
                      <a:lnTo>
                        <a:pt x="383534" y="2263044"/>
                      </a:lnTo>
                      <a:lnTo>
                        <a:pt x="297418" y="2172395"/>
                      </a:lnTo>
                      <a:lnTo>
                        <a:pt x="224858" y="2072203"/>
                      </a:lnTo>
                      <a:lnTo>
                        <a:pt x="157879" y="1961675"/>
                      </a:lnTo>
                      <a:lnTo>
                        <a:pt x="105253" y="1851942"/>
                      </a:lnTo>
                      <a:lnTo>
                        <a:pt x="57410" y="1727896"/>
                      </a:lnTo>
                      <a:lnTo>
                        <a:pt x="28705" y="1603850"/>
                      </a:lnTo>
                      <a:lnTo>
                        <a:pt x="4784" y="1474238"/>
                      </a:lnTo>
                      <a:lnTo>
                        <a:pt x="0" y="1340650"/>
                      </a:lnTo>
                      <a:lnTo>
                        <a:pt x="4784" y="1207062"/>
                      </a:lnTo>
                      <a:lnTo>
                        <a:pt x="28705" y="1077450"/>
                      </a:lnTo>
                      <a:lnTo>
                        <a:pt x="57411" y="953404"/>
                      </a:lnTo>
                      <a:lnTo>
                        <a:pt x="105253" y="834129"/>
                      </a:lnTo>
                      <a:lnTo>
                        <a:pt x="157879" y="719625"/>
                      </a:lnTo>
                      <a:lnTo>
                        <a:pt x="224859" y="609097"/>
                      </a:lnTo>
                      <a:lnTo>
                        <a:pt x="297419" y="508906"/>
                      </a:lnTo>
                      <a:lnTo>
                        <a:pt x="383535" y="418257"/>
                      </a:lnTo>
                      <a:lnTo>
                        <a:pt x="479219" y="332379"/>
                      </a:lnTo>
                      <a:lnTo>
                        <a:pt x="579688" y="256043"/>
                      </a:lnTo>
                      <a:lnTo>
                        <a:pt x="684941" y="193225"/>
                      </a:lnTo>
                      <a:lnTo>
                        <a:pt x="799762" y="135973"/>
                      </a:lnTo>
                      <a:lnTo>
                        <a:pt x="919367" y="93034"/>
                      </a:lnTo>
                      <a:lnTo>
                        <a:pt x="1044555" y="59637"/>
                      </a:lnTo>
                      <a:lnTo>
                        <a:pt x="1178513" y="40553"/>
                      </a:lnTo>
                      <a:lnTo>
                        <a:pt x="1307686" y="35782"/>
                      </a:lnTo>
                      <a:lnTo>
                        <a:pt x="1307686" y="30970"/>
                      </a:lnTo>
                      <a:lnTo>
                        <a:pt x="1307686" y="29870"/>
                      </a:lnTo>
                      <a:close/>
                    </a:path>
                  </a:pathLst>
                </a:cu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400" dirty="0">
                    <a:latin typeface="Bierstadt" panose="020B0004020202020204" pitchFamily="34" charset="0"/>
                  </a:endParaRPr>
                </a:p>
              </p:txBody>
            </p:sp>
            <p:sp>
              <p:nvSpPr>
                <p:cNvPr id="102" name="Free-form: Shape 5">
                  <a:extLst>
                    <a:ext uri="{FF2B5EF4-FFF2-40B4-BE49-F238E27FC236}">
                      <a16:creationId xmlns:a16="http://schemas.microsoft.com/office/drawing/2014/main" id="{9F1AF653-FAA2-A213-CEE0-FCA3CD9E80ED}"/>
                    </a:ext>
                  </a:extLst>
                </p:cNvPr>
                <p:cNvSpPr/>
                <p:nvPr/>
              </p:nvSpPr>
              <p:spPr>
                <a:xfrm rot="16200000">
                  <a:off x="4722253" y="2417998"/>
                  <a:ext cx="2644455" cy="1477813"/>
                </a:xfrm>
                <a:custGeom>
                  <a:avLst/>
                  <a:gdLst>
                    <a:gd name="connsiteX0" fmla="*/ 2644455 w 2644455"/>
                    <a:gd name="connsiteY0" fmla="*/ 195263 h 1477813"/>
                    <a:gd name="connsiteX1" fmla="*/ 2640750 w 2644455"/>
                    <a:gd name="connsiteY1" fmla="*/ 299301 h 1477813"/>
                    <a:gd name="connsiteX2" fmla="*/ 2621666 w 2644455"/>
                    <a:gd name="connsiteY2" fmla="*/ 433259 h 1477813"/>
                    <a:gd name="connsiteX3" fmla="*/ 2588269 w 2644455"/>
                    <a:gd name="connsiteY3" fmla="*/ 558447 h 1477813"/>
                    <a:gd name="connsiteX4" fmla="*/ 2545330 w 2644455"/>
                    <a:gd name="connsiteY4" fmla="*/ 678052 h 1477813"/>
                    <a:gd name="connsiteX5" fmla="*/ 2488078 w 2644455"/>
                    <a:gd name="connsiteY5" fmla="*/ 792873 h 1477813"/>
                    <a:gd name="connsiteX6" fmla="*/ 2425260 w 2644455"/>
                    <a:gd name="connsiteY6" fmla="*/ 898126 h 1477813"/>
                    <a:gd name="connsiteX7" fmla="*/ 2348924 w 2644455"/>
                    <a:gd name="connsiteY7" fmla="*/ 998594 h 1477813"/>
                    <a:gd name="connsiteX8" fmla="*/ 2263045 w 2644455"/>
                    <a:gd name="connsiteY8" fmla="*/ 1094279 h 1477813"/>
                    <a:gd name="connsiteX9" fmla="*/ 2172397 w 2644455"/>
                    <a:gd name="connsiteY9" fmla="*/ 1175610 h 1477813"/>
                    <a:gd name="connsiteX10" fmla="*/ 2072205 w 2644455"/>
                    <a:gd name="connsiteY10" fmla="*/ 1252955 h 1477813"/>
                    <a:gd name="connsiteX11" fmla="*/ 1961677 w 2644455"/>
                    <a:gd name="connsiteY11" fmla="*/ 1319934 h 1477813"/>
                    <a:gd name="connsiteX12" fmla="*/ 1847173 w 2644455"/>
                    <a:gd name="connsiteY12" fmla="*/ 1372560 h 1477813"/>
                    <a:gd name="connsiteX13" fmla="*/ 1727898 w 2644455"/>
                    <a:gd name="connsiteY13" fmla="*/ 1420403 h 1477813"/>
                    <a:gd name="connsiteX14" fmla="*/ 1603852 w 2644455"/>
                    <a:gd name="connsiteY14" fmla="*/ 1449108 h 1477813"/>
                    <a:gd name="connsiteX15" fmla="*/ 1474239 w 2644455"/>
                    <a:gd name="connsiteY15" fmla="*/ 1468245 h 1477813"/>
                    <a:gd name="connsiteX16" fmla="*/ 1340651 w 2644455"/>
                    <a:gd name="connsiteY16" fmla="*/ 1477813 h 1477813"/>
                    <a:gd name="connsiteX17" fmla="*/ 1207063 w 2644455"/>
                    <a:gd name="connsiteY17" fmla="*/ 1468245 h 1477813"/>
                    <a:gd name="connsiteX18" fmla="*/ 1077451 w 2644455"/>
                    <a:gd name="connsiteY18" fmla="*/ 1449108 h 1477813"/>
                    <a:gd name="connsiteX19" fmla="*/ 953405 w 2644455"/>
                    <a:gd name="connsiteY19" fmla="*/ 1420403 h 1477813"/>
                    <a:gd name="connsiteX20" fmla="*/ 829359 w 2644455"/>
                    <a:gd name="connsiteY20" fmla="*/ 1372560 h 1477813"/>
                    <a:gd name="connsiteX21" fmla="*/ 719626 w 2644455"/>
                    <a:gd name="connsiteY21" fmla="*/ 1319934 h 1477813"/>
                    <a:gd name="connsiteX22" fmla="*/ 609098 w 2644455"/>
                    <a:gd name="connsiteY22" fmla="*/ 1252955 h 1477813"/>
                    <a:gd name="connsiteX23" fmla="*/ 508907 w 2644455"/>
                    <a:gd name="connsiteY23" fmla="*/ 1175610 h 1477813"/>
                    <a:gd name="connsiteX24" fmla="*/ 418258 w 2644455"/>
                    <a:gd name="connsiteY24" fmla="*/ 1094279 h 1477813"/>
                    <a:gd name="connsiteX25" fmla="*/ 332380 w 2644455"/>
                    <a:gd name="connsiteY25" fmla="*/ 998594 h 1477813"/>
                    <a:gd name="connsiteX26" fmla="*/ 256044 w 2644455"/>
                    <a:gd name="connsiteY26" fmla="*/ 898126 h 1477813"/>
                    <a:gd name="connsiteX27" fmla="*/ 194021 w 2644455"/>
                    <a:gd name="connsiteY27" fmla="*/ 792873 h 1477813"/>
                    <a:gd name="connsiteX28" fmla="*/ 135974 w 2644455"/>
                    <a:gd name="connsiteY28" fmla="*/ 678052 h 1477813"/>
                    <a:gd name="connsiteX29" fmla="*/ 93035 w 2644455"/>
                    <a:gd name="connsiteY29" fmla="*/ 558447 h 1477813"/>
                    <a:gd name="connsiteX30" fmla="*/ 59638 w 2644455"/>
                    <a:gd name="connsiteY30" fmla="*/ 433259 h 1477813"/>
                    <a:gd name="connsiteX31" fmla="*/ 40554 w 2644455"/>
                    <a:gd name="connsiteY31" fmla="*/ 299301 h 1477813"/>
                    <a:gd name="connsiteX32" fmla="*/ 35783 w 2644455"/>
                    <a:gd name="connsiteY32" fmla="*/ 165343 h 1477813"/>
                    <a:gd name="connsiteX33" fmla="*/ 38724 w 2644455"/>
                    <a:gd name="connsiteY33" fmla="*/ 165343 h 1477813"/>
                    <a:gd name="connsiteX34" fmla="*/ 38724 w 2644455"/>
                    <a:gd name="connsiteY34" fmla="*/ 165342 h 1477813"/>
                    <a:gd name="connsiteX35" fmla="*/ 0 w 2644455"/>
                    <a:gd name="connsiteY35" fmla="*/ 165342 h 1477813"/>
                    <a:gd name="connsiteX36" fmla="*/ 32109 w 2644455"/>
                    <a:gd name="connsiteY36" fmla="*/ 133145 h 1477813"/>
                    <a:gd name="connsiteX37" fmla="*/ 31008 w 2644455"/>
                    <a:gd name="connsiteY37" fmla="*/ 162951 h 1477813"/>
                    <a:gd name="connsiteX38" fmla="*/ 31009 w 2644455"/>
                    <a:gd name="connsiteY38" fmla="*/ 162951 h 1477813"/>
                    <a:gd name="connsiteX39" fmla="*/ 32110 w 2644455"/>
                    <a:gd name="connsiteY39" fmla="*/ 133144 h 1477813"/>
                    <a:gd name="connsiteX40" fmla="*/ 164887 w 2644455"/>
                    <a:gd name="connsiteY40" fmla="*/ 0 h 1477813"/>
                    <a:gd name="connsiteX41" fmla="*/ 291088 w 2644455"/>
                    <a:gd name="connsiteY41" fmla="*/ 126550 h 1477813"/>
                    <a:gd name="connsiteX42" fmla="*/ 291088 w 2644455"/>
                    <a:gd name="connsiteY42" fmla="*/ 126551 h 1477813"/>
                    <a:gd name="connsiteX43" fmla="*/ 329772 w 2644455"/>
                    <a:gd name="connsiteY43" fmla="*/ 165342 h 1477813"/>
                    <a:gd name="connsiteX44" fmla="*/ 291089 w 2644455"/>
                    <a:gd name="connsiteY44" fmla="*/ 165342 h 1477813"/>
                    <a:gd name="connsiteX45" fmla="*/ 291089 w 2644455"/>
                    <a:gd name="connsiteY45" fmla="*/ 165343 h 1477813"/>
                    <a:gd name="connsiteX46" fmla="*/ 294213 w 2644455"/>
                    <a:gd name="connsiteY46" fmla="*/ 165343 h 1477813"/>
                    <a:gd name="connsiteX47" fmla="*/ 298984 w 2644455"/>
                    <a:gd name="connsiteY47" fmla="*/ 275380 h 1477813"/>
                    <a:gd name="connsiteX48" fmla="*/ 318068 w 2644455"/>
                    <a:gd name="connsiteY48" fmla="*/ 380633 h 1477813"/>
                    <a:gd name="connsiteX49" fmla="*/ 341923 w 2644455"/>
                    <a:gd name="connsiteY49" fmla="*/ 476317 h 1477813"/>
                    <a:gd name="connsiteX50" fmla="*/ 375320 w 2644455"/>
                    <a:gd name="connsiteY50" fmla="*/ 577583 h 1477813"/>
                    <a:gd name="connsiteX51" fmla="*/ 423030 w 2644455"/>
                    <a:gd name="connsiteY51" fmla="*/ 668484 h 1477813"/>
                    <a:gd name="connsiteX52" fmla="*/ 475511 w 2644455"/>
                    <a:gd name="connsiteY52" fmla="*/ 754599 h 1477813"/>
                    <a:gd name="connsiteX53" fmla="*/ 532763 w 2644455"/>
                    <a:gd name="connsiteY53" fmla="*/ 835931 h 1477813"/>
                    <a:gd name="connsiteX54" fmla="*/ 599557 w 2644455"/>
                    <a:gd name="connsiteY54" fmla="*/ 907694 h 1477813"/>
                    <a:gd name="connsiteX55" fmla="*/ 676687 w 2644455"/>
                    <a:gd name="connsiteY55" fmla="*/ 974673 h 1477813"/>
                    <a:gd name="connsiteX56" fmla="*/ 757794 w 2644455"/>
                    <a:gd name="connsiteY56" fmla="*/ 1036868 h 1477813"/>
                    <a:gd name="connsiteX57" fmla="*/ 843672 w 2644455"/>
                    <a:gd name="connsiteY57" fmla="*/ 1089495 h 1477813"/>
                    <a:gd name="connsiteX58" fmla="*/ 934321 w 2644455"/>
                    <a:gd name="connsiteY58" fmla="*/ 1132553 h 1477813"/>
                    <a:gd name="connsiteX59" fmla="*/ 1029741 w 2644455"/>
                    <a:gd name="connsiteY59" fmla="*/ 1166042 h 1477813"/>
                    <a:gd name="connsiteX60" fmla="*/ 1130727 w 2644455"/>
                    <a:gd name="connsiteY60" fmla="*/ 1195544 h 1477813"/>
                    <a:gd name="connsiteX61" fmla="*/ 1235689 w 2644455"/>
                    <a:gd name="connsiteY61" fmla="*/ 1209897 h 1477813"/>
                    <a:gd name="connsiteX62" fmla="*/ 1340651 w 2644455"/>
                    <a:gd name="connsiteY62" fmla="*/ 1214681 h 1477813"/>
                    <a:gd name="connsiteX63" fmla="*/ 1445613 w 2644455"/>
                    <a:gd name="connsiteY63" fmla="*/ 1209897 h 1477813"/>
                    <a:gd name="connsiteX64" fmla="*/ 1550575 w 2644455"/>
                    <a:gd name="connsiteY64" fmla="*/ 1195544 h 1477813"/>
                    <a:gd name="connsiteX65" fmla="*/ 1651562 w 2644455"/>
                    <a:gd name="connsiteY65" fmla="*/ 1166042 h 1477813"/>
                    <a:gd name="connsiteX66" fmla="*/ 1746982 w 2644455"/>
                    <a:gd name="connsiteY66" fmla="*/ 1132553 h 1477813"/>
                    <a:gd name="connsiteX67" fmla="*/ 1837631 w 2644455"/>
                    <a:gd name="connsiteY67" fmla="*/ 1089495 h 1477813"/>
                    <a:gd name="connsiteX68" fmla="*/ 1923509 w 2644455"/>
                    <a:gd name="connsiteY68" fmla="*/ 1036868 h 1477813"/>
                    <a:gd name="connsiteX69" fmla="*/ 2004616 w 2644455"/>
                    <a:gd name="connsiteY69" fmla="*/ 974673 h 1477813"/>
                    <a:gd name="connsiteX70" fmla="*/ 2081747 w 2644455"/>
                    <a:gd name="connsiteY70" fmla="*/ 907694 h 1477813"/>
                    <a:gd name="connsiteX71" fmla="*/ 2148541 w 2644455"/>
                    <a:gd name="connsiteY71" fmla="*/ 835931 h 1477813"/>
                    <a:gd name="connsiteX72" fmla="*/ 2205794 w 2644455"/>
                    <a:gd name="connsiteY72" fmla="*/ 754599 h 1477813"/>
                    <a:gd name="connsiteX73" fmla="*/ 2258275 w 2644455"/>
                    <a:gd name="connsiteY73" fmla="*/ 668484 h 1477813"/>
                    <a:gd name="connsiteX74" fmla="*/ 2301214 w 2644455"/>
                    <a:gd name="connsiteY74" fmla="*/ 577583 h 1477813"/>
                    <a:gd name="connsiteX75" fmla="*/ 2339382 w 2644455"/>
                    <a:gd name="connsiteY75" fmla="*/ 476317 h 1477813"/>
                    <a:gd name="connsiteX76" fmla="*/ 2363237 w 2644455"/>
                    <a:gd name="connsiteY76" fmla="*/ 380633 h 1477813"/>
                    <a:gd name="connsiteX77" fmla="*/ 2382321 w 2644455"/>
                    <a:gd name="connsiteY77" fmla="*/ 275380 h 1477813"/>
                    <a:gd name="connsiteX78" fmla="*/ 2385427 w 2644455"/>
                    <a:gd name="connsiteY78" fmla="*/ 203733 h 1477813"/>
                    <a:gd name="connsiteX79" fmla="*/ 2510737 w 2644455"/>
                    <a:gd name="connsiteY79" fmla="*/ 329979 h 1477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644455" h="1477813">
                      <a:moveTo>
                        <a:pt x="2644455" y="195263"/>
                      </a:moveTo>
                      <a:lnTo>
                        <a:pt x="2640750" y="299301"/>
                      </a:lnTo>
                      <a:lnTo>
                        <a:pt x="2621666" y="433259"/>
                      </a:lnTo>
                      <a:lnTo>
                        <a:pt x="2588269" y="558447"/>
                      </a:lnTo>
                      <a:lnTo>
                        <a:pt x="2545330" y="678052"/>
                      </a:lnTo>
                      <a:lnTo>
                        <a:pt x="2488078" y="792873"/>
                      </a:lnTo>
                      <a:lnTo>
                        <a:pt x="2425260" y="898126"/>
                      </a:lnTo>
                      <a:lnTo>
                        <a:pt x="2348924" y="998594"/>
                      </a:lnTo>
                      <a:lnTo>
                        <a:pt x="2263045" y="1094279"/>
                      </a:lnTo>
                      <a:lnTo>
                        <a:pt x="2172397" y="1175610"/>
                      </a:lnTo>
                      <a:lnTo>
                        <a:pt x="2072205" y="1252955"/>
                      </a:lnTo>
                      <a:lnTo>
                        <a:pt x="1961677" y="1319934"/>
                      </a:lnTo>
                      <a:lnTo>
                        <a:pt x="1847173" y="1372560"/>
                      </a:lnTo>
                      <a:lnTo>
                        <a:pt x="1727898" y="1420403"/>
                      </a:lnTo>
                      <a:lnTo>
                        <a:pt x="1603852" y="1449108"/>
                      </a:lnTo>
                      <a:lnTo>
                        <a:pt x="1474239" y="1468245"/>
                      </a:lnTo>
                      <a:lnTo>
                        <a:pt x="1340651" y="1477813"/>
                      </a:lnTo>
                      <a:lnTo>
                        <a:pt x="1207063" y="1468245"/>
                      </a:lnTo>
                      <a:lnTo>
                        <a:pt x="1077451" y="1449108"/>
                      </a:lnTo>
                      <a:lnTo>
                        <a:pt x="953405" y="1420403"/>
                      </a:lnTo>
                      <a:lnTo>
                        <a:pt x="829359" y="1372560"/>
                      </a:lnTo>
                      <a:lnTo>
                        <a:pt x="719626" y="1319934"/>
                      </a:lnTo>
                      <a:lnTo>
                        <a:pt x="609098" y="1252955"/>
                      </a:lnTo>
                      <a:lnTo>
                        <a:pt x="508907" y="1175610"/>
                      </a:lnTo>
                      <a:lnTo>
                        <a:pt x="418258" y="1094279"/>
                      </a:lnTo>
                      <a:lnTo>
                        <a:pt x="332380" y="998594"/>
                      </a:lnTo>
                      <a:lnTo>
                        <a:pt x="256044" y="898126"/>
                      </a:lnTo>
                      <a:lnTo>
                        <a:pt x="194021" y="792873"/>
                      </a:lnTo>
                      <a:lnTo>
                        <a:pt x="135974" y="678052"/>
                      </a:lnTo>
                      <a:lnTo>
                        <a:pt x="93035" y="558447"/>
                      </a:lnTo>
                      <a:lnTo>
                        <a:pt x="59638" y="433259"/>
                      </a:lnTo>
                      <a:lnTo>
                        <a:pt x="40554" y="299301"/>
                      </a:lnTo>
                      <a:lnTo>
                        <a:pt x="35783" y="165343"/>
                      </a:lnTo>
                      <a:lnTo>
                        <a:pt x="38724" y="165343"/>
                      </a:lnTo>
                      <a:lnTo>
                        <a:pt x="38724" y="165342"/>
                      </a:lnTo>
                      <a:lnTo>
                        <a:pt x="0" y="165342"/>
                      </a:lnTo>
                      <a:lnTo>
                        <a:pt x="32109" y="133145"/>
                      </a:lnTo>
                      <a:lnTo>
                        <a:pt x="31008" y="162951"/>
                      </a:lnTo>
                      <a:lnTo>
                        <a:pt x="31009" y="162951"/>
                      </a:lnTo>
                      <a:lnTo>
                        <a:pt x="32110" y="133144"/>
                      </a:lnTo>
                      <a:lnTo>
                        <a:pt x="164887" y="0"/>
                      </a:lnTo>
                      <a:lnTo>
                        <a:pt x="291088" y="126550"/>
                      </a:lnTo>
                      <a:lnTo>
                        <a:pt x="291088" y="126551"/>
                      </a:lnTo>
                      <a:lnTo>
                        <a:pt x="329772" y="165342"/>
                      </a:lnTo>
                      <a:lnTo>
                        <a:pt x="291089" y="165342"/>
                      </a:lnTo>
                      <a:lnTo>
                        <a:pt x="291089" y="165343"/>
                      </a:lnTo>
                      <a:lnTo>
                        <a:pt x="294213" y="165343"/>
                      </a:lnTo>
                      <a:lnTo>
                        <a:pt x="298984" y="275380"/>
                      </a:lnTo>
                      <a:lnTo>
                        <a:pt x="318068" y="380633"/>
                      </a:lnTo>
                      <a:lnTo>
                        <a:pt x="341923" y="476317"/>
                      </a:lnTo>
                      <a:lnTo>
                        <a:pt x="375320" y="577583"/>
                      </a:lnTo>
                      <a:lnTo>
                        <a:pt x="423030" y="668484"/>
                      </a:lnTo>
                      <a:lnTo>
                        <a:pt x="475511" y="754599"/>
                      </a:lnTo>
                      <a:lnTo>
                        <a:pt x="532763" y="835931"/>
                      </a:lnTo>
                      <a:lnTo>
                        <a:pt x="599557" y="907694"/>
                      </a:lnTo>
                      <a:lnTo>
                        <a:pt x="676687" y="974673"/>
                      </a:lnTo>
                      <a:lnTo>
                        <a:pt x="757794" y="1036868"/>
                      </a:lnTo>
                      <a:lnTo>
                        <a:pt x="843672" y="1089495"/>
                      </a:lnTo>
                      <a:lnTo>
                        <a:pt x="934321" y="1132553"/>
                      </a:lnTo>
                      <a:lnTo>
                        <a:pt x="1029741" y="1166042"/>
                      </a:lnTo>
                      <a:lnTo>
                        <a:pt x="1130727" y="1195544"/>
                      </a:lnTo>
                      <a:lnTo>
                        <a:pt x="1235689" y="1209897"/>
                      </a:lnTo>
                      <a:lnTo>
                        <a:pt x="1340651" y="1214681"/>
                      </a:lnTo>
                      <a:lnTo>
                        <a:pt x="1445613" y="1209897"/>
                      </a:lnTo>
                      <a:lnTo>
                        <a:pt x="1550575" y="1195544"/>
                      </a:lnTo>
                      <a:lnTo>
                        <a:pt x="1651562" y="1166042"/>
                      </a:lnTo>
                      <a:lnTo>
                        <a:pt x="1746982" y="1132553"/>
                      </a:lnTo>
                      <a:lnTo>
                        <a:pt x="1837631" y="1089495"/>
                      </a:lnTo>
                      <a:lnTo>
                        <a:pt x="1923509" y="1036868"/>
                      </a:lnTo>
                      <a:lnTo>
                        <a:pt x="2004616" y="974673"/>
                      </a:lnTo>
                      <a:lnTo>
                        <a:pt x="2081747" y="907694"/>
                      </a:lnTo>
                      <a:lnTo>
                        <a:pt x="2148541" y="835931"/>
                      </a:lnTo>
                      <a:lnTo>
                        <a:pt x="2205794" y="754599"/>
                      </a:lnTo>
                      <a:lnTo>
                        <a:pt x="2258275" y="668484"/>
                      </a:lnTo>
                      <a:lnTo>
                        <a:pt x="2301214" y="577583"/>
                      </a:lnTo>
                      <a:lnTo>
                        <a:pt x="2339382" y="476317"/>
                      </a:lnTo>
                      <a:lnTo>
                        <a:pt x="2363237" y="380633"/>
                      </a:lnTo>
                      <a:lnTo>
                        <a:pt x="2382321" y="275380"/>
                      </a:lnTo>
                      <a:lnTo>
                        <a:pt x="2385427" y="203733"/>
                      </a:lnTo>
                      <a:lnTo>
                        <a:pt x="2510737" y="329979"/>
                      </a:lnTo>
                      <a:close/>
                    </a:path>
                  </a:pathLst>
                </a:cu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dirty="0">
                    <a:latin typeface="Bierstadt" panose="020B0004020202020204" pitchFamily="34" charset="0"/>
                  </a:endParaRPr>
                </a:p>
              </p:txBody>
            </p:sp>
          </p:grpSp>
        </p:grpSp>
        <p:sp>
          <p:nvSpPr>
            <p:cNvPr id="105" name="Ορθογώνιο 120">
              <a:extLst>
                <a:ext uri="{FF2B5EF4-FFF2-40B4-BE49-F238E27FC236}">
                  <a16:creationId xmlns:a16="http://schemas.microsoft.com/office/drawing/2014/main" id="{2DF54513-AD5E-BC76-F5FE-9A0C31465AFD}"/>
                </a:ext>
              </a:extLst>
            </p:cNvPr>
            <p:cNvSpPr/>
            <p:nvPr/>
          </p:nvSpPr>
          <p:spPr>
            <a:xfrm rot="10959786">
              <a:off x="5079611" y="1703407"/>
              <a:ext cx="2070161" cy="2926080"/>
            </a:xfrm>
            <a:prstGeom prst="rect">
              <a:avLst/>
            </a:prstGeom>
            <a:noFill/>
          </p:spPr>
          <p:txBody>
            <a:bodyPr wrap="square" lIns="91440" tIns="45720" rIns="91440" bIns="45720">
              <a:prstTxWarp prst="textButton">
                <a:avLst/>
              </a:prstTxWarp>
              <a:spAutoFit/>
            </a:bodyPr>
            <a:lstStyle/>
            <a:p>
              <a:pPr algn="ctr"/>
              <a:r>
                <a:rPr lang="en-GB" sz="1400" b="0" cap="none" spc="0" dirty="0">
                  <a:ln w="0"/>
                  <a:solidFill>
                    <a:schemeClr val="bg1"/>
                  </a:solidFill>
                  <a:effectLst>
                    <a:outerShdw blurRad="38100" dist="19050" dir="2700000" algn="tl" rotWithShape="0">
                      <a:schemeClr val="dk1">
                        <a:alpha val="40000"/>
                      </a:schemeClr>
                    </a:outerShdw>
                  </a:effectLst>
                  <a:latin typeface="Bierstadt" panose="020B0004020202020204" pitchFamily="34" charset="0"/>
                </a:rPr>
                <a:t>Application Framework</a:t>
              </a:r>
              <a:endParaRPr lang="el-GR" sz="1400" b="0" cap="none" spc="0" dirty="0">
                <a:ln w="0"/>
                <a:solidFill>
                  <a:schemeClr val="bg1"/>
                </a:solidFill>
                <a:effectLst>
                  <a:outerShdw blurRad="38100" dist="19050" dir="2700000" algn="tl" rotWithShape="0">
                    <a:schemeClr val="dk1">
                      <a:alpha val="40000"/>
                    </a:schemeClr>
                  </a:outerShdw>
                </a:effectLst>
                <a:latin typeface="Aptos" panose="020B0004020202020204" pitchFamily="34" charset="0"/>
              </a:endParaRPr>
            </a:p>
          </p:txBody>
        </p:sp>
        <p:sp>
          <p:nvSpPr>
            <p:cNvPr id="106" name="Ορθογώνιο 118">
              <a:extLst>
                <a:ext uri="{FF2B5EF4-FFF2-40B4-BE49-F238E27FC236}">
                  <a16:creationId xmlns:a16="http://schemas.microsoft.com/office/drawing/2014/main" id="{03D0A359-9182-38F9-0269-79A87332A606}"/>
                </a:ext>
              </a:extLst>
            </p:cNvPr>
            <p:cNvSpPr/>
            <p:nvPr/>
          </p:nvSpPr>
          <p:spPr>
            <a:xfrm>
              <a:off x="5109267" y="2958476"/>
              <a:ext cx="1958884" cy="2926080"/>
            </a:xfrm>
            <a:prstGeom prst="rect">
              <a:avLst/>
            </a:prstGeom>
            <a:noFill/>
          </p:spPr>
          <p:txBody>
            <a:bodyPr wrap="square" lIns="91440" tIns="45720" rIns="91440" bIns="45720">
              <a:prstTxWarp prst="textButton">
                <a:avLst>
                  <a:gd name="adj" fmla="val 12762868"/>
                </a:avLst>
              </a:prstTxWarp>
              <a:spAutoFit/>
            </a:bodyPr>
            <a:lstStyle/>
            <a:p>
              <a:pPr algn="ctr"/>
              <a:r>
                <a:rPr lang="en-GB" sz="1400" b="0" cap="none" spc="0" dirty="0">
                  <a:ln w="0"/>
                  <a:solidFill>
                    <a:schemeClr val="bg1"/>
                  </a:solidFill>
                  <a:effectLst>
                    <a:outerShdw blurRad="38100" dist="19050" dir="2700000" algn="tl" rotWithShape="0">
                      <a:schemeClr val="dk1">
                        <a:alpha val="40000"/>
                      </a:schemeClr>
                    </a:outerShdw>
                  </a:effectLst>
                  <a:latin typeface="Bierstadt" panose="020B0004020202020204" pitchFamily="34" charset="0"/>
                </a:rPr>
                <a:t>CSSBoost Integrated Solution</a:t>
              </a:r>
              <a:endParaRPr lang="el-GR" sz="1400" b="0" cap="none" spc="0" dirty="0">
                <a:ln w="0"/>
                <a:solidFill>
                  <a:schemeClr val="bg1"/>
                </a:solidFill>
                <a:effectLst>
                  <a:outerShdw blurRad="38100" dist="19050" dir="2700000" algn="tl" rotWithShape="0">
                    <a:schemeClr val="dk1">
                      <a:alpha val="40000"/>
                    </a:schemeClr>
                  </a:outerShdw>
                </a:effectLst>
                <a:latin typeface="Aptos" panose="020B0004020202020204" pitchFamily="34" charset="0"/>
              </a:endParaRPr>
            </a:p>
          </p:txBody>
        </p:sp>
        <p:sp>
          <p:nvSpPr>
            <p:cNvPr id="107" name="Ορθογώνιο 115">
              <a:extLst>
                <a:ext uri="{FF2B5EF4-FFF2-40B4-BE49-F238E27FC236}">
                  <a16:creationId xmlns:a16="http://schemas.microsoft.com/office/drawing/2014/main" id="{C2688BAE-2587-4247-74F7-C16B1A8A1C7F}"/>
                </a:ext>
              </a:extLst>
            </p:cNvPr>
            <p:cNvSpPr/>
            <p:nvPr/>
          </p:nvSpPr>
          <p:spPr>
            <a:xfrm rot="16200000">
              <a:off x="5080767" y="2756543"/>
              <a:ext cx="2013370" cy="2103120"/>
            </a:xfrm>
            <a:prstGeom prst="rect">
              <a:avLst/>
            </a:prstGeom>
            <a:noFill/>
          </p:spPr>
          <p:txBody>
            <a:bodyPr wrap="square" lIns="91440" tIns="45720" rIns="91440" bIns="45720">
              <a:prstTxWarp prst="textButton">
                <a:avLst/>
              </a:prstTxWarp>
              <a:spAutoFit/>
            </a:bodyPr>
            <a:lstStyle/>
            <a:p>
              <a:pPr algn="ctr"/>
              <a:r>
                <a:rPr lang="en-GB" sz="1400" b="0" cap="none" spc="0" dirty="0">
                  <a:ln w="0"/>
                  <a:solidFill>
                    <a:schemeClr val="bg1"/>
                  </a:solidFill>
                  <a:effectLst>
                    <a:outerShdw blurRad="38100" dist="19050" dir="2700000" algn="tl" rotWithShape="0">
                      <a:schemeClr val="dk1">
                        <a:alpha val="40000"/>
                      </a:schemeClr>
                    </a:outerShdw>
                  </a:effectLst>
                  <a:latin typeface="Bierstadt" panose="020B0004020202020204" pitchFamily="34" charset="0"/>
                </a:rPr>
                <a:t>Information Sharing Platform</a:t>
              </a:r>
              <a:endParaRPr lang="el-GR" sz="1400" b="0" cap="none" spc="0" dirty="0">
                <a:ln w="0"/>
                <a:solidFill>
                  <a:schemeClr val="bg1"/>
                </a:solidFill>
                <a:effectLst>
                  <a:outerShdw blurRad="38100" dist="19050" dir="2700000" algn="tl" rotWithShape="0">
                    <a:schemeClr val="dk1">
                      <a:alpha val="40000"/>
                    </a:schemeClr>
                  </a:outerShdw>
                </a:effectLst>
                <a:latin typeface="Aptos" panose="020B0004020202020204" pitchFamily="34" charset="0"/>
              </a:endParaRPr>
            </a:p>
          </p:txBody>
        </p:sp>
        <p:sp>
          <p:nvSpPr>
            <p:cNvPr id="108" name="Ορθογώνιο 109">
              <a:extLst>
                <a:ext uri="{FF2B5EF4-FFF2-40B4-BE49-F238E27FC236}">
                  <a16:creationId xmlns:a16="http://schemas.microsoft.com/office/drawing/2014/main" id="{F0C50B06-9461-BB05-C178-C73A5AE2BE7D}"/>
                </a:ext>
              </a:extLst>
            </p:cNvPr>
            <p:cNvSpPr/>
            <p:nvPr/>
          </p:nvSpPr>
          <p:spPr>
            <a:xfrm rot="5400000">
              <a:off x="4925332" y="2747973"/>
              <a:ext cx="2273700" cy="2103120"/>
            </a:xfrm>
            <a:prstGeom prst="rect">
              <a:avLst/>
            </a:prstGeom>
            <a:noFill/>
          </p:spPr>
          <p:txBody>
            <a:bodyPr wrap="square" lIns="91440" tIns="45720" rIns="91440" bIns="45720">
              <a:prstTxWarp prst="textButton">
                <a:avLst/>
              </a:prstTxWarp>
              <a:spAutoFit/>
            </a:bodyPr>
            <a:lstStyle/>
            <a:p>
              <a:pPr algn="ctr"/>
              <a:r>
                <a:rPr lang="en-US" sz="1400" dirty="0">
                  <a:ln w="0"/>
                  <a:solidFill>
                    <a:schemeClr val="bg1"/>
                  </a:solidFill>
                  <a:effectLst>
                    <a:outerShdw blurRad="38100" dist="19050" dir="2700000" algn="tl" rotWithShape="0">
                      <a:schemeClr val="dk1">
                        <a:alpha val="40000"/>
                      </a:schemeClr>
                    </a:outerShdw>
                  </a:effectLst>
                  <a:latin typeface="Bierstadt" panose="020B0004020202020204" pitchFamily="34" charset="0"/>
                </a:rPr>
                <a:t>Virtual Regional CE Space</a:t>
              </a:r>
              <a:endParaRPr lang="el-GR" sz="1400" b="0" cap="none" spc="0" dirty="0">
                <a:ln w="0"/>
                <a:solidFill>
                  <a:schemeClr val="bg1"/>
                </a:solidFill>
                <a:effectLst>
                  <a:outerShdw blurRad="38100" dist="19050" dir="2700000" algn="tl" rotWithShape="0">
                    <a:schemeClr val="dk1">
                      <a:alpha val="40000"/>
                    </a:schemeClr>
                  </a:outerShdw>
                </a:effectLst>
                <a:latin typeface="Aptos" panose="020B0004020202020204" pitchFamily="34" charset="0"/>
              </a:endParaRPr>
            </a:p>
          </p:txBody>
        </p:sp>
        <p:sp>
          <p:nvSpPr>
            <p:cNvPr id="109" name="TextBox 108">
              <a:extLst>
                <a:ext uri="{FF2B5EF4-FFF2-40B4-BE49-F238E27FC236}">
                  <a16:creationId xmlns:a16="http://schemas.microsoft.com/office/drawing/2014/main" id="{503A38D7-3B0B-6745-CF8C-3627938508EA}"/>
                </a:ext>
              </a:extLst>
            </p:cNvPr>
            <p:cNvSpPr txBox="1"/>
            <p:nvPr/>
          </p:nvSpPr>
          <p:spPr>
            <a:xfrm>
              <a:off x="3683409" y="4094112"/>
              <a:ext cx="4791839" cy="738664"/>
            </a:xfrm>
            <a:prstGeom prst="rect">
              <a:avLst/>
            </a:prstGeom>
            <a:noFill/>
          </p:spPr>
          <p:txBody>
            <a:bodyPr wrap="square" rtlCol="0">
              <a:prstTxWarp prst="textArchUp">
                <a:avLst/>
              </a:prstTxWarp>
              <a:spAutoFit/>
            </a:bodyPr>
            <a:lstStyle/>
            <a:p>
              <a:pPr algn="ctr"/>
              <a:r>
                <a:rPr lang="en-US" sz="1400" dirty="0">
                  <a:ln w="0"/>
                  <a:effectLst>
                    <a:outerShdw blurRad="50800" dist="38100" dir="18900000" algn="bl" rotWithShape="0">
                      <a:prstClr val="black">
                        <a:alpha val="40000"/>
                      </a:prstClr>
                    </a:outerShdw>
                  </a:effectLst>
                  <a:latin typeface="Bierstadt" panose="020B0004020202020204" pitchFamily="34" charset="0"/>
                </a:rPr>
                <a:t>Regional CE/CSS </a:t>
              </a:r>
            </a:p>
            <a:p>
              <a:pPr algn="ctr"/>
              <a:r>
                <a:rPr lang="en-US" sz="1400" dirty="0">
                  <a:ln w="0"/>
                  <a:effectLst>
                    <a:outerShdw blurRad="50800" dist="38100" dir="18900000" algn="bl" rotWithShape="0">
                      <a:prstClr val="black">
                        <a:alpha val="40000"/>
                      </a:prstClr>
                    </a:outerShdw>
                  </a:effectLst>
                  <a:latin typeface="Bierstadt" panose="020B0004020202020204" pitchFamily="34" charset="0"/>
                </a:rPr>
                <a:t>Ecosystem </a:t>
              </a:r>
            </a:p>
            <a:p>
              <a:pPr algn="ctr"/>
              <a:r>
                <a:rPr lang="en-US" sz="1400" dirty="0">
                  <a:ln w="0"/>
                  <a:effectLst>
                    <a:outerShdw blurRad="50800" dist="38100" dir="18900000" algn="bl" rotWithShape="0">
                      <a:prstClr val="black">
                        <a:alpha val="40000"/>
                      </a:prstClr>
                    </a:outerShdw>
                  </a:effectLst>
                  <a:latin typeface="Bierstadt" panose="020B0004020202020204" pitchFamily="34" charset="0"/>
                </a:rPr>
                <a:t>and Market</a:t>
              </a:r>
            </a:p>
          </p:txBody>
        </p:sp>
        <p:sp>
          <p:nvSpPr>
            <p:cNvPr id="110" name="Freeform 20">
              <a:extLst>
                <a:ext uri="{FF2B5EF4-FFF2-40B4-BE49-F238E27FC236}">
                  <a16:creationId xmlns:a16="http://schemas.microsoft.com/office/drawing/2014/main" id="{C6E1C64A-E754-61F2-2B46-99F8D6CEBEEF}"/>
                </a:ext>
              </a:extLst>
            </p:cNvPr>
            <p:cNvSpPr>
              <a:spLocks noChangeAspect="1"/>
            </p:cNvSpPr>
            <p:nvPr/>
          </p:nvSpPr>
          <p:spPr>
            <a:xfrm rot="13065932">
              <a:off x="4759744" y="2498444"/>
              <a:ext cx="578095" cy="233918"/>
            </a:xfrm>
            <a:custGeom>
              <a:avLst/>
              <a:gdLst/>
              <a:ahLst/>
              <a:cxnLst/>
              <a:rect l="l" t="t" r="r" b="b"/>
              <a:pathLst>
                <a:path w="1022107" h="309187">
                  <a:moveTo>
                    <a:pt x="0" y="0"/>
                  </a:moveTo>
                  <a:lnTo>
                    <a:pt x="1022108" y="0"/>
                  </a:lnTo>
                  <a:lnTo>
                    <a:pt x="1022108" y="309187"/>
                  </a:lnTo>
                  <a:lnTo>
                    <a:pt x="0" y="3091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latin typeface="Bierstadt" panose="020B0004020202020204" pitchFamily="34" charset="0"/>
              </a:endParaRPr>
            </a:p>
          </p:txBody>
        </p:sp>
        <p:sp>
          <p:nvSpPr>
            <p:cNvPr id="111" name="Free-form: Shape 116">
              <a:extLst>
                <a:ext uri="{FF2B5EF4-FFF2-40B4-BE49-F238E27FC236}">
                  <a16:creationId xmlns:a16="http://schemas.microsoft.com/office/drawing/2014/main" id="{5ED404AB-0760-15E3-08EC-AFE7998A7563}"/>
                </a:ext>
              </a:extLst>
            </p:cNvPr>
            <p:cNvSpPr/>
            <p:nvPr/>
          </p:nvSpPr>
          <p:spPr>
            <a:xfrm>
              <a:off x="2951490" y="1882439"/>
              <a:ext cx="1529206" cy="606589"/>
            </a:xfrm>
            <a:custGeom>
              <a:avLst/>
              <a:gdLst>
                <a:gd name="connsiteX0" fmla="*/ 101100 w 1652127"/>
                <a:gd name="connsiteY0" fmla="*/ 0 h 606589"/>
                <a:gd name="connsiteX1" fmla="*/ 1626350 w 1652127"/>
                <a:gd name="connsiteY1" fmla="*/ 0 h 606589"/>
                <a:gd name="connsiteX2" fmla="*/ 1652127 w 1652127"/>
                <a:gd name="connsiteY2" fmla="*/ 5204 h 606589"/>
                <a:gd name="connsiteX3" fmla="*/ 1640826 w 1652127"/>
                <a:gd name="connsiteY3" fmla="*/ 6398 h 606589"/>
                <a:gd name="connsiteX4" fmla="*/ 1400916 w 1652127"/>
                <a:gd name="connsiteY4" fmla="*/ 314919 h 606589"/>
                <a:gd name="connsiteX5" fmla="*/ 1584426 w 1652127"/>
                <a:gd name="connsiteY5" fmla="*/ 605090 h 606589"/>
                <a:gd name="connsiteX6" fmla="*/ 1589033 w 1652127"/>
                <a:gd name="connsiteY6" fmla="*/ 606589 h 606589"/>
                <a:gd name="connsiteX7" fmla="*/ 101100 w 1652127"/>
                <a:gd name="connsiteY7" fmla="*/ 606589 h 606589"/>
                <a:gd name="connsiteX8" fmla="*/ 0 w 1652127"/>
                <a:gd name="connsiteY8" fmla="*/ 505489 h 606589"/>
                <a:gd name="connsiteX9" fmla="*/ 0 w 1652127"/>
                <a:gd name="connsiteY9" fmla="*/ 101100 h 606589"/>
                <a:gd name="connsiteX10" fmla="*/ 101100 w 1652127"/>
                <a:gd name="connsiteY10" fmla="*/ 0 h 6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2127" h="606589">
                  <a:moveTo>
                    <a:pt x="101100" y="0"/>
                  </a:moveTo>
                  <a:lnTo>
                    <a:pt x="1626350" y="0"/>
                  </a:lnTo>
                  <a:lnTo>
                    <a:pt x="1652127" y="5204"/>
                  </a:lnTo>
                  <a:lnTo>
                    <a:pt x="1640826" y="6398"/>
                  </a:lnTo>
                  <a:cubicBezTo>
                    <a:pt x="1503910" y="35763"/>
                    <a:pt x="1400916" y="162735"/>
                    <a:pt x="1400916" y="314919"/>
                  </a:cubicBezTo>
                  <a:cubicBezTo>
                    <a:pt x="1400916" y="445363"/>
                    <a:pt x="1476585" y="557283"/>
                    <a:pt x="1584426" y="605090"/>
                  </a:cubicBezTo>
                  <a:lnTo>
                    <a:pt x="1589033" y="606589"/>
                  </a:lnTo>
                  <a:lnTo>
                    <a:pt x="101100" y="606589"/>
                  </a:lnTo>
                  <a:cubicBezTo>
                    <a:pt x="45264" y="606589"/>
                    <a:pt x="0" y="561325"/>
                    <a:pt x="0" y="505489"/>
                  </a:cubicBezTo>
                  <a:lnTo>
                    <a:pt x="0" y="101100"/>
                  </a:lnTo>
                  <a:cubicBezTo>
                    <a:pt x="0" y="45264"/>
                    <a:pt x="45264" y="0"/>
                    <a:pt x="101100" y="0"/>
                  </a:cubicBezTo>
                  <a:close/>
                </a:path>
              </a:pathLst>
            </a:cu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latin typeface="Bierstadt" panose="020B0004020202020204" pitchFamily="34" charset="0"/>
              </a:endParaRPr>
            </a:p>
          </p:txBody>
        </p:sp>
        <p:sp>
          <p:nvSpPr>
            <p:cNvPr id="112" name="Free-form: Shape 118">
              <a:extLst>
                <a:ext uri="{FF2B5EF4-FFF2-40B4-BE49-F238E27FC236}">
                  <a16:creationId xmlns:a16="http://schemas.microsoft.com/office/drawing/2014/main" id="{E038B299-5DA2-D561-F00D-A769D44A7A8C}"/>
                </a:ext>
              </a:extLst>
            </p:cNvPr>
            <p:cNvSpPr/>
            <p:nvPr/>
          </p:nvSpPr>
          <p:spPr>
            <a:xfrm>
              <a:off x="4229485" y="1840037"/>
              <a:ext cx="401916" cy="672240"/>
            </a:xfrm>
            <a:custGeom>
              <a:avLst/>
              <a:gdLst>
                <a:gd name="connsiteX0" fmla="*/ 294420 w 401916"/>
                <a:gd name="connsiteY0" fmla="*/ 0 h 672240"/>
                <a:gd name="connsiteX1" fmla="*/ 401916 w 401916"/>
                <a:gd name="connsiteY1" fmla="*/ 96240 h 672240"/>
                <a:gd name="connsiteX2" fmla="*/ 294420 w 401916"/>
                <a:gd name="connsiteY2" fmla="*/ 192480 h 672240"/>
                <a:gd name="connsiteX3" fmla="*/ 294420 w 401916"/>
                <a:gd name="connsiteY3" fmla="*/ 150616 h 672240"/>
                <a:gd name="connsiteX4" fmla="*/ 277862 w 401916"/>
                <a:gd name="connsiteY4" fmla="*/ 152285 h 672240"/>
                <a:gd name="connsiteX5" fmla="*/ 110753 w 401916"/>
                <a:gd name="connsiteY5" fmla="*/ 357320 h 672240"/>
                <a:gd name="connsiteX6" fmla="*/ 211518 w 401916"/>
                <a:gd name="connsiteY6" fmla="*/ 536308 h 672240"/>
                <a:gd name="connsiteX7" fmla="*/ 273588 w 401916"/>
                <a:gd name="connsiteY7" fmla="*/ 560677 h 672240"/>
                <a:gd name="connsiteX8" fmla="*/ 209113 w 401916"/>
                <a:gd name="connsiteY8" fmla="*/ 618401 h 672240"/>
                <a:gd name="connsiteX9" fmla="*/ 269249 w 401916"/>
                <a:gd name="connsiteY9" fmla="*/ 672240 h 672240"/>
                <a:gd name="connsiteX10" fmla="*/ 255541 w 401916"/>
                <a:gd name="connsiteY10" fmla="*/ 670858 h 672240"/>
                <a:gd name="connsiteX11" fmla="*/ 0 w 401916"/>
                <a:gd name="connsiteY11" fmla="*/ 357320 h 672240"/>
                <a:gd name="connsiteX12" fmla="*/ 255541 w 401916"/>
                <a:gd name="connsiteY12" fmla="*/ 43782 h 672240"/>
                <a:gd name="connsiteX13" fmla="*/ 294420 w 401916"/>
                <a:gd name="connsiteY13" fmla="*/ 39863 h 67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1916" h="672240">
                  <a:moveTo>
                    <a:pt x="294420" y="0"/>
                  </a:moveTo>
                  <a:lnTo>
                    <a:pt x="401916" y="96240"/>
                  </a:lnTo>
                  <a:lnTo>
                    <a:pt x="294420" y="192480"/>
                  </a:lnTo>
                  <a:lnTo>
                    <a:pt x="294420" y="150616"/>
                  </a:lnTo>
                  <a:lnTo>
                    <a:pt x="277862" y="152285"/>
                  </a:lnTo>
                  <a:cubicBezTo>
                    <a:pt x="182493" y="171800"/>
                    <a:pt x="110753" y="256182"/>
                    <a:pt x="110753" y="357320"/>
                  </a:cubicBezTo>
                  <a:cubicBezTo>
                    <a:pt x="110753" y="433174"/>
                    <a:pt x="151107" y="499602"/>
                    <a:pt x="211518" y="536308"/>
                  </a:cubicBezTo>
                  <a:lnTo>
                    <a:pt x="273588" y="560677"/>
                  </a:lnTo>
                  <a:lnTo>
                    <a:pt x="209113" y="618401"/>
                  </a:lnTo>
                  <a:lnTo>
                    <a:pt x="269249" y="672240"/>
                  </a:lnTo>
                  <a:lnTo>
                    <a:pt x="255541" y="670858"/>
                  </a:lnTo>
                  <a:cubicBezTo>
                    <a:pt x="109704" y="641015"/>
                    <a:pt x="0" y="511979"/>
                    <a:pt x="0" y="357320"/>
                  </a:cubicBezTo>
                  <a:cubicBezTo>
                    <a:pt x="0" y="202661"/>
                    <a:pt x="109704" y="73625"/>
                    <a:pt x="255541" y="43782"/>
                  </a:cubicBezTo>
                  <a:lnTo>
                    <a:pt x="294420" y="39863"/>
                  </a:lnTo>
                  <a:close/>
                </a:path>
              </a:pathLst>
            </a:custGeom>
            <a:gradFill>
              <a:gsLst>
                <a:gs pos="100000">
                  <a:srgbClr val="00B0F0"/>
                </a:gs>
                <a:gs pos="0">
                  <a:srgbClr val="002060"/>
                </a:gs>
              </a:gsLst>
              <a:path path="circle">
                <a:fillToRect l="100000" t="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schemeClr val="tx1"/>
                </a:solidFill>
                <a:latin typeface="Bierstadt" panose="020B0004020202020204" pitchFamily="34" charset="0"/>
              </a:endParaRPr>
            </a:p>
          </p:txBody>
        </p:sp>
        <p:sp>
          <p:nvSpPr>
            <p:cNvPr id="113" name="Free-form: Shape 119">
              <a:extLst>
                <a:ext uri="{FF2B5EF4-FFF2-40B4-BE49-F238E27FC236}">
                  <a16:creationId xmlns:a16="http://schemas.microsoft.com/office/drawing/2014/main" id="{2634A22D-9B85-0605-4E3A-8FA74F2C1261}"/>
                </a:ext>
              </a:extLst>
            </p:cNvPr>
            <p:cNvSpPr/>
            <p:nvPr/>
          </p:nvSpPr>
          <p:spPr>
            <a:xfrm rot="16200000">
              <a:off x="4303436" y="2017601"/>
              <a:ext cx="672240" cy="401917"/>
            </a:xfrm>
            <a:custGeom>
              <a:avLst/>
              <a:gdLst>
                <a:gd name="connsiteX0" fmla="*/ 672240 w 672240"/>
                <a:gd name="connsiteY0" fmla="*/ 132667 h 401917"/>
                <a:gd name="connsiteX1" fmla="*/ 670858 w 672240"/>
                <a:gd name="connsiteY1" fmla="*/ 146376 h 401917"/>
                <a:gd name="connsiteX2" fmla="*/ 357320 w 672240"/>
                <a:gd name="connsiteY2" fmla="*/ 401917 h 401917"/>
                <a:gd name="connsiteX3" fmla="*/ 43782 w 672240"/>
                <a:gd name="connsiteY3" fmla="*/ 146376 h 401917"/>
                <a:gd name="connsiteX4" fmla="*/ 39862 w 672240"/>
                <a:gd name="connsiteY4" fmla="*/ 107496 h 401917"/>
                <a:gd name="connsiteX5" fmla="*/ 0 w 672240"/>
                <a:gd name="connsiteY5" fmla="*/ 107496 h 401917"/>
                <a:gd name="connsiteX6" fmla="*/ 96240 w 672240"/>
                <a:gd name="connsiteY6" fmla="*/ 0 h 401917"/>
                <a:gd name="connsiteX7" fmla="*/ 192480 w 672240"/>
                <a:gd name="connsiteY7" fmla="*/ 107496 h 401917"/>
                <a:gd name="connsiteX8" fmla="*/ 150615 w 672240"/>
                <a:gd name="connsiteY8" fmla="*/ 107496 h 401917"/>
                <a:gd name="connsiteX9" fmla="*/ 152285 w 672240"/>
                <a:gd name="connsiteY9" fmla="*/ 124056 h 401917"/>
                <a:gd name="connsiteX10" fmla="*/ 357320 w 672240"/>
                <a:gd name="connsiteY10" fmla="*/ 291164 h 401917"/>
                <a:gd name="connsiteX11" fmla="*/ 536308 w 672240"/>
                <a:gd name="connsiteY11" fmla="*/ 190400 h 401917"/>
                <a:gd name="connsiteX12" fmla="*/ 560678 w 672240"/>
                <a:gd name="connsiteY12" fmla="*/ 128329 h 401917"/>
                <a:gd name="connsiteX13" fmla="*/ 618401 w 672240"/>
                <a:gd name="connsiteY13" fmla="*/ 192803 h 40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2240" h="401917">
                  <a:moveTo>
                    <a:pt x="672240" y="132667"/>
                  </a:moveTo>
                  <a:lnTo>
                    <a:pt x="670858" y="146376"/>
                  </a:lnTo>
                  <a:cubicBezTo>
                    <a:pt x="641015" y="292213"/>
                    <a:pt x="511979" y="401917"/>
                    <a:pt x="357320" y="401917"/>
                  </a:cubicBezTo>
                  <a:cubicBezTo>
                    <a:pt x="202661" y="401917"/>
                    <a:pt x="73625" y="292213"/>
                    <a:pt x="43782" y="146376"/>
                  </a:cubicBezTo>
                  <a:lnTo>
                    <a:pt x="39862" y="107496"/>
                  </a:lnTo>
                  <a:lnTo>
                    <a:pt x="0" y="107496"/>
                  </a:lnTo>
                  <a:lnTo>
                    <a:pt x="96240" y="0"/>
                  </a:lnTo>
                  <a:lnTo>
                    <a:pt x="192480" y="107496"/>
                  </a:lnTo>
                  <a:lnTo>
                    <a:pt x="150615" y="107496"/>
                  </a:lnTo>
                  <a:lnTo>
                    <a:pt x="152285" y="124056"/>
                  </a:lnTo>
                  <a:cubicBezTo>
                    <a:pt x="171800" y="219424"/>
                    <a:pt x="256182" y="291164"/>
                    <a:pt x="357320" y="291164"/>
                  </a:cubicBezTo>
                  <a:cubicBezTo>
                    <a:pt x="433173" y="291164"/>
                    <a:pt x="499602" y="250811"/>
                    <a:pt x="536308" y="190400"/>
                  </a:cubicBezTo>
                  <a:lnTo>
                    <a:pt x="560678" y="128329"/>
                  </a:lnTo>
                  <a:lnTo>
                    <a:pt x="618401" y="192803"/>
                  </a:lnTo>
                  <a:close/>
                </a:path>
              </a:pathLst>
            </a:custGeom>
            <a:gradFill>
              <a:gsLst>
                <a:gs pos="0">
                  <a:srgbClr val="00B0F0"/>
                </a:gs>
                <a:gs pos="100000">
                  <a:srgbClr val="002060"/>
                </a:gs>
              </a:gsLst>
              <a:path path="circle">
                <a:fillToRect l="100000" t="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latin typeface="Bierstadt" panose="020B0004020202020204" pitchFamily="34" charset="0"/>
              </a:endParaRPr>
            </a:p>
          </p:txBody>
        </p:sp>
        <p:sp>
          <p:nvSpPr>
            <p:cNvPr id="114" name="Freeform 20">
              <a:extLst>
                <a:ext uri="{FF2B5EF4-FFF2-40B4-BE49-F238E27FC236}">
                  <a16:creationId xmlns:a16="http://schemas.microsoft.com/office/drawing/2014/main" id="{949550E4-19C1-742D-A104-35F94A68A1F6}"/>
                </a:ext>
              </a:extLst>
            </p:cNvPr>
            <p:cNvSpPr>
              <a:spLocks noChangeAspect="1"/>
            </p:cNvSpPr>
            <p:nvPr/>
          </p:nvSpPr>
          <p:spPr>
            <a:xfrm rot="12542081">
              <a:off x="4491826" y="3134293"/>
              <a:ext cx="466980" cy="176761"/>
            </a:xfrm>
            <a:custGeom>
              <a:avLst/>
              <a:gdLst/>
              <a:ahLst/>
              <a:cxnLst/>
              <a:rect l="l" t="t" r="r" b="b"/>
              <a:pathLst>
                <a:path w="1022107" h="309187">
                  <a:moveTo>
                    <a:pt x="0" y="0"/>
                  </a:moveTo>
                  <a:lnTo>
                    <a:pt x="1022108" y="0"/>
                  </a:lnTo>
                  <a:lnTo>
                    <a:pt x="1022108" y="309187"/>
                  </a:lnTo>
                  <a:lnTo>
                    <a:pt x="0" y="3091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latin typeface="Bierstadt" panose="020B0004020202020204" pitchFamily="34" charset="0"/>
              </a:endParaRPr>
            </a:p>
          </p:txBody>
        </p:sp>
        <p:sp>
          <p:nvSpPr>
            <p:cNvPr id="115" name="Freeform 20">
              <a:extLst>
                <a:ext uri="{FF2B5EF4-FFF2-40B4-BE49-F238E27FC236}">
                  <a16:creationId xmlns:a16="http://schemas.microsoft.com/office/drawing/2014/main" id="{32E9D051-6458-8CBD-D4D1-F7ED5B368200}"/>
                </a:ext>
              </a:extLst>
            </p:cNvPr>
            <p:cNvSpPr>
              <a:spLocks noChangeAspect="1"/>
            </p:cNvSpPr>
            <p:nvPr/>
          </p:nvSpPr>
          <p:spPr>
            <a:xfrm rot="10800000">
              <a:off x="4414178" y="3696301"/>
              <a:ext cx="446136" cy="233918"/>
            </a:xfrm>
            <a:custGeom>
              <a:avLst/>
              <a:gdLst/>
              <a:ahLst/>
              <a:cxnLst/>
              <a:rect l="l" t="t" r="r" b="b"/>
              <a:pathLst>
                <a:path w="1022107" h="309187">
                  <a:moveTo>
                    <a:pt x="0" y="0"/>
                  </a:moveTo>
                  <a:lnTo>
                    <a:pt x="1022108" y="0"/>
                  </a:lnTo>
                  <a:lnTo>
                    <a:pt x="1022108" y="309187"/>
                  </a:lnTo>
                  <a:lnTo>
                    <a:pt x="0" y="3091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latin typeface="Bierstadt" panose="020B0004020202020204" pitchFamily="34" charset="0"/>
              </a:endParaRPr>
            </a:p>
          </p:txBody>
        </p:sp>
        <p:sp>
          <p:nvSpPr>
            <p:cNvPr id="116" name="Freeform 20">
              <a:extLst>
                <a:ext uri="{FF2B5EF4-FFF2-40B4-BE49-F238E27FC236}">
                  <a16:creationId xmlns:a16="http://schemas.microsoft.com/office/drawing/2014/main" id="{F67CC8DF-5B5A-D946-2957-42E5C76DEABE}"/>
                </a:ext>
              </a:extLst>
            </p:cNvPr>
            <p:cNvSpPr>
              <a:spLocks noChangeAspect="1"/>
            </p:cNvSpPr>
            <p:nvPr/>
          </p:nvSpPr>
          <p:spPr>
            <a:xfrm rot="9620608">
              <a:off x="4599526" y="4527611"/>
              <a:ext cx="502330" cy="233918"/>
            </a:xfrm>
            <a:custGeom>
              <a:avLst/>
              <a:gdLst/>
              <a:ahLst/>
              <a:cxnLst/>
              <a:rect l="l" t="t" r="r" b="b"/>
              <a:pathLst>
                <a:path w="1022107" h="309187">
                  <a:moveTo>
                    <a:pt x="0" y="0"/>
                  </a:moveTo>
                  <a:lnTo>
                    <a:pt x="1022108" y="0"/>
                  </a:lnTo>
                  <a:lnTo>
                    <a:pt x="1022108" y="309187"/>
                  </a:lnTo>
                  <a:lnTo>
                    <a:pt x="0" y="3091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latin typeface="Bierstadt" panose="020B0004020202020204" pitchFamily="34" charset="0"/>
              </a:endParaRPr>
            </a:p>
          </p:txBody>
        </p:sp>
        <p:sp>
          <p:nvSpPr>
            <p:cNvPr id="117" name="Freeform 20">
              <a:extLst>
                <a:ext uri="{FF2B5EF4-FFF2-40B4-BE49-F238E27FC236}">
                  <a16:creationId xmlns:a16="http://schemas.microsoft.com/office/drawing/2014/main" id="{DF2D2E1A-0316-1319-14A1-54EA1731D487}"/>
                </a:ext>
              </a:extLst>
            </p:cNvPr>
            <p:cNvSpPr>
              <a:spLocks noChangeAspect="1"/>
            </p:cNvSpPr>
            <p:nvPr/>
          </p:nvSpPr>
          <p:spPr>
            <a:xfrm rot="8007343">
              <a:off x="4813937" y="4988422"/>
              <a:ext cx="702871" cy="233918"/>
            </a:xfrm>
            <a:custGeom>
              <a:avLst/>
              <a:gdLst/>
              <a:ahLst/>
              <a:cxnLst/>
              <a:rect l="l" t="t" r="r" b="b"/>
              <a:pathLst>
                <a:path w="1022107" h="309187">
                  <a:moveTo>
                    <a:pt x="0" y="0"/>
                  </a:moveTo>
                  <a:lnTo>
                    <a:pt x="1022108" y="0"/>
                  </a:lnTo>
                  <a:lnTo>
                    <a:pt x="1022108" y="309187"/>
                  </a:lnTo>
                  <a:lnTo>
                    <a:pt x="0" y="30918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latin typeface="Bierstadt" panose="020B0004020202020204" pitchFamily="34" charset="0"/>
              </a:endParaRPr>
            </a:p>
          </p:txBody>
        </p:sp>
        <p:sp>
          <p:nvSpPr>
            <p:cNvPr id="118" name="Freeform 20">
              <a:extLst>
                <a:ext uri="{FF2B5EF4-FFF2-40B4-BE49-F238E27FC236}">
                  <a16:creationId xmlns:a16="http://schemas.microsoft.com/office/drawing/2014/main" id="{91FA2AAD-9013-271D-AD9F-4D5A56F418F8}"/>
                </a:ext>
              </a:extLst>
            </p:cNvPr>
            <p:cNvSpPr>
              <a:spLocks noChangeAspect="1"/>
            </p:cNvSpPr>
            <p:nvPr/>
          </p:nvSpPr>
          <p:spPr>
            <a:xfrm rot="8494676" flipH="1">
              <a:off x="6885594" y="2641206"/>
              <a:ext cx="590018" cy="233918"/>
            </a:xfrm>
            <a:custGeom>
              <a:avLst/>
              <a:gdLst/>
              <a:ahLst/>
              <a:cxnLst/>
              <a:rect l="l" t="t" r="r" b="b"/>
              <a:pathLst>
                <a:path w="1022107" h="309187">
                  <a:moveTo>
                    <a:pt x="0" y="0"/>
                  </a:moveTo>
                  <a:lnTo>
                    <a:pt x="1022108" y="0"/>
                  </a:lnTo>
                  <a:lnTo>
                    <a:pt x="1022108" y="309187"/>
                  </a:lnTo>
                  <a:lnTo>
                    <a:pt x="0" y="30918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latin typeface="Bierstadt" panose="020B0004020202020204" pitchFamily="34" charset="0"/>
              </a:endParaRPr>
            </a:p>
          </p:txBody>
        </p:sp>
        <p:sp>
          <p:nvSpPr>
            <p:cNvPr id="119" name="Free-form: Shape 151">
              <a:extLst>
                <a:ext uri="{FF2B5EF4-FFF2-40B4-BE49-F238E27FC236}">
                  <a16:creationId xmlns:a16="http://schemas.microsoft.com/office/drawing/2014/main" id="{B5E4BC12-EBB5-8951-6AA0-0DE1EF030B4A}"/>
                </a:ext>
              </a:extLst>
            </p:cNvPr>
            <p:cNvSpPr/>
            <p:nvPr/>
          </p:nvSpPr>
          <p:spPr>
            <a:xfrm flipH="1">
              <a:off x="7701010" y="1927730"/>
              <a:ext cx="1529206" cy="606589"/>
            </a:xfrm>
            <a:custGeom>
              <a:avLst/>
              <a:gdLst>
                <a:gd name="connsiteX0" fmla="*/ 101100 w 1652127"/>
                <a:gd name="connsiteY0" fmla="*/ 0 h 606589"/>
                <a:gd name="connsiteX1" fmla="*/ 1626350 w 1652127"/>
                <a:gd name="connsiteY1" fmla="*/ 0 h 606589"/>
                <a:gd name="connsiteX2" fmla="*/ 1652127 w 1652127"/>
                <a:gd name="connsiteY2" fmla="*/ 5204 h 606589"/>
                <a:gd name="connsiteX3" fmla="*/ 1640826 w 1652127"/>
                <a:gd name="connsiteY3" fmla="*/ 6398 h 606589"/>
                <a:gd name="connsiteX4" fmla="*/ 1400916 w 1652127"/>
                <a:gd name="connsiteY4" fmla="*/ 314919 h 606589"/>
                <a:gd name="connsiteX5" fmla="*/ 1584426 w 1652127"/>
                <a:gd name="connsiteY5" fmla="*/ 605090 h 606589"/>
                <a:gd name="connsiteX6" fmla="*/ 1589033 w 1652127"/>
                <a:gd name="connsiteY6" fmla="*/ 606589 h 606589"/>
                <a:gd name="connsiteX7" fmla="*/ 101100 w 1652127"/>
                <a:gd name="connsiteY7" fmla="*/ 606589 h 606589"/>
                <a:gd name="connsiteX8" fmla="*/ 0 w 1652127"/>
                <a:gd name="connsiteY8" fmla="*/ 505489 h 606589"/>
                <a:gd name="connsiteX9" fmla="*/ 0 w 1652127"/>
                <a:gd name="connsiteY9" fmla="*/ 101100 h 606589"/>
                <a:gd name="connsiteX10" fmla="*/ 101100 w 1652127"/>
                <a:gd name="connsiteY10" fmla="*/ 0 h 6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2127" h="606589">
                  <a:moveTo>
                    <a:pt x="101100" y="0"/>
                  </a:moveTo>
                  <a:lnTo>
                    <a:pt x="1626350" y="0"/>
                  </a:lnTo>
                  <a:lnTo>
                    <a:pt x="1652127" y="5204"/>
                  </a:lnTo>
                  <a:lnTo>
                    <a:pt x="1640826" y="6398"/>
                  </a:lnTo>
                  <a:cubicBezTo>
                    <a:pt x="1503910" y="35763"/>
                    <a:pt x="1400916" y="162735"/>
                    <a:pt x="1400916" y="314919"/>
                  </a:cubicBezTo>
                  <a:cubicBezTo>
                    <a:pt x="1400916" y="445363"/>
                    <a:pt x="1476585" y="557283"/>
                    <a:pt x="1584426" y="605090"/>
                  </a:cubicBezTo>
                  <a:lnTo>
                    <a:pt x="1589033" y="606589"/>
                  </a:lnTo>
                  <a:lnTo>
                    <a:pt x="101100" y="606589"/>
                  </a:lnTo>
                  <a:cubicBezTo>
                    <a:pt x="45264" y="606589"/>
                    <a:pt x="0" y="561325"/>
                    <a:pt x="0" y="505489"/>
                  </a:cubicBezTo>
                  <a:lnTo>
                    <a:pt x="0" y="101100"/>
                  </a:lnTo>
                  <a:cubicBezTo>
                    <a:pt x="0" y="45264"/>
                    <a:pt x="45264" y="0"/>
                    <a:pt x="101100" y="0"/>
                  </a:cubicBezTo>
                  <a:close/>
                </a:path>
              </a:pathLst>
            </a:custGeom>
            <a:noFill/>
            <a:ln w="28575">
              <a:solidFill>
                <a:srgbClr val="548235"/>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latin typeface="Bierstadt" panose="020B0004020202020204" pitchFamily="34" charset="0"/>
              </a:endParaRPr>
            </a:p>
          </p:txBody>
        </p:sp>
        <p:grpSp>
          <p:nvGrpSpPr>
            <p:cNvPr id="120" name="Group 119">
              <a:extLst>
                <a:ext uri="{FF2B5EF4-FFF2-40B4-BE49-F238E27FC236}">
                  <a16:creationId xmlns:a16="http://schemas.microsoft.com/office/drawing/2014/main" id="{94D13900-94A6-A0BE-6554-BA721F65FC73}"/>
                </a:ext>
              </a:extLst>
            </p:cNvPr>
            <p:cNvGrpSpPr/>
            <p:nvPr/>
          </p:nvGrpSpPr>
          <p:grpSpPr>
            <a:xfrm flipH="1">
              <a:off x="7341192" y="1885328"/>
              <a:ext cx="611029" cy="714643"/>
              <a:chOff x="7098362" y="1166291"/>
              <a:chExt cx="611029" cy="714643"/>
            </a:xfrm>
          </p:grpSpPr>
          <p:sp>
            <p:nvSpPr>
              <p:cNvPr id="121" name="Free-form: Shape 153">
                <a:extLst>
                  <a:ext uri="{FF2B5EF4-FFF2-40B4-BE49-F238E27FC236}">
                    <a16:creationId xmlns:a16="http://schemas.microsoft.com/office/drawing/2014/main" id="{08C9F214-BD2F-73EB-2FAC-C7EE89123436}"/>
                  </a:ext>
                </a:extLst>
              </p:cNvPr>
              <p:cNvSpPr/>
              <p:nvPr/>
            </p:nvSpPr>
            <p:spPr>
              <a:xfrm>
                <a:off x="7098362" y="1166291"/>
                <a:ext cx="401916" cy="672240"/>
              </a:xfrm>
              <a:custGeom>
                <a:avLst/>
                <a:gdLst>
                  <a:gd name="connsiteX0" fmla="*/ 294420 w 401916"/>
                  <a:gd name="connsiteY0" fmla="*/ 0 h 672240"/>
                  <a:gd name="connsiteX1" fmla="*/ 401916 w 401916"/>
                  <a:gd name="connsiteY1" fmla="*/ 96240 h 672240"/>
                  <a:gd name="connsiteX2" fmla="*/ 294420 w 401916"/>
                  <a:gd name="connsiteY2" fmla="*/ 192480 h 672240"/>
                  <a:gd name="connsiteX3" fmla="*/ 294420 w 401916"/>
                  <a:gd name="connsiteY3" fmla="*/ 150616 h 672240"/>
                  <a:gd name="connsiteX4" fmla="*/ 277862 w 401916"/>
                  <a:gd name="connsiteY4" fmla="*/ 152285 h 672240"/>
                  <a:gd name="connsiteX5" fmla="*/ 110753 w 401916"/>
                  <a:gd name="connsiteY5" fmla="*/ 357320 h 672240"/>
                  <a:gd name="connsiteX6" fmla="*/ 211518 w 401916"/>
                  <a:gd name="connsiteY6" fmla="*/ 536308 h 672240"/>
                  <a:gd name="connsiteX7" fmla="*/ 273588 w 401916"/>
                  <a:gd name="connsiteY7" fmla="*/ 560677 h 672240"/>
                  <a:gd name="connsiteX8" fmla="*/ 209113 w 401916"/>
                  <a:gd name="connsiteY8" fmla="*/ 618401 h 672240"/>
                  <a:gd name="connsiteX9" fmla="*/ 269249 w 401916"/>
                  <a:gd name="connsiteY9" fmla="*/ 672240 h 672240"/>
                  <a:gd name="connsiteX10" fmla="*/ 255541 w 401916"/>
                  <a:gd name="connsiteY10" fmla="*/ 670858 h 672240"/>
                  <a:gd name="connsiteX11" fmla="*/ 0 w 401916"/>
                  <a:gd name="connsiteY11" fmla="*/ 357320 h 672240"/>
                  <a:gd name="connsiteX12" fmla="*/ 255541 w 401916"/>
                  <a:gd name="connsiteY12" fmla="*/ 43782 h 672240"/>
                  <a:gd name="connsiteX13" fmla="*/ 294420 w 401916"/>
                  <a:gd name="connsiteY13" fmla="*/ 39863 h 67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1916" h="672240">
                    <a:moveTo>
                      <a:pt x="294420" y="0"/>
                    </a:moveTo>
                    <a:lnTo>
                      <a:pt x="401916" y="96240"/>
                    </a:lnTo>
                    <a:lnTo>
                      <a:pt x="294420" y="192480"/>
                    </a:lnTo>
                    <a:lnTo>
                      <a:pt x="294420" y="150616"/>
                    </a:lnTo>
                    <a:lnTo>
                      <a:pt x="277862" y="152285"/>
                    </a:lnTo>
                    <a:cubicBezTo>
                      <a:pt x="182493" y="171800"/>
                      <a:pt x="110753" y="256182"/>
                      <a:pt x="110753" y="357320"/>
                    </a:cubicBezTo>
                    <a:cubicBezTo>
                      <a:pt x="110753" y="433174"/>
                      <a:pt x="151107" y="499602"/>
                      <a:pt x="211518" y="536308"/>
                    </a:cubicBezTo>
                    <a:lnTo>
                      <a:pt x="273588" y="560677"/>
                    </a:lnTo>
                    <a:lnTo>
                      <a:pt x="209113" y="618401"/>
                    </a:lnTo>
                    <a:lnTo>
                      <a:pt x="269249" y="672240"/>
                    </a:lnTo>
                    <a:lnTo>
                      <a:pt x="255541" y="670858"/>
                    </a:lnTo>
                    <a:cubicBezTo>
                      <a:pt x="109704" y="641015"/>
                      <a:pt x="0" y="511979"/>
                      <a:pt x="0" y="357320"/>
                    </a:cubicBezTo>
                    <a:cubicBezTo>
                      <a:pt x="0" y="202661"/>
                      <a:pt x="109704" y="73625"/>
                      <a:pt x="255541" y="43782"/>
                    </a:cubicBezTo>
                    <a:lnTo>
                      <a:pt x="294420" y="39863"/>
                    </a:lnTo>
                    <a:close/>
                  </a:path>
                </a:pathLst>
              </a:custGeom>
              <a:gradFill flip="none" rotWithShape="1">
                <a:gsLst>
                  <a:gs pos="0">
                    <a:schemeClr val="accent6">
                      <a:lumMod val="50000"/>
                    </a:schemeClr>
                  </a:gs>
                  <a:gs pos="100000">
                    <a:schemeClr val="accent6">
                      <a:lumMod val="60000"/>
                      <a:lumOff val="40000"/>
                    </a:scheme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1"/>
                  </a:solidFill>
                  <a:latin typeface="Bierstadt" panose="020B0004020202020204" pitchFamily="34" charset="0"/>
                </a:endParaRPr>
              </a:p>
            </p:txBody>
          </p:sp>
          <p:sp>
            <p:nvSpPr>
              <p:cNvPr id="122" name="Free-form: Shape 154">
                <a:extLst>
                  <a:ext uri="{FF2B5EF4-FFF2-40B4-BE49-F238E27FC236}">
                    <a16:creationId xmlns:a16="http://schemas.microsoft.com/office/drawing/2014/main" id="{60E545A6-FB53-F643-D4B7-7F8E6FFC6CCE}"/>
                  </a:ext>
                </a:extLst>
              </p:cNvPr>
              <p:cNvSpPr/>
              <p:nvPr/>
            </p:nvSpPr>
            <p:spPr>
              <a:xfrm rot="16200000">
                <a:off x="7172313" y="1343855"/>
                <a:ext cx="672240" cy="401917"/>
              </a:xfrm>
              <a:custGeom>
                <a:avLst/>
                <a:gdLst>
                  <a:gd name="connsiteX0" fmla="*/ 672240 w 672240"/>
                  <a:gd name="connsiteY0" fmla="*/ 132667 h 401917"/>
                  <a:gd name="connsiteX1" fmla="*/ 670858 w 672240"/>
                  <a:gd name="connsiteY1" fmla="*/ 146376 h 401917"/>
                  <a:gd name="connsiteX2" fmla="*/ 357320 w 672240"/>
                  <a:gd name="connsiteY2" fmla="*/ 401917 h 401917"/>
                  <a:gd name="connsiteX3" fmla="*/ 43782 w 672240"/>
                  <a:gd name="connsiteY3" fmla="*/ 146376 h 401917"/>
                  <a:gd name="connsiteX4" fmla="*/ 39862 w 672240"/>
                  <a:gd name="connsiteY4" fmla="*/ 107496 h 401917"/>
                  <a:gd name="connsiteX5" fmla="*/ 0 w 672240"/>
                  <a:gd name="connsiteY5" fmla="*/ 107496 h 401917"/>
                  <a:gd name="connsiteX6" fmla="*/ 96240 w 672240"/>
                  <a:gd name="connsiteY6" fmla="*/ 0 h 401917"/>
                  <a:gd name="connsiteX7" fmla="*/ 192480 w 672240"/>
                  <a:gd name="connsiteY7" fmla="*/ 107496 h 401917"/>
                  <a:gd name="connsiteX8" fmla="*/ 150615 w 672240"/>
                  <a:gd name="connsiteY8" fmla="*/ 107496 h 401917"/>
                  <a:gd name="connsiteX9" fmla="*/ 152285 w 672240"/>
                  <a:gd name="connsiteY9" fmla="*/ 124056 h 401917"/>
                  <a:gd name="connsiteX10" fmla="*/ 357320 w 672240"/>
                  <a:gd name="connsiteY10" fmla="*/ 291164 h 401917"/>
                  <a:gd name="connsiteX11" fmla="*/ 536308 w 672240"/>
                  <a:gd name="connsiteY11" fmla="*/ 190400 h 401917"/>
                  <a:gd name="connsiteX12" fmla="*/ 560678 w 672240"/>
                  <a:gd name="connsiteY12" fmla="*/ 128329 h 401917"/>
                  <a:gd name="connsiteX13" fmla="*/ 618401 w 672240"/>
                  <a:gd name="connsiteY13" fmla="*/ 192803 h 40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2240" h="401917">
                    <a:moveTo>
                      <a:pt x="672240" y="132667"/>
                    </a:moveTo>
                    <a:lnTo>
                      <a:pt x="670858" y="146376"/>
                    </a:lnTo>
                    <a:cubicBezTo>
                      <a:pt x="641015" y="292213"/>
                      <a:pt x="511979" y="401917"/>
                      <a:pt x="357320" y="401917"/>
                    </a:cubicBezTo>
                    <a:cubicBezTo>
                      <a:pt x="202661" y="401917"/>
                      <a:pt x="73625" y="292213"/>
                      <a:pt x="43782" y="146376"/>
                    </a:cubicBezTo>
                    <a:lnTo>
                      <a:pt x="39862" y="107496"/>
                    </a:lnTo>
                    <a:lnTo>
                      <a:pt x="0" y="107496"/>
                    </a:lnTo>
                    <a:lnTo>
                      <a:pt x="96240" y="0"/>
                    </a:lnTo>
                    <a:lnTo>
                      <a:pt x="192480" y="107496"/>
                    </a:lnTo>
                    <a:lnTo>
                      <a:pt x="150615" y="107496"/>
                    </a:lnTo>
                    <a:lnTo>
                      <a:pt x="152285" y="124056"/>
                    </a:lnTo>
                    <a:cubicBezTo>
                      <a:pt x="171800" y="219424"/>
                      <a:pt x="256182" y="291164"/>
                      <a:pt x="357320" y="291164"/>
                    </a:cubicBezTo>
                    <a:cubicBezTo>
                      <a:pt x="433173" y="291164"/>
                      <a:pt x="499602" y="250811"/>
                      <a:pt x="536308" y="190400"/>
                    </a:cubicBezTo>
                    <a:lnTo>
                      <a:pt x="560678" y="128329"/>
                    </a:lnTo>
                    <a:lnTo>
                      <a:pt x="618401" y="192803"/>
                    </a:lnTo>
                    <a:close/>
                  </a:path>
                </a:pathLst>
              </a:custGeom>
              <a:gradFill flip="none" rotWithShape="1">
                <a:gsLst>
                  <a:gs pos="100000">
                    <a:schemeClr val="accent6">
                      <a:lumMod val="60000"/>
                      <a:lumOff val="40000"/>
                    </a:schemeClr>
                  </a:gs>
                  <a:gs pos="0">
                    <a:schemeClr val="accent6">
                      <a:lumMod val="50000"/>
                    </a:scheme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latin typeface="Bierstadt" panose="020B0004020202020204" pitchFamily="34" charset="0"/>
                </a:endParaRPr>
              </a:p>
            </p:txBody>
          </p:sp>
        </p:grpSp>
        <p:sp>
          <p:nvSpPr>
            <p:cNvPr id="123" name="Freeform 20">
              <a:extLst>
                <a:ext uri="{FF2B5EF4-FFF2-40B4-BE49-F238E27FC236}">
                  <a16:creationId xmlns:a16="http://schemas.microsoft.com/office/drawing/2014/main" id="{7845E692-8642-A84D-66EC-59F614101C43}"/>
                </a:ext>
              </a:extLst>
            </p:cNvPr>
            <p:cNvSpPr>
              <a:spLocks noChangeAspect="1"/>
            </p:cNvSpPr>
            <p:nvPr/>
          </p:nvSpPr>
          <p:spPr>
            <a:xfrm rot="8858542" flipH="1">
              <a:off x="7197625" y="3180865"/>
              <a:ext cx="469748" cy="233918"/>
            </a:xfrm>
            <a:custGeom>
              <a:avLst/>
              <a:gdLst/>
              <a:ahLst/>
              <a:cxnLst/>
              <a:rect l="l" t="t" r="r" b="b"/>
              <a:pathLst>
                <a:path w="1022107" h="309187">
                  <a:moveTo>
                    <a:pt x="0" y="0"/>
                  </a:moveTo>
                  <a:lnTo>
                    <a:pt x="1022108" y="0"/>
                  </a:lnTo>
                  <a:lnTo>
                    <a:pt x="1022108" y="309187"/>
                  </a:lnTo>
                  <a:lnTo>
                    <a:pt x="0" y="30918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latin typeface="Bierstadt" panose="020B0004020202020204" pitchFamily="34" charset="0"/>
              </a:endParaRPr>
            </a:p>
          </p:txBody>
        </p:sp>
        <p:sp>
          <p:nvSpPr>
            <p:cNvPr id="124" name="Free-form: Shape 157">
              <a:extLst>
                <a:ext uri="{FF2B5EF4-FFF2-40B4-BE49-F238E27FC236}">
                  <a16:creationId xmlns:a16="http://schemas.microsoft.com/office/drawing/2014/main" id="{6391EC7B-7F7E-448C-8A77-E4FA4CEFA861}"/>
                </a:ext>
              </a:extLst>
            </p:cNvPr>
            <p:cNvSpPr/>
            <p:nvPr/>
          </p:nvSpPr>
          <p:spPr>
            <a:xfrm flipH="1">
              <a:off x="8015974" y="2688794"/>
              <a:ext cx="1592846" cy="606589"/>
            </a:xfrm>
            <a:custGeom>
              <a:avLst/>
              <a:gdLst>
                <a:gd name="connsiteX0" fmla="*/ 101100 w 1652127"/>
                <a:gd name="connsiteY0" fmla="*/ 0 h 606589"/>
                <a:gd name="connsiteX1" fmla="*/ 1626350 w 1652127"/>
                <a:gd name="connsiteY1" fmla="*/ 0 h 606589"/>
                <a:gd name="connsiteX2" fmla="*/ 1652127 w 1652127"/>
                <a:gd name="connsiteY2" fmla="*/ 5204 h 606589"/>
                <a:gd name="connsiteX3" fmla="*/ 1640826 w 1652127"/>
                <a:gd name="connsiteY3" fmla="*/ 6398 h 606589"/>
                <a:gd name="connsiteX4" fmla="*/ 1400916 w 1652127"/>
                <a:gd name="connsiteY4" fmla="*/ 314919 h 606589"/>
                <a:gd name="connsiteX5" fmla="*/ 1584426 w 1652127"/>
                <a:gd name="connsiteY5" fmla="*/ 605090 h 606589"/>
                <a:gd name="connsiteX6" fmla="*/ 1589033 w 1652127"/>
                <a:gd name="connsiteY6" fmla="*/ 606589 h 606589"/>
                <a:gd name="connsiteX7" fmla="*/ 101100 w 1652127"/>
                <a:gd name="connsiteY7" fmla="*/ 606589 h 606589"/>
                <a:gd name="connsiteX8" fmla="*/ 0 w 1652127"/>
                <a:gd name="connsiteY8" fmla="*/ 505489 h 606589"/>
                <a:gd name="connsiteX9" fmla="*/ 0 w 1652127"/>
                <a:gd name="connsiteY9" fmla="*/ 101100 h 606589"/>
                <a:gd name="connsiteX10" fmla="*/ 101100 w 1652127"/>
                <a:gd name="connsiteY10" fmla="*/ 0 h 6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2127" h="606589">
                  <a:moveTo>
                    <a:pt x="101100" y="0"/>
                  </a:moveTo>
                  <a:lnTo>
                    <a:pt x="1626350" y="0"/>
                  </a:lnTo>
                  <a:lnTo>
                    <a:pt x="1652127" y="5204"/>
                  </a:lnTo>
                  <a:lnTo>
                    <a:pt x="1640826" y="6398"/>
                  </a:lnTo>
                  <a:cubicBezTo>
                    <a:pt x="1503910" y="35763"/>
                    <a:pt x="1400916" y="162735"/>
                    <a:pt x="1400916" y="314919"/>
                  </a:cubicBezTo>
                  <a:cubicBezTo>
                    <a:pt x="1400916" y="445363"/>
                    <a:pt x="1476585" y="557283"/>
                    <a:pt x="1584426" y="605090"/>
                  </a:cubicBezTo>
                  <a:lnTo>
                    <a:pt x="1589033" y="606589"/>
                  </a:lnTo>
                  <a:lnTo>
                    <a:pt x="101100" y="606589"/>
                  </a:lnTo>
                  <a:cubicBezTo>
                    <a:pt x="45264" y="606589"/>
                    <a:pt x="0" y="561325"/>
                    <a:pt x="0" y="505489"/>
                  </a:cubicBezTo>
                  <a:lnTo>
                    <a:pt x="0" y="101100"/>
                  </a:lnTo>
                  <a:cubicBezTo>
                    <a:pt x="0" y="45264"/>
                    <a:pt x="45264" y="0"/>
                    <a:pt x="101100" y="0"/>
                  </a:cubicBezTo>
                  <a:close/>
                </a:path>
              </a:pathLst>
            </a:custGeom>
            <a:noFill/>
            <a:ln w="28575">
              <a:solidFill>
                <a:srgbClr val="548235"/>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latin typeface="Bierstadt" panose="020B0004020202020204" pitchFamily="34" charset="0"/>
              </a:endParaRPr>
            </a:p>
          </p:txBody>
        </p:sp>
        <p:grpSp>
          <p:nvGrpSpPr>
            <p:cNvPr id="125" name="Group 124">
              <a:extLst>
                <a:ext uri="{FF2B5EF4-FFF2-40B4-BE49-F238E27FC236}">
                  <a16:creationId xmlns:a16="http://schemas.microsoft.com/office/drawing/2014/main" id="{635851BF-4792-C078-02F6-B5CC20FAD5B8}"/>
                </a:ext>
              </a:extLst>
            </p:cNvPr>
            <p:cNvGrpSpPr/>
            <p:nvPr/>
          </p:nvGrpSpPr>
          <p:grpSpPr>
            <a:xfrm flipH="1">
              <a:off x="7641182" y="2646392"/>
              <a:ext cx="636458" cy="714643"/>
              <a:chOff x="7098362" y="1166291"/>
              <a:chExt cx="611029" cy="714643"/>
            </a:xfrm>
          </p:grpSpPr>
          <p:sp>
            <p:nvSpPr>
              <p:cNvPr id="126" name="Free-form: Shape 159">
                <a:extLst>
                  <a:ext uri="{FF2B5EF4-FFF2-40B4-BE49-F238E27FC236}">
                    <a16:creationId xmlns:a16="http://schemas.microsoft.com/office/drawing/2014/main" id="{B8A64BE5-D903-3025-F1F2-9EA2AF5A3588}"/>
                  </a:ext>
                </a:extLst>
              </p:cNvPr>
              <p:cNvSpPr/>
              <p:nvPr/>
            </p:nvSpPr>
            <p:spPr>
              <a:xfrm>
                <a:off x="7098362" y="1166291"/>
                <a:ext cx="401916" cy="672240"/>
              </a:xfrm>
              <a:custGeom>
                <a:avLst/>
                <a:gdLst>
                  <a:gd name="connsiteX0" fmla="*/ 294420 w 401916"/>
                  <a:gd name="connsiteY0" fmla="*/ 0 h 672240"/>
                  <a:gd name="connsiteX1" fmla="*/ 401916 w 401916"/>
                  <a:gd name="connsiteY1" fmla="*/ 96240 h 672240"/>
                  <a:gd name="connsiteX2" fmla="*/ 294420 w 401916"/>
                  <a:gd name="connsiteY2" fmla="*/ 192480 h 672240"/>
                  <a:gd name="connsiteX3" fmla="*/ 294420 w 401916"/>
                  <a:gd name="connsiteY3" fmla="*/ 150616 h 672240"/>
                  <a:gd name="connsiteX4" fmla="*/ 277862 w 401916"/>
                  <a:gd name="connsiteY4" fmla="*/ 152285 h 672240"/>
                  <a:gd name="connsiteX5" fmla="*/ 110753 w 401916"/>
                  <a:gd name="connsiteY5" fmla="*/ 357320 h 672240"/>
                  <a:gd name="connsiteX6" fmla="*/ 211518 w 401916"/>
                  <a:gd name="connsiteY6" fmla="*/ 536308 h 672240"/>
                  <a:gd name="connsiteX7" fmla="*/ 273588 w 401916"/>
                  <a:gd name="connsiteY7" fmla="*/ 560677 h 672240"/>
                  <a:gd name="connsiteX8" fmla="*/ 209113 w 401916"/>
                  <a:gd name="connsiteY8" fmla="*/ 618401 h 672240"/>
                  <a:gd name="connsiteX9" fmla="*/ 269249 w 401916"/>
                  <a:gd name="connsiteY9" fmla="*/ 672240 h 672240"/>
                  <a:gd name="connsiteX10" fmla="*/ 255541 w 401916"/>
                  <a:gd name="connsiteY10" fmla="*/ 670858 h 672240"/>
                  <a:gd name="connsiteX11" fmla="*/ 0 w 401916"/>
                  <a:gd name="connsiteY11" fmla="*/ 357320 h 672240"/>
                  <a:gd name="connsiteX12" fmla="*/ 255541 w 401916"/>
                  <a:gd name="connsiteY12" fmla="*/ 43782 h 672240"/>
                  <a:gd name="connsiteX13" fmla="*/ 294420 w 401916"/>
                  <a:gd name="connsiteY13" fmla="*/ 39863 h 67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1916" h="672240">
                    <a:moveTo>
                      <a:pt x="294420" y="0"/>
                    </a:moveTo>
                    <a:lnTo>
                      <a:pt x="401916" y="96240"/>
                    </a:lnTo>
                    <a:lnTo>
                      <a:pt x="294420" y="192480"/>
                    </a:lnTo>
                    <a:lnTo>
                      <a:pt x="294420" y="150616"/>
                    </a:lnTo>
                    <a:lnTo>
                      <a:pt x="277862" y="152285"/>
                    </a:lnTo>
                    <a:cubicBezTo>
                      <a:pt x="182493" y="171800"/>
                      <a:pt x="110753" y="256182"/>
                      <a:pt x="110753" y="357320"/>
                    </a:cubicBezTo>
                    <a:cubicBezTo>
                      <a:pt x="110753" y="433174"/>
                      <a:pt x="151107" y="499602"/>
                      <a:pt x="211518" y="536308"/>
                    </a:cubicBezTo>
                    <a:lnTo>
                      <a:pt x="273588" y="560677"/>
                    </a:lnTo>
                    <a:lnTo>
                      <a:pt x="209113" y="618401"/>
                    </a:lnTo>
                    <a:lnTo>
                      <a:pt x="269249" y="672240"/>
                    </a:lnTo>
                    <a:lnTo>
                      <a:pt x="255541" y="670858"/>
                    </a:lnTo>
                    <a:cubicBezTo>
                      <a:pt x="109704" y="641015"/>
                      <a:pt x="0" y="511979"/>
                      <a:pt x="0" y="357320"/>
                    </a:cubicBezTo>
                    <a:cubicBezTo>
                      <a:pt x="0" y="202661"/>
                      <a:pt x="109704" y="73625"/>
                      <a:pt x="255541" y="43782"/>
                    </a:cubicBezTo>
                    <a:lnTo>
                      <a:pt x="294420" y="39863"/>
                    </a:lnTo>
                    <a:close/>
                  </a:path>
                </a:pathLst>
              </a:custGeom>
              <a:gradFill flip="none" rotWithShape="1">
                <a:gsLst>
                  <a:gs pos="0">
                    <a:schemeClr val="accent6">
                      <a:lumMod val="50000"/>
                    </a:schemeClr>
                  </a:gs>
                  <a:gs pos="100000">
                    <a:schemeClr val="accent6">
                      <a:lumMod val="60000"/>
                      <a:lumOff val="40000"/>
                    </a:scheme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1"/>
                  </a:solidFill>
                  <a:latin typeface="Bierstadt" panose="020B0004020202020204" pitchFamily="34" charset="0"/>
                </a:endParaRPr>
              </a:p>
            </p:txBody>
          </p:sp>
          <p:sp>
            <p:nvSpPr>
              <p:cNvPr id="127" name="Free-form: Shape 160">
                <a:extLst>
                  <a:ext uri="{FF2B5EF4-FFF2-40B4-BE49-F238E27FC236}">
                    <a16:creationId xmlns:a16="http://schemas.microsoft.com/office/drawing/2014/main" id="{14E9EEA4-BB12-C990-ECC8-E6D8EFE802B8}"/>
                  </a:ext>
                </a:extLst>
              </p:cNvPr>
              <p:cNvSpPr/>
              <p:nvPr/>
            </p:nvSpPr>
            <p:spPr>
              <a:xfrm rot="16200000">
                <a:off x="7172313" y="1343855"/>
                <a:ext cx="672240" cy="401917"/>
              </a:xfrm>
              <a:custGeom>
                <a:avLst/>
                <a:gdLst>
                  <a:gd name="connsiteX0" fmla="*/ 672240 w 672240"/>
                  <a:gd name="connsiteY0" fmla="*/ 132667 h 401917"/>
                  <a:gd name="connsiteX1" fmla="*/ 670858 w 672240"/>
                  <a:gd name="connsiteY1" fmla="*/ 146376 h 401917"/>
                  <a:gd name="connsiteX2" fmla="*/ 357320 w 672240"/>
                  <a:gd name="connsiteY2" fmla="*/ 401917 h 401917"/>
                  <a:gd name="connsiteX3" fmla="*/ 43782 w 672240"/>
                  <a:gd name="connsiteY3" fmla="*/ 146376 h 401917"/>
                  <a:gd name="connsiteX4" fmla="*/ 39862 w 672240"/>
                  <a:gd name="connsiteY4" fmla="*/ 107496 h 401917"/>
                  <a:gd name="connsiteX5" fmla="*/ 0 w 672240"/>
                  <a:gd name="connsiteY5" fmla="*/ 107496 h 401917"/>
                  <a:gd name="connsiteX6" fmla="*/ 96240 w 672240"/>
                  <a:gd name="connsiteY6" fmla="*/ 0 h 401917"/>
                  <a:gd name="connsiteX7" fmla="*/ 192480 w 672240"/>
                  <a:gd name="connsiteY7" fmla="*/ 107496 h 401917"/>
                  <a:gd name="connsiteX8" fmla="*/ 150615 w 672240"/>
                  <a:gd name="connsiteY8" fmla="*/ 107496 h 401917"/>
                  <a:gd name="connsiteX9" fmla="*/ 152285 w 672240"/>
                  <a:gd name="connsiteY9" fmla="*/ 124056 h 401917"/>
                  <a:gd name="connsiteX10" fmla="*/ 357320 w 672240"/>
                  <a:gd name="connsiteY10" fmla="*/ 291164 h 401917"/>
                  <a:gd name="connsiteX11" fmla="*/ 536308 w 672240"/>
                  <a:gd name="connsiteY11" fmla="*/ 190400 h 401917"/>
                  <a:gd name="connsiteX12" fmla="*/ 560678 w 672240"/>
                  <a:gd name="connsiteY12" fmla="*/ 128329 h 401917"/>
                  <a:gd name="connsiteX13" fmla="*/ 618401 w 672240"/>
                  <a:gd name="connsiteY13" fmla="*/ 192803 h 40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2240" h="401917">
                    <a:moveTo>
                      <a:pt x="672240" y="132667"/>
                    </a:moveTo>
                    <a:lnTo>
                      <a:pt x="670858" y="146376"/>
                    </a:lnTo>
                    <a:cubicBezTo>
                      <a:pt x="641015" y="292213"/>
                      <a:pt x="511979" y="401917"/>
                      <a:pt x="357320" y="401917"/>
                    </a:cubicBezTo>
                    <a:cubicBezTo>
                      <a:pt x="202661" y="401917"/>
                      <a:pt x="73625" y="292213"/>
                      <a:pt x="43782" y="146376"/>
                    </a:cubicBezTo>
                    <a:lnTo>
                      <a:pt x="39862" y="107496"/>
                    </a:lnTo>
                    <a:lnTo>
                      <a:pt x="0" y="107496"/>
                    </a:lnTo>
                    <a:lnTo>
                      <a:pt x="96240" y="0"/>
                    </a:lnTo>
                    <a:lnTo>
                      <a:pt x="192480" y="107496"/>
                    </a:lnTo>
                    <a:lnTo>
                      <a:pt x="150615" y="107496"/>
                    </a:lnTo>
                    <a:lnTo>
                      <a:pt x="152285" y="124056"/>
                    </a:lnTo>
                    <a:cubicBezTo>
                      <a:pt x="171800" y="219424"/>
                      <a:pt x="256182" y="291164"/>
                      <a:pt x="357320" y="291164"/>
                    </a:cubicBezTo>
                    <a:cubicBezTo>
                      <a:pt x="433173" y="291164"/>
                      <a:pt x="499602" y="250811"/>
                      <a:pt x="536308" y="190400"/>
                    </a:cubicBezTo>
                    <a:lnTo>
                      <a:pt x="560678" y="128329"/>
                    </a:lnTo>
                    <a:lnTo>
                      <a:pt x="618401" y="192803"/>
                    </a:lnTo>
                    <a:close/>
                  </a:path>
                </a:pathLst>
              </a:custGeom>
              <a:gradFill flip="none" rotWithShape="1">
                <a:gsLst>
                  <a:gs pos="100000">
                    <a:schemeClr val="accent6">
                      <a:lumMod val="60000"/>
                      <a:lumOff val="40000"/>
                    </a:schemeClr>
                  </a:gs>
                  <a:gs pos="0">
                    <a:schemeClr val="accent6">
                      <a:lumMod val="50000"/>
                    </a:scheme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latin typeface="Bierstadt" panose="020B0004020202020204" pitchFamily="34" charset="0"/>
                </a:endParaRPr>
              </a:p>
            </p:txBody>
          </p:sp>
        </p:grpSp>
        <p:sp>
          <p:nvSpPr>
            <p:cNvPr id="128" name="Freeform 20">
              <a:extLst>
                <a:ext uri="{FF2B5EF4-FFF2-40B4-BE49-F238E27FC236}">
                  <a16:creationId xmlns:a16="http://schemas.microsoft.com/office/drawing/2014/main" id="{5D986ECD-B4FD-100F-A6A9-95AF9395B217}"/>
                </a:ext>
              </a:extLst>
            </p:cNvPr>
            <p:cNvSpPr>
              <a:spLocks noChangeAspect="1"/>
            </p:cNvSpPr>
            <p:nvPr/>
          </p:nvSpPr>
          <p:spPr>
            <a:xfrm rot="10800000" flipH="1">
              <a:off x="7309385" y="3718071"/>
              <a:ext cx="401919" cy="233918"/>
            </a:xfrm>
            <a:custGeom>
              <a:avLst/>
              <a:gdLst/>
              <a:ahLst/>
              <a:cxnLst/>
              <a:rect l="l" t="t" r="r" b="b"/>
              <a:pathLst>
                <a:path w="1022107" h="309187">
                  <a:moveTo>
                    <a:pt x="0" y="0"/>
                  </a:moveTo>
                  <a:lnTo>
                    <a:pt x="1022108" y="0"/>
                  </a:lnTo>
                  <a:lnTo>
                    <a:pt x="1022108" y="309187"/>
                  </a:lnTo>
                  <a:lnTo>
                    <a:pt x="0" y="30918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latin typeface="Bierstadt" panose="020B0004020202020204" pitchFamily="34" charset="0"/>
              </a:endParaRPr>
            </a:p>
          </p:txBody>
        </p:sp>
        <p:sp>
          <p:nvSpPr>
            <p:cNvPr id="129" name="Free-form: Shape 163">
              <a:extLst>
                <a:ext uri="{FF2B5EF4-FFF2-40B4-BE49-F238E27FC236}">
                  <a16:creationId xmlns:a16="http://schemas.microsoft.com/office/drawing/2014/main" id="{57BCF999-2CA8-4E88-595A-3AB4077D174A}"/>
                </a:ext>
              </a:extLst>
            </p:cNvPr>
            <p:cNvSpPr/>
            <p:nvPr/>
          </p:nvSpPr>
          <p:spPr>
            <a:xfrm flipH="1">
              <a:off x="8154335" y="3454652"/>
              <a:ext cx="1579224" cy="606589"/>
            </a:xfrm>
            <a:custGeom>
              <a:avLst/>
              <a:gdLst>
                <a:gd name="connsiteX0" fmla="*/ 101100 w 1652127"/>
                <a:gd name="connsiteY0" fmla="*/ 0 h 606589"/>
                <a:gd name="connsiteX1" fmla="*/ 1626350 w 1652127"/>
                <a:gd name="connsiteY1" fmla="*/ 0 h 606589"/>
                <a:gd name="connsiteX2" fmla="*/ 1652127 w 1652127"/>
                <a:gd name="connsiteY2" fmla="*/ 5204 h 606589"/>
                <a:gd name="connsiteX3" fmla="*/ 1640826 w 1652127"/>
                <a:gd name="connsiteY3" fmla="*/ 6398 h 606589"/>
                <a:gd name="connsiteX4" fmla="*/ 1400916 w 1652127"/>
                <a:gd name="connsiteY4" fmla="*/ 314919 h 606589"/>
                <a:gd name="connsiteX5" fmla="*/ 1584426 w 1652127"/>
                <a:gd name="connsiteY5" fmla="*/ 605090 h 606589"/>
                <a:gd name="connsiteX6" fmla="*/ 1589033 w 1652127"/>
                <a:gd name="connsiteY6" fmla="*/ 606589 h 606589"/>
                <a:gd name="connsiteX7" fmla="*/ 101100 w 1652127"/>
                <a:gd name="connsiteY7" fmla="*/ 606589 h 606589"/>
                <a:gd name="connsiteX8" fmla="*/ 0 w 1652127"/>
                <a:gd name="connsiteY8" fmla="*/ 505489 h 606589"/>
                <a:gd name="connsiteX9" fmla="*/ 0 w 1652127"/>
                <a:gd name="connsiteY9" fmla="*/ 101100 h 606589"/>
                <a:gd name="connsiteX10" fmla="*/ 101100 w 1652127"/>
                <a:gd name="connsiteY10" fmla="*/ 0 h 6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2127" h="606589">
                  <a:moveTo>
                    <a:pt x="101100" y="0"/>
                  </a:moveTo>
                  <a:lnTo>
                    <a:pt x="1626350" y="0"/>
                  </a:lnTo>
                  <a:lnTo>
                    <a:pt x="1652127" y="5204"/>
                  </a:lnTo>
                  <a:lnTo>
                    <a:pt x="1640826" y="6398"/>
                  </a:lnTo>
                  <a:cubicBezTo>
                    <a:pt x="1503910" y="35763"/>
                    <a:pt x="1400916" y="162735"/>
                    <a:pt x="1400916" y="314919"/>
                  </a:cubicBezTo>
                  <a:cubicBezTo>
                    <a:pt x="1400916" y="445363"/>
                    <a:pt x="1476585" y="557283"/>
                    <a:pt x="1584426" y="605090"/>
                  </a:cubicBezTo>
                  <a:lnTo>
                    <a:pt x="1589033" y="606589"/>
                  </a:lnTo>
                  <a:lnTo>
                    <a:pt x="101100" y="606589"/>
                  </a:lnTo>
                  <a:cubicBezTo>
                    <a:pt x="45264" y="606589"/>
                    <a:pt x="0" y="561325"/>
                    <a:pt x="0" y="505489"/>
                  </a:cubicBezTo>
                  <a:lnTo>
                    <a:pt x="0" y="101100"/>
                  </a:lnTo>
                  <a:cubicBezTo>
                    <a:pt x="0" y="45264"/>
                    <a:pt x="45264" y="0"/>
                    <a:pt x="101100" y="0"/>
                  </a:cubicBezTo>
                  <a:close/>
                </a:path>
              </a:pathLst>
            </a:custGeom>
            <a:noFill/>
            <a:ln w="28575">
              <a:solidFill>
                <a:srgbClr val="548235"/>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latin typeface="Bierstadt" panose="020B0004020202020204" pitchFamily="34" charset="0"/>
              </a:endParaRPr>
            </a:p>
          </p:txBody>
        </p:sp>
        <p:grpSp>
          <p:nvGrpSpPr>
            <p:cNvPr id="130" name="Group 129">
              <a:extLst>
                <a:ext uri="{FF2B5EF4-FFF2-40B4-BE49-F238E27FC236}">
                  <a16:creationId xmlns:a16="http://schemas.microsoft.com/office/drawing/2014/main" id="{5D33BAED-65DC-7B1A-27BF-4F593B023ACA}"/>
                </a:ext>
              </a:extLst>
            </p:cNvPr>
            <p:cNvGrpSpPr/>
            <p:nvPr/>
          </p:nvGrpSpPr>
          <p:grpSpPr>
            <a:xfrm flipH="1">
              <a:off x="7782748" y="3412250"/>
              <a:ext cx="631015" cy="714643"/>
              <a:chOff x="7098362" y="1166291"/>
              <a:chExt cx="611029" cy="714643"/>
            </a:xfrm>
          </p:grpSpPr>
          <p:sp>
            <p:nvSpPr>
              <p:cNvPr id="131" name="Free-form: Shape 165">
                <a:extLst>
                  <a:ext uri="{FF2B5EF4-FFF2-40B4-BE49-F238E27FC236}">
                    <a16:creationId xmlns:a16="http://schemas.microsoft.com/office/drawing/2014/main" id="{92A7C45D-074A-C84E-8FBE-D9EB6DA85412}"/>
                  </a:ext>
                </a:extLst>
              </p:cNvPr>
              <p:cNvSpPr/>
              <p:nvPr/>
            </p:nvSpPr>
            <p:spPr>
              <a:xfrm>
                <a:off x="7098362" y="1166291"/>
                <a:ext cx="401916" cy="672240"/>
              </a:xfrm>
              <a:custGeom>
                <a:avLst/>
                <a:gdLst>
                  <a:gd name="connsiteX0" fmla="*/ 294420 w 401916"/>
                  <a:gd name="connsiteY0" fmla="*/ 0 h 672240"/>
                  <a:gd name="connsiteX1" fmla="*/ 401916 w 401916"/>
                  <a:gd name="connsiteY1" fmla="*/ 96240 h 672240"/>
                  <a:gd name="connsiteX2" fmla="*/ 294420 w 401916"/>
                  <a:gd name="connsiteY2" fmla="*/ 192480 h 672240"/>
                  <a:gd name="connsiteX3" fmla="*/ 294420 w 401916"/>
                  <a:gd name="connsiteY3" fmla="*/ 150616 h 672240"/>
                  <a:gd name="connsiteX4" fmla="*/ 277862 w 401916"/>
                  <a:gd name="connsiteY4" fmla="*/ 152285 h 672240"/>
                  <a:gd name="connsiteX5" fmla="*/ 110753 w 401916"/>
                  <a:gd name="connsiteY5" fmla="*/ 357320 h 672240"/>
                  <a:gd name="connsiteX6" fmla="*/ 211518 w 401916"/>
                  <a:gd name="connsiteY6" fmla="*/ 536308 h 672240"/>
                  <a:gd name="connsiteX7" fmla="*/ 273588 w 401916"/>
                  <a:gd name="connsiteY7" fmla="*/ 560677 h 672240"/>
                  <a:gd name="connsiteX8" fmla="*/ 209113 w 401916"/>
                  <a:gd name="connsiteY8" fmla="*/ 618401 h 672240"/>
                  <a:gd name="connsiteX9" fmla="*/ 269249 w 401916"/>
                  <a:gd name="connsiteY9" fmla="*/ 672240 h 672240"/>
                  <a:gd name="connsiteX10" fmla="*/ 255541 w 401916"/>
                  <a:gd name="connsiteY10" fmla="*/ 670858 h 672240"/>
                  <a:gd name="connsiteX11" fmla="*/ 0 w 401916"/>
                  <a:gd name="connsiteY11" fmla="*/ 357320 h 672240"/>
                  <a:gd name="connsiteX12" fmla="*/ 255541 w 401916"/>
                  <a:gd name="connsiteY12" fmla="*/ 43782 h 672240"/>
                  <a:gd name="connsiteX13" fmla="*/ 294420 w 401916"/>
                  <a:gd name="connsiteY13" fmla="*/ 39863 h 67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1916" h="672240">
                    <a:moveTo>
                      <a:pt x="294420" y="0"/>
                    </a:moveTo>
                    <a:lnTo>
                      <a:pt x="401916" y="96240"/>
                    </a:lnTo>
                    <a:lnTo>
                      <a:pt x="294420" y="192480"/>
                    </a:lnTo>
                    <a:lnTo>
                      <a:pt x="294420" y="150616"/>
                    </a:lnTo>
                    <a:lnTo>
                      <a:pt x="277862" y="152285"/>
                    </a:lnTo>
                    <a:cubicBezTo>
                      <a:pt x="182493" y="171800"/>
                      <a:pt x="110753" y="256182"/>
                      <a:pt x="110753" y="357320"/>
                    </a:cubicBezTo>
                    <a:cubicBezTo>
                      <a:pt x="110753" y="433174"/>
                      <a:pt x="151107" y="499602"/>
                      <a:pt x="211518" y="536308"/>
                    </a:cubicBezTo>
                    <a:lnTo>
                      <a:pt x="273588" y="560677"/>
                    </a:lnTo>
                    <a:lnTo>
                      <a:pt x="209113" y="618401"/>
                    </a:lnTo>
                    <a:lnTo>
                      <a:pt x="269249" y="672240"/>
                    </a:lnTo>
                    <a:lnTo>
                      <a:pt x="255541" y="670858"/>
                    </a:lnTo>
                    <a:cubicBezTo>
                      <a:pt x="109704" y="641015"/>
                      <a:pt x="0" y="511979"/>
                      <a:pt x="0" y="357320"/>
                    </a:cubicBezTo>
                    <a:cubicBezTo>
                      <a:pt x="0" y="202661"/>
                      <a:pt x="109704" y="73625"/>
                      <a:pt x="255541" y="43782"/>
                    </a:cubicBezTo>
                    <a:lnTo>
                      <a:pt x="294420" y="39863"/>
                    </a:lnTo>
                    <a:close/>
                  </a:path>
                </a:pathLst>
              </a:custGeom>
              <a:gradFill flip="none" rotWithShape="1">
                <a:gsLst>
                  <a:gs pos="0">
                    <a:schemeClr val="accent6">
                      <a:lumMod val="50000"/>
                    </a:schemeClr>
                  </a:gs>
                  <a:gs pos="100000">
                    <a:schemeClr val="accent6">
                      <a:lumMod val="60000"/>
                      <a:lumOff val="40000"/>
                    </a:scheme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1"/>
                  </a:solidFill>
                  <a:latin typeface="Bierstadt" panose="020B0004020202020204" pitchFamily="34" charset="0"/>
                </a:endParaRPr>
              </a:p>
            </p:txBody>
          </p:sp>
          <p:sp>
            <p:nvSpPr>
              <p:cNvPr id="132" name="Free-form: Shape 166">
                <a:extLst>
                  <a:ext uri="{FF2B5EF4-FFF2-40B4-BE49-F238E27FC236}">
                    <a16:creationId xmlns:a16="http://schemas.microsoft.com/office/drawing/2014/main" id="{4D151FC4-8FD6-C17B-A02C-C57388839862}"/>
                  </a:ext>
                </a:extLst>
              </p:cNvPr>
              <p:cNvSpPr/>
              <p:nvPr/>
            </p:nvSpPr>
            <p:spPr>
              <a:xfrm rot="16200000">
                <a:off x="7172313" y="1343855"/>
                <a:ext cx="672240" cy="401917"/>
              </a:xfrm>
              <a:custGeom>
                <a:avLst/>
                <a:gdLst>
                  <a:gd name="connsiteX0" fmla="*/ 672240 w 672240"/>
                  <a:gd name="connsiteY0" fmla="*/ 132667 h 401917"/>
                  <a:gd name="connsiteX1" fmla="*/ 670858 w 672240"/>
                  <a:gd name="connsiteY1" fmla="*/ 146376 h 401917"/>
                  <a:gd name="connsiteX2" fmla="*/ 357320 w 672240"/>
                  <a:gd name="connsiteY2" fmla="*/ 401917 h 401917"/>
                  <a:gd name="connsiteX3" fmla="*/ 43782 w 672240"/>
                  <a:gd name="connsiteY3" fmla="*/ 146376 h 401917"/>
                  <a:gd name="connsiteX4" fmla="*/ 39862 w 672240"/>
                  <a:gd name="connsiteY4" fmla="*/ 107496 h 401917"/>
                  <a:gd name="connsiteX5" fmla="*/ 0 w 672240"/>
                  <a:gd name="connsiteY5" fmla="*/ 107496 h 401917"/>
                  <a:gd name="connsiteX6" fmla="*/ 96240 w 672240"/>
                  <a:gd name="connsiteY6" fmla="*/ 0 h 401917"/>
                  <a:gd name="connsiteX7" fmla="*/ 192480 w 672240"/>
                  <a:gd name="connsiteY7" fmla="*/ 107496 h 401917"/>
                  <a:gd name="connsiteX8" fmla="*/ 150615 w 672240"/>
                  <a:gd name="connsiteY8" fmla="*/ 107496 h 401917"/>
                  <a:gd name="connsiteX9" fmla="*/ 152285 w 672240"/>
                  <a:gd name="connsiteY9" fmla="*/ 124056 h 401917"/>
                  <a:gd name="connsiteX10" fmla="*/ 357320 w 672240"/>
                  <a:gd name="connsiteY10" fmla="*/ 291164 h 401917"/>
                  <a:gd name="connsiteX11" fmla="*/ 536308 w 672240"/>
                  <a:gd name="connsiteY11" fmla="*/ 190400 h 401917"/>
                  <a:gd name="connsiteX12" fmla="*/ 560678 w 672240"/>
                  <a:gd name="connsiteY12" fmla="*/ 128329 h 401917"/>
                  <a:gd name="connsiteX13" fmla="*/ 618401 w 672240"/>
                  <a:gd name="connsiteY13" fmla="*/ 192803 h 40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2240" h="401917">
                    <a:moveTo>
                      <a:pt x="672240" y="132667"/>
                    </a:moveTo>
                    <a:lnTo>
                      <a:pt x="670858" y="146376"/>
                    </a:lnTo>
                    <a:cubicBezTo>
                      <a:pt x="641015" y="292213"/>
                      <a:pt x="511979" y="401917"/>
                      <a:pt x="357320" y="401917"/>
                    </a:cubicBezTo>
                    <a:cubicBezTo>
                      <a:pt x="202661" y="401917"/>
                      <a:pt x="73625" y="292213"/>
                      <a:pt x="43782" y="146376"/>
                    </a:cubicBezTo>
                    <a:lnTo>
                      <a:pt x="39862" y="107496"/>
                    </a:lnTo>
                    <a:lnTo>
                      <a:pt x="0" y="107496"/>
                    </a:lnTo>
                    <a:lnTo>
                      <a:pt x="96240" y="0"/>
                    </a:lnTo>
                    <a:lnTo>
                      <a:pt x="192480" y="107496"/>
                    </a:lnTo>
                    <a:lnTo>
                      <a:pt x="150615" y="107496"/>
                    </a:lnTo>
                    <a:lnTo>
                      <a:pt x="152285" y="124056"/>
                    </a:lnTo>
                    <a:cubicBezTo>
                      <a:pt x="171800" y="219424"/>
                      <a:pt x="256182" y="291164"/>
                      <a:pt x="357320" y="291164"/>
                    </a:cubicBezTo>
                    <a:cubicBezTo>
                      <a:pt x="433173" y="291164"/>
                      <a:pt x="499602" y="250811"/>
                      <a:pt x="536308" y="190400"/>
                    </a:cubicBezTo>
                    <a:lnTo>
                      <a:pt x="560678" y="128329"/>
                    </a:lnTo>
                    <a:lnTo>
                      <a:pt x="618401" y="192803"/>
                    </a:lnTo>
                    <a:close/>
                  </a:path>
                </a:pathLst>
              </a:custGeom>
              <a:gradFill flip="none" rotWithShape="1">
                <a:gsLst>
                  <a:gs pos="100000">
                    <a:schemeClr val="accent6">
                      <a:lumMod val="60000"/>
                      <a:lumOff val="40000"/>
                    </a:schemeClr>
                  </a:gs>
                  <a:gs pos="0">
                    <a:schemeClr val="accent6">
                      <a:lumMod val="50000"/>
                    </a:scheme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latin typeface="Bierstadt" panose="020B0004020202020204" pitchFamily="34" charset="0"/>
                </a:endParaRPr>
              </a:p>
            </p:txBody>
          </p:sp>
        </p:grpSp>
        <p:sp>
          <p:nvSpPr>
            <p:cNvPr id="133" name="Freeform 20">
              <a:extLst>
                <a:ext uri="{FF2B5EF4-FFF2-40B4-BE49-F238E27FC236}">
                  <a16:creationId xmlns:a16="http://schemas.microsoft.com/office/drawing/2014/main" id="{138B84F3-D92E-DC1A-4205-408DBF4CB63D}"/>
                </a:ext>
              </a:extLst>
            </p:cNvPr>
            <p:cNvSpPr>
              <a:spLocks noChangeAspect="1"/>
            </p:cNvSpPr>
            <p:nvPr/>
          </p:nvSpPr>
          <p:spPr>
            <a:xfrm rot="12675995" flipH="1">
              <a:off x="7069268" y="4430731"/>
              <a:ext cx="442870" cy="233918"/>
            </a:xfrm>
            <a:custGeom>
              <a:avLst/>
              <a:gdLst/>
              <a:ahLst/>
              <a:cxnLst/>
              <a:rect l="l" t="t" r="r" b="b"/>
              <a:pathLst>
                <a:path w="1022107" h="309187">
                  <a:moveTo>
                    <a:pt x="0" y="0"/>
                  </a:moveTo>
                  <a:lnTo>
                    <a:pt x="1022108" y="0"/>
                  </a:lnTo>
                  <a:lnTo>
                    <a:pt x="1022108" y="309187"/>
                  </a:lnTo>
                  <a:lnTo>
                    <a:pt x="0" y="30918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latin typeface="Bierstadt" panose="020B0004020202020204" pitchFamily="34" charset="0"/>
              </a:endParaRPr>
            </a:p>
          </p:txBody>
        </p:sp>
        <p:sp>
          <p:nvSpPr>
            <p:cNvPr id="134" name="Free-form: Shape 169">
              <a:extLst>
                <a:ext uri="{FF2B5EF4-FFF2-40B4-BE49-F238E27FC236}">
                  <a16:creationId xmlns:a16="http://schemas.microsoft.com/office/drawing/2014/main" id="{930B900B-F0EC-23DC-64F5-EB9FA5326B9F}"/>
                </a:ext>
              </a:extLst>
            </p:cNvPr>
            <p:cNvSpPr/>
            <p:nvPr/>
          </p:nvSpPr>
          <p:spPr>
            <a:xfrm flipH="1">
              <a:off x="7998417" y="4253972"/>
              <a:ext cx="1529206" cy="606589"/>
            </a:xfrm>
            <a:custGeom>
              <a:avLst/>
              <a:gdLst>
                <a:gd name="connsiteX0" fmla="*/ 101100 w 1652127"/>
                <a:gd name="connsiteY0" fmla="*/ 0 h 606589"/>
                <a:gd name="connsiteX1" fmla="*/ 1626350 w 1652127"/>
                <a:gd name="connsiteY1" fmla="*/ 0 h 606589"/>
                <a:gd name="connsiteX2" fmla="*/ 1652127 w 1652127"/>
                <a:gd name="connsiteY2" fmla="*/ 5204 h 606589"/>
                <a:gd name="connsiteX3" fmla="*/ 1640826 w 1652127"/>
                <a:gd name="connsiteY3" fmla="*/ 6398 h 606589"/>
                <a:gd name="connsiteX4" fmla="*/ 1400916 w 1652127"/>
                <a:gd name="connsiteY4" fmla="*/ 314919 h 606589"/>
                <a:gd name="connsiteX5" fmla="*/ 1584426 w 1652127"/>
                <a:gd name="connsiteY5" fmla="*/ 605090 h 606589"/>
                <a:gd name="connsiteX6" fmla="*/ 1589033 w 1652127"/>
                <a:gd name="connsiteY6" fmla="*/ 606589 h 606589"/>
                <a:gd name="connsiteX7" fmla="*/ 101100 w 1652127"/>
                <a:gd name="connsiteY7" fmla="*/ 606589 h 606589"/>
                <a:gd name="connsiteX8" fmla="*/ 0 w 1652127"/>
                <a:gd name="connsiteY8" fmla="*/ 505489 h 606589"/>
                <a:gd name="connsiteX9" fmla="*/ 0 w 1652127"/>
                <a:gd name="connsiteY9" fmla="*/ 101100 h 606589"/>
                <a:gd name="connsiteX10" fmla="*/ 101100 w 1652127"/>
                <a:gd name="connsiteY10" fmla="*/ 0 h 6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2127" h="606589">
                  <a:moveTo>
                    <a:pt x="101100" y="0"/>
                  </a:moveTo>
                  <a:lnTo>
                    <a:pt x="1626350" y="0"/>
                  </a:lnTo>
                  <a:lnTo>
                    <a:pt x="1652127" y="5204"/>
                  </a:lnTo>
                  <a:lnTo>
                    <a:pt x="1640826" y="6398"/>
                  </a:lnTo>
                  <a:cubicBezTo>
                    <a:pt x="1503910" y="35763"/>
                    <a:pt x="1400916" y="162735"/>
                    <a:pt x="1400916" y="314919"/>
                  </a:cubicBezTo>
                  <a:cubicBezTo>
                    <a:pt x="1400916" y="445363"/>
                    <a:pt x="1476585" y="557283"/>
                    <a:pt x="1584426" y="605090"/>
                  </a:cubicBezTo>
                  <a:lnTo>
                    <a:pt x="1589033" y="606589"/>
                  </a:lnTo>
                  <a:lnTo>
                    <a:pt x="101100" y="606589"/>
                  </a:lnTo>
                  <a:cubicBezTo>
                    <a:pt x="45264" y="606589"/>
                    <a:pt x="0" y="561325"/>
                    <a:pt x="0" y="505489"/>
                  </a:cubicBezTo>
                  <a:lnTo>
                    <a:pt x="0" y="101100"/>
                  </a:lnTo>
                  <a:cubicBezTo>
                    <a:pt x="0" y="45264"/>
                    <a:pt x="45264" y="0"/>
                    <a:pt x="101100" y="0"/>
                  </a:cubicBezTo>
                  <a:close/>
                </a:path>
              </a:pathLst>
            </a:custGeom>
            <a:noFill/>
            <a:ln w="28575">
              <a:solidFill>
                <a:srgbClr val="548235"/>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latin typeface="Bierstadt" panose="020B0004020202020204" pitchFamily="34" charset="0"/>
              </a:endParaRPr>
            </a:p>
          </p:txBody>
        </p:sp>
        <p:grpSp>
          <p:nvGrpSpPr>
            <p:cNvPr id="135" name="Group 134">
              <a:extLst>
                <a:ext uri="{FF2B5EF4-FFF2-40B4-BE49-F238E27FC236}">
                  <a16:creationId xmlns:a16="http://schemas.microsoft.com/office/drawing/2014/main" id="{3E99A6AB-62C1-1047-3065-97E0585BDCD3}"/>
                </a:ext>
              </a:extLst>
            </p:cNvPr>
            <p:cNvGrpSpPr/>
            <p:nvPr/>
          </p:nvGrpSpPr>
          <p:grpSpPr>
            <a:xfrm flipH="1">
              <a:off x="7638599" y="4211570"/>
              <a:ext cx="611029" cy="714643"/>
              <a:chOff x="7098362" y="1166291"/>
              <a:chExt cx="611029" cy="714643"/>
            </a:xfrm>
          </p:grpSpPr>
          <p:sp>
            <p:nvSpPr>
              <p:cNvPr id="136" name="Free-form: Shape 171">
                <a:extLst>
                  <a:ext uri="{FF2B5EF4-FFF2-40B4-BE49-F238E27FC236}">
                    <a16:creationId xmlns:a16="http://schemas.microsoft.com/office/drawing/2014/main" id="{4C56C9CD-5011-D217-C0C4-9C5261418D8D}"/>
                  </a:ext>
                </a:extLst>
              </p:cNvPr>
              <p:cNvSpPr/>
              <p:nvPr/>
            </p:nvSpPr>
            <p:spPr>
              <a:xfrm>
                <a:off x="7098362" y="1166291"/>
                <a:ext cx="401916" cy="672240"/>
              </a:xfrm>
              <a:custGeom>
                <a:avLst/>
                <a:gdLst>
                  <a:gd name="connsiteX0" fmla="*/ 294420 w 401916"/>
                  <a:gd name="connsiteY0" fmla="*/ 0 h 672240"/>
                  <a:gd name="connsiteX1" fmla="*/ 401916 w 401916"/>
                  <a:gd name="connsiteY1" fmla="*/ 96240 h 672240"/>
                  <a:gd name="connsiteX2" fmla="*/ 294420 w 401916"/>
                  <a:gd name="connsiteY2" fmla="*/ 192480 h 672240"/>
                  <a:gd name="connsiteX3" fmla="*/ 294420 w 401916"/>
                  <a:gd name="connsiteY3" fmla="*/ 150616 h 672240"/>
                  <a:gd name="connsiteX4" fmla="*/ 277862 w 401916"/>
                  <a:gd name="connsiteY4" fmla="*/ 152285 h 672240"/>
                  <a:gd name="connsiteX5" fmla="*/ 110753 w 401916"/>
                  <a:gd name="connsiteY5" fmla="*/ 357320 h 672240"/>
                  <a:gd name="connsiteX6" fmla="*/ 211518 w 401916"/>
                  <a:gd name="connsiteY6" fmla="*/ 536308 h 672240"/>
                  <a:gd name="connsiteX7" fmla="*/ 273588 w 401916"/>
                  <a:gd name="connsiteY7" fmla="*/ 560677 h 672240"/>
                  <a:gd name="connsiteX8" fmla="*/ 209113 w 401916"/>
                  <a:gd name="connsiteY8" fmla="*/ 618401 h 672240"/>
                  <a:gd name="connsiteX9" fmla="*/ 269249 w 401916"/>
                  <a:gd name="connsiteY9" fmla="*/ 672240 h 672240"/>
                  <a:gd name="connsiteX10" fmla="*/ 255541 w 401916"/>
                  <a:gd name="connsiteY10" fmla="*/ 670858 h 672240"/>
                  <a:gd name="connsiteX11" fmla="*/ 0 w 401916"/>
                  <a:gd name="connsiteY11" fmla="*/ 357320 h 672240"/>
                  <a:gd name="connsiteX12" fmla="*/ 255541 w 401916"/>
                  <a:gd name="connsiteY12" fmla="*/ 43782 h 672240"/>
                  <a:gd name="connsiteX13" fmla="*/ 294420 w 401916"/>
                  <a:gd name="connsiteY13" fmla="*/ 39863 h 67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1916" h="672240">
                    <a:moveTo>
                      <a:pt x="294420" y="0"/>
                    </a:moveTo>
                    <a:lnTo>
                      <a:pt x="401916" y="96240"/>
                    </a:lnTo>
                    <a:lnTo>
                      <a:pt x="294420" y="192480"/>
                    </a:lnTo>
                    <a:lnTo>
                      <a:pt x="294420" y="150616"/>
                    </a:lnTo>
                    <a:lnTo>
                      <a:pt x="277862" y="152285"/>
                    </a:lnTo>
                    <a:cubicBezTo>
                      <a:pt x="182493" y="171800"/>
                      <a:pt x="110753" y="256182"/>
                      <a:pt x="110753" y="357320"/>
                    </a:cubicBezTo>
                    <a:cubicBezTo>
                      <a:pt x="110753" y="433174"/>
                      <a:pt x="151107" y="499602"/>
                      <a:pt x="211518" y="536308"/>
                    </a:cubicBezTo>
                    <a:lnTo>
                      <a:pt x="273588" y="560677"/>
                    </a:lnTo>
                    <a:lnTo>
                      <a:pt x="209113" y="618401"/>
                    </a:lnTo>
                    <a:lnTo>
                      <a:pt x="269249" y="672240"/>
                    </a:lnTo>
                    <a:lnTo>
                      <a:pt x="255541" y="670858"/>
                    </a:lnTo>
                    <a:cubicBezTo>
                      <a:pt x="109704" y="641015"/>
                      <a:pt x="0" y="511979"/>
                      <a:pt x="0" y="357320"/>
                    </a:cubicBezTo>
                    <a:cubicBezTo>
                      <a:pt x="0" y="202661"/>
                      <a:pt x="109704" y="73625"/>
                      <a:pt x="255541" y="43782"/>
                    </a:cubicBezTo>
                    <a:lnTo>
                      <a:pt x="294420" y="39863"/>
                    </a:lnTo>
                    <a:close/>
                  </a:path>
                </a:pathLst>
              </a:custGeom>
              <a:gradFill flip="none" rotWithShape="1">
                <a:gsLst>
                  <a:gs pos="0">
                    <a:schemeClr val="accent6">
                      <a:lumMod val="50000"/>
                    </a:schemeClr>
                  </a:gs>
                  <a:gs pos="100000">
                    <a:schemeClr val="accent6">
                      <a:lumMod val="60000"/>
                      <a:lumOff val="40000"/>
                    </a:scheme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1"/>
                  </a:solidFill>
                  <a:latin typeface="Bierstadt" panose="020B0004020202020204" pitchFamily="34" charset="0"/>
                </a:endParaRPr>
              </a:p>
            </p:txBody>
          </p:sp>
          <p:sp>
            <p:nvSpPr>
              <p:cNvPr id="137" name="Free-form: Shape 172">
                <a:extLst>
                  <a:ext uri="{FF2B5EF4-FFF2-40B4-BE49-F238E27FC236}">
                    <a16:creationId xmlns:a16="http://schemas.microsoft.com/office/drawing/2014/main" id="{7A2B7F9E-D187-7DAC-FB40-2D4AF1ECC570}"/>
                  </a:ext>
                </a:extLst>
              </p:cNvPr>
              <p:cNvSpPr/>
              <p:nvPr/>
            </p:nvSpPr>
            <p:spPr>
              <a:xfrm rot="16200000">
                <a:off x="7172313" y="1343855"/>
                <a:ext cx="672240" cy="401917"/>
              </a:xfrm>
              <a:custGeom>
                <a:avLst/>
                <a:gdLst>
                  <a:gd name="connsiteX0" fmla="*/ 672240 w 672240"/>
                  <a:gd name="connsiteY0" fmla="*/ 132667 h 401917"/>
                  <a:gd name="connsiteX1" fmla="*/ 670858 w 672240"/>
                  <a:gd name="connsiteY1" fmla="*/ 146376 h 401917"/>
                  <a:gd name="connsiteX2" fmla="*/ 357320 w 672240"/>
                  <a:gd name="connsiteY2" fmla="*/ 401917 h 401917"/>
                  <a:gd name="connsiteX3" fmla="*/ 43782 w 672240"/>
                  <a:gd name="connsiteY3" fmla="*/ 146376 h 401917"/>
                  <a:gd name="connsiteX4" fmla="*/ 39862 w 672240"/>
                  <a:gd name="connsiteY4" fmla="*/ 107496 h 401917"/>
                  <a:gd name="connsiteX5" fmla="*/ 0 w 672240"/>
                  <a:gd name="connsiteY5" fmla="*/ 107496 h 401917"/>
                  <a:gd name="connsiteX6" fmla="*/ 96240 w 672240"/>
                  <a:gd name="connsiteY6" fmla="*/ 0 h 401917"/>
                  <a:gd name="connsiteX7" fmla="*/ 192480 w 672240"/>
                  <a:gd name="connsiteY7" fmla="*/ 107496 h 401917"/>
                  <a:gd name="connsiteX8" fmla="*/ 150615 w 672240"/>
                  <a:gd name="connsiteY8" fmla="*/ 107496 h 401917"/>
                  <a:gd name="connsiteX9" fmla="*/ 152285 w 672240"/>
                  <a:gd name="connsiteY9" fmla="*/ 124056 h 401917"/>
                  <a:gd name="connsiteX10" fmla="*/ 357320 w 672240"/>
                  <a:gd name="connsiteY10" fmla="*/ 291164 h 401917"/>
                  <a:gd name="connsiteX11" fmla="*/ 536308 w 672240"/>
                  <a:gd name="connsiteY11" fmla="*/ 190400 h 401917"/>
                  <a:gd name="connsiteX12" fmla="*/ 560678 w 672240"/>
                  <a:gd name="connsiteY12" fmla="*/ 128329 h 401917"/>
                  <a:gd name="connsiteX13" fmla="*/ 618401 w 672240"/>
                  <a:gd name="connsiteY13" fmla="*/ 192803 h 40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2240" h="401917">
                    <a:moveTo>
                      <a:pt x="672240" y="132667"/>
                    </a:moveTo>
                    <a:lnTo>
                      <a:pt x="670858" y="146376"/>
                    </a:lnTo>
                    <a:cubicBezTo>
                      <a:pt x="641015" y="292213"/>
                      <a:pt x="511979" y="401917"/>
                      <a:pt x="357320" y="401917"/>
                    </a:cubicBezTo>
                    <a:cubicBezTo>
                      <a:pt x="202661" y="401917"/>
                      <a:pt x="73625" y="292213"/>
                      <a:pt x="43782" y="146376"/>
                    </a:cubicBezTo>
                    <a:lnTo>
                      <a:pt x="39862" y="107496"/>
                    </a:lnTo>
                    <a:lnTo>
                      <a:pt x="0" y="107496"/>
                    </a:lnTo>
                    <a:lnTo>
                      <a:pt x="96240" y="0"/>
                    </a:lnTo>
                    <a:lnTo>
                      <a:pt x="192480" y="107496"/>
                    </a:lnTo>
                    <a:lnTo>
                      <a:pt x="150615" y="107496"/>
                    </a:lnTo>
                    <a:lnTo>
                      <a:pt x="152285" y="124056"/>
                    </a:lnTo>
                    <a:cubicBezTo>
                      <a:pt x="171800" y="219424"/>
                      <a:pt x="256182" y="291164"/>
                      <a:pt x="357320" y="291164"/>
                    </a:cubicBezTo>
                    <a:cubicBezTo>
                      <a:pt x="433173" y="291164"/>
                      <a:pt x="499602" y="250811"/>
                      <a:pt x="536308" y="190400"/>
                    </a:cubicBezTo>
                    <a:lnTo>
                      <a:pt x="560678" y="128329"/>
                    </a:lnTo>
                    <a:lnTo>
                      <a:pt x="618401" y="192803"/>
                    </a:lnTo>
                    <a:close/>
                  </a:path>
                </a:pathLst>
              </a:custGeom>
              <a:gradFill flip="none" rotWithShape="1">
                <a:gsLst>
                  <a:gs pos="100000">
                    <a:schemeClr val="accent6">
                      <a:lumMod val="60000"/>
                      <a:lumOff val="40000"/>
                    </a:schemeClr>
                  </a:gs>
                  <a:gs pos="0">
                    <a:schemeClr val="accent6">
                      <a:lumMod val="50000"/>
                    </a:scheme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latin typeface="Bierstadt" panose="020B0004020202020204" pitchFamily="34" charset="0"/>
                </a:endParaRPr>
              </a:p>
            </p:txBody>
          </p:sp>
        </p:grpSp>
        <p:sp>
          <p:nvSpPr>
            <p:cNvPr id="138" name="Freeform 20">
              <a:extLst>
                <a:ext uri="{FF2B5EF4-FFF2-40B4-BE49-F238E27FC236}">
                  <a16:creationId xmlns:a16="http://schemas.microsoft.com/office/drawing/2014/main" id="{4B88A86B-E734-1AB7-1CA1-7EF1DD76B1AD}"/>
                </a:ext>
              </a:extLst>
            </p:cNvPr>
            <p:cNvSpPr>
              <a:spLocks noChangeAspect="1"/>
            </p:cNvSpPr>
            <p:nvPr/>
          </p:nvSpPr>
          <p:spPr>
            <a:xfrm rot="13592657" flipH="1">
              <a:off x="6667272" y="4908938"/>
              <a:ext cx="552347" cy="233918"/>
            </a:xfrm>
            <a:custGeom>
              <a:avLst/>
              <a:gdLst/>
              <a:ahLst/>
              <a:cxnLst/>
              <a:rect l="l" t="t" r="r" b="b"/>
              <a:pathLst>
                <a:path w="1022107" h="309187">
                  <a:moveTo>
                    <a:pt x="0" y="0"/>
                  </a:moveTo>
                  <a:lnTo>
                    <a:pt x="1022108" y="0"/>
                  </a:lnTo>
                  <a:lnTo>
                    <a:pt x="1022108" y="309187"/>
                  </a:lnTo>
                  <a:lnTo>
                    <a:pt x="0" y="30918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latin typeface="Bierstadt" panose="020B0004020202020204" pitchFamily="34" charset="0"/>
              </a:endParaRPr>
            </a:p>
          </p:txBody>
        </p:sp>
        <p:sp>
          <p:nvSpPr>
            <p:cNvPr id="139" name="Free-form: Shape 175">
              <a:extLst>
                <a:ext uri="{FF2B5EF4-FFF2-40B4-BE49-F238E27FC236}">
                  <a16:creationId xmlns:a16="http://schemas.microsoft.com/office/drawing/2014/main" id="{BACEF6C7-409B-A802-9A51-F90387D80A1B}"/>
                </a:ext>
              </a:extLst>
            </p:cNvPr>
            <p:cNvSpPr/>
            <p:nvPr/>
          </p:nvSpPr>
          <p:spPr>
            <a:xfrm flipH="1">
              <a:off x="7701011" y="5065058"/>
              <a:ext cx="1529206" cy="606589"/>
            </a:xfrm>
            <a:custGeom>
              <a:avLst/>
              <a:gdLst>
                <a:gd name="connsiteX0" fmla="*/ 101100 w 1652127"/>
                <a:gd name="connsiteY0" fmla="*/ 0 h 606589"/>
                <a:gd name="connsiteX1" fmla="*/ 1626350 w 1652127"/>
                <a:gd name="connsiteY1" fmla="*/ 0 h 606589"/>
                <a:gd name="connsiteX2" fmla="*/ 1652127 w 1652127"/>
                <a:gd name="connsiteY2" fmla="*/ 5204 h 606589"/>
                <a:gd name="connsiteX3" fmla="*/ 1640826 w 1652127"/>
                <a:gd name="connsiteY3" fmla="*/ 6398 h 606589"/>
                <a:gd name="connsiteX4" fmla="*/ 1400916 w 1652127"/>
                <a:gd name="connsiteY4" fmla="*/ 314919 h 606589"/>
                <a:gd name="connsiteX5" fmla="*/ 1584426 w 1652127"/>
                <a:gd name="connsiteY5" fmla="*/ 605090 h 606589"/>
                <a:gd name="connsiteX6" fmla="*/ 1589033 w 1652127"/>
                <a:gd name="connsiteY6" fmla="*/ 606589 h 606589"/>
                <a:gd name="connsiteX7" fmla="*/ 101100 w 1652127"/>
                <a:gd name="connsiteY7" fmla="*/ 606589 h 606589"/>
                <a:gd name="connsiteX8" fmla="*/ 0 w 1652127"/>
                <a:gd name="connsiteY8" fmla="*/ 505489 h 606589"/>
                <a:gd name="connsiteX9" fmla="*/ 0 w 1652127"/>
                <a:gd name="connsiteY9" fmla="*/ 101100 h 606589"/>
                <a:gd name="connsiteX10" fmla="*/ 101100 w 1652127"/>
                <a:gd name="connsiteY10" fmla="*/ 0 h 6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2127" h="606589">
                  <a:moveTo>
                    <a:pt x="101100" y="0"/>
                  </a:moveTo>
                  <a:lnTo>
                    <a:pt x="1626350" y="0"/>
                  </a:lnTo>
                  <a:lnTo>
                    <a:pt x="1652127" y="5204"/>
                  </a:lnTo>
                  <a:lnTo>
                    <a:pt x="1640826" y="6398"/>
                  </a:lnTo>
                  <a:cubicBezTo>
                    <a:pt x="1503910" y="35763"/>
                    <a:pt x="1400916" y="162735"/>
                    <a:pt x="1400916" y="314919"/>
                  </a:cubicBezTo>
                  <a:cubicBezTo>
                    <a:pt x="1400916" y="445363"/>
                    <a:pt x="1476585" y="557283"/>
                    <a:pt x="1584426" y="605090"/>
                  </a:cubicBezTo>
                  <a:lnTo>
                    <a:pt x="1589033" y="606589"/>
                  </a:lnTo>
                  <a:lnTo>
                    <a:pt x="101100" y="606589"/>
                  </a:lnTo>
                  <a:cubicBezTo>
                    <a:pt x="45264" y="606589"/>
                    <a:pt x="0" y="561325"/>
                    <a:pt x="0" y="505489"/>
                  </a:cubicBezTo>
                  <a:lnTo>
                    <a:pt x="0" y="101100"/>
                  </a:lnTo>
                  <a:cubicBezTo>
                    <a:pt x="0" y="45264"/>
                    <a:pt x="45264" y="0"/>
                    <a:pt x="101100" y="0"/>
                  </a:cubicBezTo>
                  <a:close/>
                </a:path>
              </a:pathLst>
            </a:custGeom>
            <a:noFill/>
            <a:ln w="28575">
              <a:solidFill>
                <a:srgbClr val="548235"/>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latin typeface="Bierstadt" panose="020B0004020202020204" pitchFamily="34" charset="0"/>
              </a:endParaRPr>
            </a:p>
          </p:txBody>
        </p:sp>
        <p:grpSp>
          <p:nvGrpSpPr>
            <p:cNvPr id="140" name="Group 139">
              <a:extLst>
                <a:ext uri="{FF2B5EF4-FFF2-40B4-BE49-F238E27FC236}">
                  <a16:creationId xmlns:a16="http://schemas.microsoft.com/office/drawing/2014/main" id="{47913CEA-608D-BC10-E760-D724D402EDE5}"/>
                </a:ext>
              </a:extLst>
            </p:cNvPr>
            <p:cNvGrpSpPr/>
            <p:nvPr/>
          </p:nvGrpSpPr>
          <p:grpSpPr>
            <a:xfrm flipH="1">
              <a:off x="7341193" y="5022656"/>
              <a:ext cx="611029" cy="714643"/>
              <a:chOff x="7098362" y="1166291"/>
              <a:chExt cx="611029" cy="714643"/>
            </a:xfrm>
          </p:grpSpPr>
          <p:sp>
            <p:nvSpPr>
              <p:cNvPr id="141" name="Free-form: Shape 177">
                <a:extLst>
                  <a:ext uri="{FF2B5EF4-FFF2-40B4-BE49-F238E27FC236}">
                    <a16:creationId xmlns:a16="http://schemas.microsoft.com/office/drawing/2014/main" id="{CBAF6946-A3C4-3442-CE87-0C084875B267}"/>
                  </a:ext>
                </a:extLst>
              </p:cNvPr>
              <p:cNvSpPr/>
              <p:nvPr/>
            </p:nvSpPr>
            <p:spPr>
              <a:xfrm>
                <a:off x="7098362" y="1166291"/>
                <a:ext cx="401916" cy="672240"/>
              </a:xfrm>
              <a:custGeom>
                <a:avLst/>
                <a:gdLst>
                  <a:gd name="connsiteX0" fmla="*/ 294420 w 401916"/>
                  <a:gd name="connsiteY0" fmla="*/ 0 h 672240"/>
                  <a:gd name="connsiteX1" fmla="*/ 401916 w 401916"/>
                  <a:gd name="connsiteY1" fmla="*/ 96240 h 672240"/>
                  <a:gd name="connsiteX2" fmla="*/ 294420 w 401916"/>
                  <a:gd name="connsiteY2" fmla="*/ 192480 h 672240"/>
                  <a:gd name="connsiteX3" fmla="*/ 294420 w 401916"/>
                  <a:gd name="connsiteY3" fmla="*/ 150616 h 672240"/>
                  <a:gd name="connsiteX4" fmla="*/ 277862 w 401916"/>
                  <a:gd name="connsiteY4" fmla="*/ 152285 h 672240"/>
                  <a:gd name="connsiteX5" fmla="*/ 110753 w 401916"/>
                  <a:gd name="connsiteY5" fmla="*/ 357320 h 672240"/>
                  <a:gd name="connsiteX6" fmla="*/ 211518 w 401916"/>
                  <a:gd name="connsiteY6" fmla="*/ 536308 h 672240"/>
                  <a:gd name="connsiteX7" fmla="*/ 273588 w 401916"/>
                  <a:gd name="connsiteY7" fmla="*/ 560677 h 672240"/>
                  <a:gd name="connsiteX8" fmla="*/ 209113 w 401916"/>
                  <a:gd name="connsiteY8" fmla="*/ 618401 h 672240"/>
                  <a:gd name="connsiteX9" fmla="*/ 269249 w 401916"/>
                  <a:gd name="connsiteY9" fmla="*/ 672240 h 672240"/>
                  <a:gd name="connsiteX10" fmla="*/ 255541 w 401916"/>
                  <a:gd name="connsiteY10" fmla="*/ 670858 h 672240"/>
                  <a:gd name="connsiteX11" fmla="*/ 0 w 401916"/>
                  <a:gd name="connsiteY11" fmla="*/ 357320 h 672240"/>
                  <a:gd name="connsiteX12" fmla="*/ 255541 w 401916"/>
                  <a:gd name="connsiteY12" fmla="*/ 43782 h 672240"/>
                  <a:gd name="connsiteX13" fmla="*/ 294420 w 401916"/>
                  <a:gd name="connsiteY13" fmla="*/ 39863 h 67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1916" h="672240">
                    <a:moveTo>
                      <a:pt x="294420" y="0"/>
                    </a:moveTo>
                    <a:lnTo>
                      <a:pt x="401916" y="96240"/>
                    </a:lnTo>
                    <a:lnTo>
                      <a:pt x="294420" y="192480"/>
                    </a:lnTo>
                    <a:lnTo>
                      <a:pt x="294420" y="150616"/>
                    </a:lnTo>
                    <a:lnTo>
                      <a:pt x="277862" y="152285"/>
                    </a:lnTo>
                    <a:cubicBezTo>
                      <a:pt x="182493" y="171800"/>
                      <a:pt x="110753" y="256182"/>
                      <a:pt x="110753" y="357320"/>
                    </a:cubicBezTo>
                    <a:cubicBezTo>
                      <a:pt x="110753" y="433174"/>
                      <a:pt x="151107" y="499602"/>
                      <a:pt x="211518" y="536308"/>
                    </a:cubicBezTo>
                    <a:lnTo>
                      <a:pt x="273588" y="560677"/>
                    </a:lnTo>
                    <a:lnTo>
                      <a:pt x="209113" y="618401"/>
                    </a:lnTo>
                    <a:lnTo>
                      <a:pt x="269249" y="672240"/>
                    </a:lnTo>
                    <a:lnTo>
                      <a:pt x="255541" y="670858"/>
                    </a:lnTo>
                    <a:cubicBezTo>
                      <a:pt x="109704" y="641015"/>
                      <a:pt x="0" y="511979"/>
                      <a:pt x="0" y="357320"/>
                    </a:cubicBezTo>
                    <a:cubicBezTo>
                      <a:pt x="0" y="202661"/>
                      <a:pt x="109704" y="73625"/>
                      <a:pt x="255541" y="43782"/>
                    </a:cubicBezTo>
                    <a:lnTo>
                      <a:pt x="294420" y="39863"/>
                    </a:lnTo>
                    <a:close/>
                  </a:path>
                </a:pathLst>
              </a:custGeom>
              <a:gradFill flip="none" rotWithShape="1">
                <a:gsLst>
                  <a:gs pos="0">
                    <a:schemeClr val="accent6">
                      <a:lumMod val="50000"/>
                    </a:schemeClr>
                  </a:gs>
                  <a:gs pos="100000">
                    <a:schemeClr val="accent6">
                      <a:lumMod val="60000"/>
                      <a:lumOff val="40000"/>
                    </a:scheme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1"/>
                  </a:solidFill>
                  <a:latin typeface="Bierstadt" panose="020B0004020202020204" pitchFamily="34" charset="0"/>
                </a:endParaRPr>
              </a:p>
            </p:txBody>
          </p:sp>
          <p:sp>
            <p:nvSpPr>
              <p:cNvPr id="142" name="Free-form: Shape 178">
                <a:extLst>
                  <a:ext uri="{FF2B5EF4-FFF2-40B4-BE49-F238E27FC236}">
                    <a16:creationId xmlns:a16="http://schemas.microsoft.com/office/drawing/2014/main" id="{8A2F79B6-BE9E-308C-7823-9C96AEA8FF4B}"/>
                  </a:ext>
                </a:extLst>
              </p:cNvPr>
              <p:cNvSpPr/>
              <p:nvPr/>
            </p:nvSpPr>
            <p:spPr>
              <a:xfrm rot="16200000">
                <a:off x="7172313" y="1343855"/>
                <a:ext cx="672240" cy="401917"/>
              </a:xfrm>
              <a:custGeom>
                <a:avLst/>
                <a:gdLst>
                  <a:gd name="connsiteX0" fmla="*/ 672240 w 672240"/>
                  <a:gd name="connsiteY0" fmla="*/ 132667 h 401917"/>
                  <a:gd name="connsiteX1" fmla="*/ 670858 w 672240"/>
                  <a:gd name="connsiteY1" fmla="*/ 146376 h 401917"/>
                  <a:gd name="connsiteX2" fmla="*/ 357320 w 672240"/>
                  <a:gd name="connsiteY2" fmla="*/ 401917 h 401917"/>
                  <a:gd name="connsiteX3" fmla="*/ 43782 w 672240"/>
                  <a:gd name="connsiteY3" fmla="*/ 146376 h 401917"/>
                  <a:gd name="connsiteX4" fmla="*/ 39862 w 672240"/>
                  <a:gd name="connsiteY4" fmla="*/ 107496 h 401917"/>
                  <a:gd name="connsiteX5" fmla="*/ 0 w 672240"/>
                  <a:gd name="connsiteY5" fmla="*/ 107496 h 401917"/>
                  <a:gd name="connsiteX6" fmla="*/ 96240 w 672240"/>
                  <a:gd name="connsiteY6" fmla="*/ 0 h 401917"/>
                  <a:gd name="connsiteX7" fmla="*/ 192480 w 672240"/>
                  <a:gd name="connsiteY7" fmla="*/ 107496 h 401917"/>
                  <a:gd name="connsiteX8" fmla="*/ 150615 w 672240"/>
                  <a:gd name="connsiteY8" fmla="*/ 107496 h 401917"/>
                  <a:gd name="connsiteX9" fmla="*/ 152285 w 672240"/>
                  <a:gd name="connsiteY9" fmla="*/ 124056 h 401917"/>
                  <a:gd name="connsiteX10" fmla="*/ 357320 w 672240"/>
                  <a:gd name="connsiteY10" fmla="*/ 291164 h 401917"/>
                  <a:gd name="connsiteX11" fmla="*/ 536308 w 672240"/>
                  <a:gd name="connsiteY11" fmla="*/ 190400 h 401917"/>
                  <a:gd name="connsiteX12" fmla="*/ 560678 w 672240"/>
                  <a:gd name="connsiteY12" fmla="*/ 128329 h 401917"/>
                  <a:gd name="connsiteX13" fmla="*/ 618401 w 672240"/>
                  <a:gd name="connsiteY13" fmla="*/ 192803 h 40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2240" h="401917">
                    <a:moveTo>
                      <a:pt x="672240" y="132667"/>
                    </a:moveTo>
                    <a:lnTo>
                      <a:pt x="670858" y="146376"/>
                    </a:lnTo>
                    <a:cubicBezTo>
                      <a:pt x="641015" y="292213"/>
                      <a:pt x="511979" y="401917"/>
                      <a:pt x="357320" y="401917"/>
                    </a:cubicBezTo>
                    <a:cubicBezTo>
                      <a:pt x="202661" y="401917"/>
                      <a:pt x="73625" y="292213"/>
                      <a:pt x="43782" y="146376"/>
                    </a:cubicBezTo>
                    <a:lnTo>
                      <a:pt x="39862" y="107496"/>
                    </a:lnTo>
                    <a:lnTo>
                      <a:pt x="0" y="107496"/>
                    </a:lnTo>
                    <a:lnTo>
                      <a:pt x="96240" y="0"/>
                    </a:lnTo>
                    <a:lnTo>
                      <a:pt x="192480" y="107496"/>
                    </a:lnTo>
                    <a:lnTo>
                      <a:pt x="150615" y="107496"/>
                    </a:lnTo>
                    <a:lnTo>
                      <a:pt x="152285" y="124056"/>
                    </a:lnTo>
                    <a:cubicBezTo>
                      <a:pt x="171800" y="219424"/>
                      <a:pt x="256182" y="291164"/>
                      <a:pt x="357320" y="291164"/>
                    </a:cubicBezTo>
                    <a:cubicBezTo>
                      <a:pt x="433173" y="291164"/>
                      <a:pt x="499602" y="250811"/>
                      <a:pt x="536308" y="190400"/>
                    </a:cubicBezTo>
                    <a:lnTo>
                      <a:pt x="560678" y="128329"/>
                    </a:lnTo>
                    <a:lnTo>
                      <a:pt x="618401" y="192803"/>
                    </a:lnTo>
                    <a:close/>
                  </a:path>
                </a:pathLst>
              </a:custGeom>
              <a:gradFill flip="none" rotWithShape="1">
                <a:gsLst>
                  <a:gs pos="100000">
                    <a:schemeClr val="accent6">
                      <a:lumMod val="60000"/>
                      <a:lumOff val="40000"/>
                    </a:schemeClr>
                  </a:gs>
                  <a:gs pos="0">
                    <a:schemeClr val="accent6">
                      <a:lumMod val="50000"/>
                    </a:scheme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latin typeface="Bierstadt" panose="020B0004020202020204" pitchFamily="34" charset="0"/>
                </a:endParaRPr>
              </a:p>
            </p:txBody>
          </p:sp>
        </p:grpSp>
        <p:pic>
          <p:nvPicPr>
            <p:cNvPr id="143" name="Graphic 142" descr="Blueprint outline">
              <a:extLst>
                <a:ext uri="{FF2B5EF4-FFF2-40B4-BE49-F238E27FC236}">
                  <a16:creationId xmlns:a16="http://schemas.microsoft.com/office/drawing/2014/main" id="{11D0D162-D445-4AAB-5669-37CD108CF5F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69434" y="2039019"/>
              <a:ext cx="356616" cy="356616"/>
            </a:xfrm>
            <a:prstGeom prst="rect">
              <a:avLst/>
            </a:prstGeom>
          </p:spPr>
        </p:pic>
        <p:pic>
          <p:nvPicPr>
            <p:cNvPr id="144" name="Graphic 143" descr="Continuous Improvement outline">
              <a:extLst>
                <a:ext uri="{FF2B5EF4-FFF2-40B4-BE49-F238E27FC236}">
                  <a16:creationId xmlns:a16="http://schemas.microsoft.com/office/drawing/2014/main" id="{E7E784A4-2257-971F-6B58-C9DDB75E138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60936" y="5123014"/>
              <a:ext cx="512574" cy="512574"/>
            </a:xfrm>
            <a:prstGeom prst="rect">
              <a:avLst/>
            </a:prstGeom>
          </p:spPr>
        </p:pic>
        <p:pic>
          <p:nvPicPr>
            <p:cNvPr id="145" name="Graphic 144" descr="Board Of Directors outline">
              <a:extLst>
                <a:ext uri="{FF2B5EF4-FFF2-40B4-BE49-F238E27FC236}">
                  <a16:creationId xmlns:a16="http://schemas.microsoft.com/office/drawing/2014/main" id="{EF035976-135B-3082-FA80-13AF51C8A2D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72109" y="4384727"/>
              <a:ext cx="356616" cy="356616"/>
            </a:xfrm>
            <a:prstGeom prst="rect">
              <a:avLst/>
            </a:prstGeom>
          </p:spPr>
        </p:pic>
        <p:pic>
          <p:nvPicPr>
            <p:cNvPr id="146" name="Graphic 145" descr="Database outline">
              <a:extLst>
                <a:ext uri="{FF2B5EF4-FFF2-40B4-BE49-F238E27FC236}">
                  <a16:creationId xmlns:a16="http://schemas.microsoft.com/office/drawing/2014/main" id="{BB74041B-51F4-AAAA-8DB2-FD8C0C0328F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904320" y="3584398"/>
              <a:ext cx="356616" cy="356616"/>
            </a:xfrm>
            <a:prstGeom prst="rect">
              <a:avLst/>
            </a:prstGeom>
          </p:spPr>
        </p:pic>
        <p:pic>
          <p:nvPicPr>
            <p:cNvPr id="147" name="Graphic 146" descr="Good Idea outline">
              <a:extLst>
                <a:ext uri="{FF2B5EF4-FFF2-40B4-BE49-F238E27FC236}">
                  <a16:creationId xmlns:a16="http://schemas.microsoft.com/office/drawing/2014/main" id="{676590A1-9928-EBB9-B86E-E1920C9BA9E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21554871">
              <a:off x="4353331" y="2028997"/>
              <a:ext cx="356616" cy="356616"/>
            </a:xfrm>
            <a:prstGeom prst="rect">
              <a:avLst/>
            </a:prstGeom>
          </p:spPr>
        </p:pic>
        <p:pic>
          <p:nvPicPr>
            <p:cNvPr id="148" name="Graphic 147" descr="CheckList outline">
              <a:extLst>
                <a:ext uri="{FF2B5EF4-FFF2-40B4-BE49-F238E27FC236}">
                  <a16:creationId xmlns:a16="http://schemas.microsoft.com/office/drawing/2014/main" id="{45402202-3544-AAC4-3447-BE401E1B2AD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771492" y="4384727"/>
              <a:ext cx="356616" cy="356616"/>
            </a:xfrm>
            <a:prstGeom prst="rect">
              <a:avLst/>
            </a:prstGeom>
          </p:spPr>
        </p:pic>
        <p:pic>
          <p:nvPicPr>
            <p:cNvPr id="149" name="Graphic 148" descr="Coins outline">
              <a:extLst>
                <a:ext uri="{FF2B5EF4-FFF2-40B4-BE49-F238E27FC236}">
                  <a16:creationId xmlns:a16="http://schemas.microsoft.com/office/drawing/2014/main" id="{9E2177C3-4FA2-5B62-9FC1-01FDDDAF89E7}"/>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21449912">
              <a:off x="7462021" y="5190044"/>
              <a:ext cx="356616" cy="356616"/>
            </a:xfrm>
            <a:prstGeom prst="rect">
              <a:avLst/>
            </a:prstGeom>
          </p:spPr>
        </p:pic>
        <p:pic>
          <p:nvPicPr>
            <p:cNvPr id="150" name="Graphic 149" descr="Server outline">
              <a:extLst>
                <a:ext uri="{FF2B5EF4-FFF2-40B4-BE49-F238E27FC236}">
                  <a16:creationId xmlns:a16="http://schemas.microsoft.com/office/drawing/2014/main" id="{DC5CD28F-6386-C602-69C2-4379C1FBC6EA}"/>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024173" y="2799909"/>
              <a:ext cx="358609" cy="358609"/>
            </a:xfrm>
            <a:prstGeom prst="rect">
              <a:avLst/>
            </a:prstGeom>
          </p:spPr>
        </p:pic>
        <p:pic>
          <p:nvPicPr>
            <p:cNvPr id="151" name="Graphic 150" descr="World outline">
              <a:extLst>
                <a:ext uri="{FF2B5EF4-FFF2-40B4-BE49-F238E27FC236}">
                  <a16:creationId xmlns:a16="http://schemas.microsoft.com/office/drawing/2014/main" id="{42D43538-9FF3-A1C9-024F-29881D64402D}"/>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7750718" y="2829455"/>
              <a:ext cx="356616" cy="356616"/>
            </a:xfrm>
            <a:prstGeom prst="rect">
              <a:avLst/>
            </a:prstGeom>
          </p:spPr>
        </p:pic>
        <p:pic>
          <p:nvPicPr>
            <p:cNvPr id="152" name="Graphic 151" descr="Connections outline">
              <a:extLst>
                <a:ext uri="{FF2B5EF4-FFF2-40B4-BE49-F238E27FC236}">
                  <a16:creationId xmlns:a16="http://schemas.microsoft.com/office/drawing/2014/main" id="{ABDE3F95-C9F8-0981-E44E-AC794F8B8662}"/>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7908348" y="3601599"/>
              <a:ext cx="356616" cy="356616"/>
            </a:xfrm>
            <a:prstGeom prst="rect">
              <a:avLst/>
            </a:prstGeom>
          </p:spPr>
        </p:pic>
        <p:sp>
          <p:nvSpPr>
            <p:cNvPr id="153" name="TextBox 152">
              <a:extLst>
                <a:ext uri="{FF2B5EF4-FFF2-40B4-BE49-F238E27FC236}">
                  <a16:creationId xmlns:a16="http://schemas.microsoft.com/office/drawing/2014/main" id="{603C1362-3923-108E-DB08-F83E3C35CC61}"/>
                </a:ext>
              </a:extLst>
            </p:cNvPr>
            <p:cNvSpPr txBox="1"/>
            <p:nvPr/>
          </p:nvSpPr>
          <p:spPr>
            <a:xfrm>
              <a:off x="3057431" y="1921650"/>
              <a:ext cx="1183268" cy="523220"/>
            </a:xfrm>
            <a:prstGeom prst="rect">
              <a:avLst/>
            </a:prstGeom>
            <a:noFill/>
          </p:spPr>
          <p:txBody>
            <a:bodyPr wrap="square">
              <a:spAutoFit/>
            </a:bodyPr>
            <a:lstStyle/>
            <a:p>
              <a:pPr algn="ctr"/>
              <a:r>
                <a:rPr lang="en-US" sz="1400" b="0" kern="100" cap="none" spc="0" dirty="0">
                  <a:ln w="0">
                    <a:noFill/>
                  </a:ln>
                  <a:solidFill>
                    <a:srgbClr val="0067A7"/>
                  </a:solidFill>
                  <a:latin typeface="Bierstadt" panose="020B0004020202020204" pitchFamily="34" charset="0"/>
                  <a:ea typeface="Calibri" panose="020F0502020204030204" pitchFamily="34" charset="0"/>
                  <a:cs typeface="Times New Roman" panose="02020603050405020304" pitchFamily="18" charset="0"/>
                </a:rPr>
                <a:t>Cognitive </a:t>
              </a:r>
            </a:p>
            <a:p>
              <a:pPr algn="ctr"/>
              <a:r>
                <a:rPr lang="en-US" sz="1400" b="0" kern="100" cap="none" spc="0" dirty="0">
                  <a:ln w="0">
                    <a:noFill/>
                  </a:ln>
                  <a:solidFill>
                    <a:srgbClr val="0067A7"/>
                  </a:solidFill>
                  <a:latin typeface="Bierstadt" panose="020B0004020202020204" pitchFamily="34" charset="0"/>
                  <a:ea typeface="Calibri" panose="020F0502020204030204" pitchFamily="34" charset="0"/>
                  <a:cs typeface="Times New Roman" panose="02020603050405020304" pitchFamily="18" charset="0"/>
                </a:rPr>
                <a:t>Digital Twin</a:t>
              </a:r>
            </a:p>
          </p:txBody>
        </p:sp>
        <p:sp>
          <p:nvSpPr>
            <p:cNvPr id="154" name="Free-form: Shape 16">
              <a:extLst>
                <a:ext uri="{FF2B5EF4-FFF2-40B4-BE49-F238E27FC236}">
                  <a16:creationId xmlns:a16="http://schemas.microsoft.com/office/drawing/2014/main" id="{D1677172-A961-D2FD-6452-2379B8E69669}"/>
                </a:ext>
              </a:extLst>
            </p:cNvPr>
            <p:cNvSpPr/>
            <p:nvPr/>
          </p:nvSpPr>
          <p:spPr>
            <a:xfrm>
              <a:off x="2567940" y="2657058"/>
              <a:ext cx="1588518" cy="606589"/>
            </a:xfrm>
            <a:custGeom>
              <a:avLst/>
              <a:gdLst>
                <a:gd name="connsiteX0" fmla="*/ 101100 w 1652127"/>
                <a:gd name="connsiteY0" fmla="*/ 0 h 606589"/>
                <a:gd name="connsiteX1" fmla="*/ 1626350 w 1652127"/>
                <a:gd name="connsiteY1" fmla="*/ 0 h 606589"/>
                <a:gd name="connsiteX2" fmla="*/ 1652127 w 1652127"/>
                <a:gd name="connsiteY2" fmla="*/ 5204 h 606589"/>
                <a:gd name="connsiteX3" fmla="*/ 1640826 w 1652127"/>
                <a:gd name="connsiteY3" fmla="*/ 6398 h 606589"/>
                <a:gd name="connsiteX4" fmla="*/ 1400916 w 1652127"/>
                <a:gd name="connsiteY4" fmla="*/ 314919 h 606589"/>
                <a:gd name="connsiteX5" fmla="*/ 1584426 w 1652127"/>
                <a:gd name="connsiteY5" fmla="*/ 605090 h 606589"/>
                <a:gd name="connsiteX6" fmla="*/ 1589033 w 1652127"/>
                <a:gd name="connsiteY6" fmla="*/ 606589 h 606589"/>
                <a:gd name="connsiteX7" fmla="*/ 101100 w 1652127"/>
                <a:gd name="connsiteY7" fmla="*/ 606589 h 606589"/>
                <a:gd name="connsiteX8" fmla="*/ 0 w 1652127"/>
                <a:gd name="connsiteY8" fmla="*/ 505489 h 606589"/>
                <a:gd name="connsiteX9" fmla="*/ 0 w 1652127"/>
                <a:gd name="connsiteY9" fmla="*/ 101100 h 606589"/>
                <a:gd name="connsiteX10" fmla="*/ 101100 w 1652127"/>
                <a:gd name="connsiteY10" fmla="*/ 0 h 6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2127" h="606589">
                  <a:moveTo>
                    <a:pt x="101100" y="0"/>
                  </a:moveTo>
                  <a:lnTo>
                    <a:pt x="1626350" y="0"/>
                  </a:lnTo>
                  <a:lnTo>
                    <a:pt x="1652127" y="5204"/>
                  </a:lnTo>
                  <a:lnTo>
                    <a:pt x="1640826" y="6398"/>
                  </a:lnTo>
                  <a:cubicBezTo>
                    <a:pt x="1503910" y="35763"/>
                    <a:pt x="1400916" y="162735"/>
                    <a:pt x="1400916" y="314919"/>
                  </a:cubicBezTo>
                  <a:cubicBezTo>
                    <a:pt x="1400916" y="445363"/>
                    <a:pt x="1476585" y="557283"/>
                    <a:pt x="1584426" y="605090"/>
                  </a:cubicBezTo>
                  <a:lnTo>
                    <a:pt x="1589033" y="606589"/>
                  </a:lnTo>
                  <a:lnTo>
                    <a:pt x="101100" y="606589"/>
                  </a:lnTo>
                  <a:cubicBezTo>
                    <a:pt x="45264" y="606589"/>
                    <a:pt x="0" y="561325"/>
                    <a:pt x="0" y="505489"/>
                  </a:cubicBezTo>
                  <a:lnTo>
                    <a:pt x="0" y="101100"/>
                  </a:lnTo>
                  <a:cubicBezTo>
                    <a:pt x="0" y="45264"/>
                    <a:pt x="45264" y="0"/>
                    <a:pt x="101100" y="0"/>
                  </a:cubicBezTo>
                  <a:close/>
                </a:path>
              </a:pathLst>
            </a:cu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latin typeface="Bierstadt" panose="020B0004020202020204" pitchFamily="34" charset="0"/>
              </a:endParaRPr>
            </a:p>
          </p:txBody>
        </p:sp>
        <p:sp>
          <p:nvSpPr>
            <p:cNvPr id="155" name="Free-form: Shape 18">
              <a:extLst>
                <a:ext uri="{FF2B5EF4-FFF2-40B4-BE49-F238E27FC236}">
                  <a16:creationId xmlns:a16="http://schemas.microsoft.com/office/drawing/2014/main" id="{DB22671F-F10E-6778-21C6-162FBAE4D319}"/>
                </a:ext>
              </a:extLst>
            </p:cNvPr>
            <p:cNvSpPr/>
            <p:nvPr/>
          </p:nvSpPr>
          <p:spPr>
            <a:xfrm>
              <a:off x="3914391" y="2614656"/>
              <a:ext cx="401916" cy="672240"/>
            </a:xfrm>
            <a:custGeom>
              <a:avLst/>
              <a:gdLst>
                <a:gd name="connsiteX0" fmla="*/ 294420 w 401916"/>
                <a:gd name="connsiteY0" fmla="*/ 0 h 672240"/>
                <a:gd name="connsiteX1" fmla="*/ 401916 w 401916"/>
                <a:gd name="connsiteY1" fmla="*/ 96240 h 672240"/>
                <a:gd name="connsiteX2" fmla="*/ 294420 w 401916"/>
                <a:gd name="connsiteY2" fmla="*/ 192480 h 672240"/>
                <a:gd name="connsiteX3" fmla="*/ 294420 w 401916"/>
                <a:gd name="connsiteY3" fmla="*/ 150616 h 672240"/>
                <a:gd name="connsiteX4" fmla="*/ 277862 w 401916"/>
                <a:gd name="connsiteY4" fmla="*/ 152285 h 672240"/>
                <a:gd name="connsiteX5" fmla="*/ 110753 w 401916"/>
                <a:gd name="connsiteY5" fmla="*/ 357320 h 672240"/>
                <a:gd name="connsiteX6" fmla="*/ 211518 w 401916"/>
                <a:gd name="connsiteY6" fmla="*/ 536308 h 672240"/>
                <a:gd name="connsiteX7" fmla="*/ 273588 w 401916"/>
                <a:gd name="connsiteY7" fmla="*/ 560677 h 672240"/>
                <a:gd name="connsiteX8" fmla="*/ 209113 w 401916"/>
                <a:gd name="connsiteY8" fmla="*/ 618401 h 672240"/>
                <a:gd name="connsiteX9" fmla="*/ 269249 w 401916"/>
                <a:gd name="connsiteY9" fmla="*/ 672240 h 672240"/>
                <a:gd name="connsiteX10" fmla="*/ 255541 w 401916"/>
                <a:gd name="connsiteY10" fmla="*/ 670858 h 672240"/>
                <a:gd name="connsiteX11" fmla="*/ 0 w 401916"/>
                <a:gd name="connsiteY11" fmla="*/ 357320 h 672240"/>
                <a:gd name="connsiteX12" fmla="*/ 255541 w 401916"/>
                <a:gd name="connsiteY12" fmla="*/ 43782 h 672240"/>
                <a:gd name="connsiteX13" fmla="*/ 294420 w 401916"/>
                <a:gd name="connsiteY13" fmla="*/ 39863 h 67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1916" h="672240">
                  <a:moveTo>
                    <a:pt x="294420" y="0"/>
                  </a:moveTo>
                  <a:lnTo>
                    <a:pt x="401916" y="96240"/>
                  </a:lnTo>
                  <a:lnTo>
                    <a:pt x="294420" y="192480"/>
                  </a:lnTo>
                  <a:lnTo>
                    <a:pt x="294420" y="150616"/>
                  </a:lnTo>
                  <a:lnTo>
                    <a:pt x="277862" y="152285"/>
                  </a:lnTo>
                  <a:cubicBezTo>
                    <a:pt x="182493" y="171800"/>
                    <a:pt x="110753" y="256182"/>
                    <a:pt x="110753" y="357320"/>
                  </a:cubicBezTo>
                  <a:cubicBezTo>
                    <a:pt x="110753" y="433174"/>
                    <a:pt x="151107" y="499602"/>
                    <a:pt x="211518" y="536308"/>
                  </a:cubicBezTo>
                  <a:lnTo>
                    <a:pt x="273588" y="560677"/>
                  </a:lnTo>
                  <a:lnTo>
                    <a:pt x="209113" y="618401"/>
                  </a:lnTo>
                  <a:lnTo>
                    <a:pt x="269249" y="672240"/>
                  </a:lnTo>
                  <a:lnTo>
                    <a:pt x="255541" y="670858"/>
                  </a:lnTo>
                  <a:cubicBezTo>
                    <a:pt x="109704" y="641015"/>
                    <a:pt x="0" y="511979"/>
                    <a:pt x="0" y="357320"/>
                  </a:cubicBezTo>
                  <a:cubicBezTo>
                    <a:pt x="0" y="202661"/>
                    <a:pt x="109704" y="73625"/>
                    <a:pt x="255541" y="43782"/>
                  </a:cubicBezTo>
                  <a:lnTo>
                    <a:pt x="294420" y="39863"/>
                  </a:lnTo>
                  <a:close/>
                </a:path>
              </a:pathLst>
            </a:custGeom>
            <a:gradFill>
              <a:gsLst>
                <a:gs pos="100000">
                  <a:srgbClr val="00B0F0"/>
                </a:gs>
                <a:gs pos="0">
                  <a:srgbClr val="002060"/>
                </a:gs>
              </a:gsLst>
              <a:path path="circle">
                <a:fillToRect l="100000" t="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schemeClr val="tx1"/>
                </a:solidFill>
                <a:latin typeface="Bierstadt" panose="020B0004020202020204" pitchFamily="34" charset="0"/>
              </a:endParaRPr>
            </a:p>
          </p:txBody>
        </p:sp>
        <p:sp>
          <p:nvSpPr>
            <p:cNvPr id="156" name="Free-form: Shape 19">
              <a:extLst>
                <a:ext uri="{FF2B5EF4-FFF2-40B4-BE49-F238E27FC236}">
                  <a16:creationId xmlns:a16="http://schemas.microsoft.com/office/drawing/2014/main" id="{36D8AC33-AD4E-46F2-E4B1-894CE270FD29}"/>
                </a:ext>
              </a:extLst>
            </p:cNvPr>
            <p:cNvSpPr/>
            <p:nvPr/>
          </p:nvSpPr>
          <p:spPr>
            <a:xfrm rot="16200000">
              <a:off x="3988342" y="2792220"/>
              <a:ext cx="672240" cy="401917"/>
            </a:xfrm>
            <a:custGeom>
              <a:avLst/>
              <a:gdLst>
                <a:gd name="connsiteX0" fmla="*/ 672240 w 672240"/>
                <a:gd name="connsiteY0" fmla="*/ 132667 h 401917"/>
                <a:gd name="connsiteX1" fmla="*/ 670858 w 672240"/>
                <a:gd name="connsiteY1" fmla="*/ 146376 h 401917"/>
                <a:gd name="connsiteX2" fmla="*/ 357320 w 672240"/>
                <a:gd name="connsiteY2" fmla="*/ 401917 h 401917"/>
                <a:gd name="connsiteX3" fmla="*/ 43782 w 672240"/>
                <a:gd name="connsiteY3" fmla="*/ 146376 h 401917"/>
                <a:gd name="connsiteX4" fmla="*/ 39862 w 672240"/>
                <a:gd name="connsiteY4" fmla="*/ 107496 h 401917"/>
                <a:gd name="connsiteX5" fmla="*/ 0 w 672240"/>
                <a:gd name="connsiteY5" fmla="*/ 107496 h 401917"/>
                <a:gd name="connsiteX6" fmla="*/ 96240 w 672240"/>
                <a:gd name="connsiteY6" fmla="*/ 0 h 401917"/>
                <a:gd name="connsiteX7" fmla="*/ 192480 w 672240"/>
                <a:gd name="connsiteY7" fmla="*/ 107496 h 401917"/>
                <a:gd name="connsiteX8" fmla="*/ 150615 w 672240"/>
                <a:gd name="connsiteY8" fmla="*/ 107496 h 401917"/>
                <a:gd name="connsiteX9" fmla="*/ 152285 w 672240"/>
                <a:gd name="connsiteY9" fmla="*/ 124056 h 401917"/>
                <a:gd name="connsiteX10" fmla="*/ 357320 w 672240"/>
                <a:gd name="connsiteY10" fmla="*/ 291164 h 401917"/>
                <a:gd name="connsiteX11" fmla="*/ 536308 w 672240"/>
                <a:gd name="connsiteY11" fmla="*/ 190400 h 401917"/>
                <a:gd name="connsiteX12" fmla="*/ 560678 w 672240"/>
                <a:gd name="connsiteY12" fmla="*/ 128329 h 401917"/>
                <a:gd name="connsiteX13" fmla="*/ 618401 w 672240"/>
                <a:gd name="connsiteY13" fmla="*/ 192803 h 40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2240" h="401917">
                  <a:moveTo>
                    <a:pt x="672240" y="132667"/>
                  </a:moveTo>
                  <a:lnTo>
                    <a:pt x="670858" y="146376"/>
                  </a:lnTo>
                  <a:cubicBezTo>
                    <a:pt x="641015" y="292213"/>
                    <a:pt x="511979" y="401917"/>
                    <a:pt x="357320" y="401917"/>
                  </a:cubicBezTo>
                  <a:cubicBezTo>
                    <a:pt x="202661" y="401917"/>
                    <a:pt x="73625" y="292213"/>
                    <a:pt x="43782" y="146376"/>
                  </a:cubicBezTo>
                  <a:lnTo>
                    <a:pt x="39862" y="107496"/>
                  </a:lnTo>
                  <a:lnTo>
                    <a:pt x="0" y="107496"/>
                  </a:lnTo>
                  <a:lnTo>
                    <a:pt x="96240" y="0"/>
                  </a:lnTo>
                  <a:lnTo>
                    <a:pt x="192480" y="107496"/>
                  </a:lnTo>
                  <a:lnTo>
                    <a:pt x="150615" y="107496"/>
                  </a:lnTo>
                  <a:lnTo>
                    <a:pt x="152285" y="124056"/>
                  </a:lnTo>
                  <a:cubicBezTo>
                    <a:pt x="171800" y="219424"/>
                    <a:pt x="256182" y="291164"/>
                    <a:pt x="357320" y="291164"/>
                  </a:cubicBezTo>
                  <a:cubicBezTo>
                    <a:pt x="433173" y="291164"/>
                    <a:pt x="499602" y="250811"/>
                    <a:pt x="536308" y="190400"/>
                  </a:cubicBezTo>
                  <a:lnTo>
                    <a:pt x="560678" y="128329"/>
                  </a:lnTo>
                  <a:lnTo>
                    <a:pt x="618401" y="192803"/>
                  </a:lnTo>
                  <a:close/>
                </a:path>
              </a:pathLst>
            </a:custGeom>
            <a:gradFill>
              <a:gsLst>
                <a:gs pos="0">
                  <a:srgbClr val="00B0F0"/>
                </a:gs>
                <a:gs pos="100000">
                  <a:srgbClr val="002060"/>
                </a:gs>
              </a:gsLst>
              <a:path path="circle">
                <a:fillToRect l="100000" t="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latin typeface="Bierstadt" panose="020B0004020202020204" pitchFamily="34" charset="0"/>
              </a:endParaRPr>
            </a:p>
          </p:txBody>
        </p:sp>
        <p:sp>
          <p:nvSpPr>
            <p:cNvPr id="157" name="Free-form: Shape 21">
              <a:extLst>
                <a:ext uri="{FF2B5EF4-FFF2-40B4-BE49-F238E27FC236}">
                  <a16:creationId xmlns:a16="http://schemas.microsoft.com/office/drawing/2014/main" id="{25316984-3933-7615-16A6-0C7A84FE2271}"/>
                </a:ext>
              </a:extLst>
            </p:cNvPr>
            <p:cNvSpPr/>
            <p:nvPr/>
          </p:nvSpPr>
          <p:spPr>
            <a:xfrm>
              <a:off x="2491291" y="3460840"/>
              <a:ext cx="1529206" cy="606589"/>
            </a:xfrm>
            <a:custGeom>
              <a:avLst/>
              <a:gdLst>
                <a:gd name="connsiteX0" fmla="*/ 101100 w 1652127"/>
                <a:gd name="connsiteY0" fmla="*/ 0 h 606589"/>
                <a:gd name="connsiteX1" fmla="*/ 1626350 w 1652127"/>
                <a:gd name="connsiteY1" fmla="*/ 0 h 606589"/>
                <a:gd name="connsiteX2" fmla="*/ 1652127 w 1652127"/>
                <a:gd name="connsiteY2" fmla="*/ 5204 h 606589"/>
                <a:gd name="connsiteX3" fmla="*/ 1640826 w 1652127"/>
                <a:gd name="connsiteY3" fmla="*/ 6398 h 606589"/>
                <a:gd name="connsiteX4" fmla="*/ 1400916 w 1652127"/>
                <a:gd name="connsiteY4" fmla="*/ 314919 h 606589"/>
                <a:gd name="connsiteX5" fmla="*/ 1584426 w 1652127"/>
                <a:gd name="connsiteY5" fmla="*/ 605090 h 606589"/>
                <a:gd name="connsiteX6" fmla="*/ 1589033 w 1652127"/>
                <a:gd name="connsiteY6" fmla="*/ 606589 h 606589"/>
                <a:gd name="connsiteX7" fmla="*/ 101100 w 1652127"/>
                <a:gd name="connsiteY7" fmla="*/ 606589 h 606589"/>
                <a:gd name="connsiteX8" fmla="*/ 0 w 1652127"/>
                <a:gd name="connsiteY8" fmla="*/ 505489 h 606589"/>
                <a:gd name="connsiteX9" fmla="*/ 0 w 1652127"/>
                <a:gd name="connsiteY9" fmla="*/ 101100 h 606589"/>
                <a:gd name="connsiteX10" fmla="*/ 101100 w 1652127"/>
                <a:gd name="connsiteY10" fmla="*/ 0 h 6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2127" h="606589">
                  <a:moveTo>
                    <a:pt x="101100" y="0"/>
                  </a:moveTo>
                  <a:lnTo>
                    <a:pt x="1626350" y="0"/>
                  </a:lnTo>
                  <a:lnTo>
                    <a:pt x="1652127" y="5204"/>
                  </a:lnTo>
                  <a:lnTo>
                    <a:pt x="1640826" y="6398"/>
                  </a:lnTo>
                  <a:cubicBezTo>
                    <a:pt x="1503910" y="35763"/>
                    <a:pt x="1400916" y="162735"/>
                    <a:pt x="1400916" y="314919"/>
                  </a:cubicBezTo>
                  <a:cubicBezTo>
                    <a:pt x="1400916" y="445363"/>
                    <a:pt x="1476585" y="557283"/>
                    <a:pt x="1584426" y="605090"/>
                  </a:cubicBezTo>
                  <a:lnTo>
                    <a:pt x="1589033" y="606589"/>
                  </a:lnTo>
                  <a:lnTo>
                    <a:pt x="101100" y="606589"/>
                  </a:lnTo>
                  <a:cubicBezTo>
                    <a:pt x="45264" y="606589"/>
                    <a:pt x="0" y="561325"/>
                    <a:pt x="0" y="505489"/>
                  </a:cubicBezTo>
                  <a:lnTo>
                    <a:pt x="0" y="101100"/>
                  </a:lnTo>
                  <a:cubicBezTo>
                    <a:pt x="0" y="45264"/>
                    <a:pt x="45264" y="0"/>
                    <a:pt x="101100" y="0"/>
                  </a:cubicBezTo>
                  <a:close/>
                </a:path>
              </a:pathLst>
            </a:cu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latin typeface="Bierstadt" panose="020B0004020202020204" pitchFamily="34" charset="0"/>
              </a:endParaRPr>
            </a:p>
          </p:txBody>
        </p:sp>
        <p:sp>
          <p:nvSpPr>
            <p:cNvPr id="158" name="Free-form: Shape 23">
              <a:extLst>
                <a:ext uri="{FF2B5EF4-FFF2-40B4-BE49-F238E27FC236}">
                  <a16:creationId xmlns:a16="http://schemas.microsoft.com/office/drawing/2014/main" id="{F8A81FF6-DDA8-8050-B9CC-089D88D74B8F}"/>
                </a:ext>
              </a:extLst>
            </p:cNvPr>
            <p:cNvSpPr/>
            <p:nvPr/>
          </p:nvSpPr>
          <p:spPr>
            <a:xfrm>
              <a:off x="3787574" y="3418438"/>
              <a:ext cx="401916" cy="672240"/>
            </a:xfrm>
            <a:custGeom>
              <a:avLst/>
              <a:gdLst>
                <a:gd name="connsiteX0" fmla="*/ 294420 w 401916"/>
                <a:gd name="connsiteY0" fmla="*/ 0 h 672240"/>
                <a:gd name="connsiteX1" fmla="*/ 401916 w 401916"/>
                <a:gd name="connsiteY1" fmla="*/ 96240 h 672240"/>
                <a:gd name="connsiteX2" fmla="*/ 294420 w 401916"/>
                <a:gd name="connsiteY2" fmla="*/ 192480 h 672240"/>
                <a:gd name="connsiteX3" fmla="*/ 294420 w 401916"/>
                <a:gd name="connsiteY3" fmla="*/ 150616 h 672240"/>
                <a:gd name="connsiteX4" fmla="*/ 277862 w 401916"/>
                <a:gd name="connsiteY4" fmla="*/ 152285 h 672240"/>
                <a:gd name="connsiteX5" fmla="*/ 110753 w 401916"/>
                <a:gd name="connsiteY5" fmla="*/ 357320 h 672240"/>
                <a:gd name="connsiteX6" fmla="*/ 211518 w 401916"/>
                <a:gd name="connsiteY6" fmla="*/ 536308 h 672240"/>
                <a:gd name="connsiteX7" fmla="*/ 273588 w 401916"/>
                <a:gd name="connsiteY7" fmla="*/ 560677 h 672240"/>
                <a:gd name="connsiteX8" fmla="*/ 209113 w 401916"/>
                <a:gd name="connsiteY8" fmla="*/ 618401 h 672240"/>
                <a:gd name="connsiteX9" fmla="*/ 269249 w 401916"/>
                <a:gd name="connsiteY9" fmla="*/ 672240 h 672240"/>
                <a:gd name="connsiteX10" fmla="*/ 255541 w 401916"/>
                <a:gd name="connsiteY10" fmla="*/ 670858 h 672240"/>
                <a:gd name="connsiteX11" fmla="*/ 0 w 401916"/>
                <a:gd name="connsiteY11" fmla="*/ 357320 h 672240"/>
                <a:gd name="connsiteX12" fmla="*/ 255541 w 401916"/>
                <a:gd name="connsiteY12" fmla="*/ 43782 h 672240"/>
                <a:gd name="connsiteX13" fmla="*/ 294420 w 401916"/>
                <a:gd name="connsiteY13" fmla="*/ 39863 h 67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1916" h="672240">
                  <a:moveTo>
                    <a:pt x="294420" y="0"/>
                  </a:moveTo>
                  <a:lnTo>
                    <a:pt x="401916" y="96240"/>
                  </a:lnTo>
                  <a:lnTo>
                    <a:pt x="294420" y="192480"/>
                  </a:lnTo>
                  <a:lnTo>
                    <a:pt x="294420" y="150616"/>
                  </a:lnTo>
                  <a:lnTo>
                    <a:pt x="277862" y="152285"/>
                  </a:lnTo>
                  <a:cubicBezTo>
                    <a:pt x="182493" y="171800"/>
                    <a:pt x="110753" y="256182"/>
                    <a:pt x="110753" y="357320"/>
                  </a:cubicBezTo>
                  <a:cubicBezTo>
                    <a:pt x="110753" y="433174"/>
                    <a:pt x="151107" y="499602"/>
                    <a:pt x="211518" y="536308"/>
                  </a:cubicBezTo>
                  <a:lnTo>
                    <a:pt x="273588" y="560677"/>
                  </a:lnTo>
                  <a:lnTo>
                    <a:pt x="209113" y="618401"/>
                  </a:lnTo>
                  <a:lnTo>
                    <a:pt x="269249" y="672240"/>
                  </a:lnTo>
                  <a:lnTo>
                    <a:pt x="255541" y="670858"/>
                  </a:lnTo>
                  <a:cubicBezTo>
                    <a:pt x="109704" y="641015"/>
                    <a:pt x="0" y="511979"/>
                    <a:pt x="0" y="357320"/>
                  </a:cubicBezTo>
                  <a:cubicBezTo>
                    <a:pt x="0" y="202661"/>
                    <a:pt x="109704" y="73625"/>
                    <a:pt x="255541" y="43782"/>
                  </a:cubicBezTo>
                  <a:lnTo>
                    <a:pt x="294420" y="39863"/>
                  </a:lnTo>
                  <a:close/>
                </a:path>
              </a:pathLst>
            </a:custGeom>
            <a:gradFill>
              <a:gsLst>
                <a:gs pos="100000">
                  <a:srgbClr val="00B0F0"/>
                </a:gs>
                <a:gs pos="0">
                  <a:srgbClr val="002060"/>
                </a:gs>
              </a:gsLst>
              <a:path path="circle">
                <a:fillToRect l="100000" t="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schemeClr val="tx1"/>
                </a:solidFill>
                <a:latin typeface="Bierstadt" panose="020B0004020202020204" pitchFamily="34" charset="0"/>
              </a:endParaRPr>
            </a:p>
          </p:txBody>
        </p:sp>
        <p:sp>
          <p:nvSpPr>
            <p:cNvPr id="159" name="Free-form: Shape 24">
              <a:extLst>
                <a:ext uri="{FF2B5EF4-FFF2-40B4-BE49-F238E27FC236}">
                  <a16:creationId xmlns:a16="http://schemas.microsoft.com/office/drawing/2014/main" id="{F885EDED-35C0-99E5-F13F-89B3363857CC}"/>
                </a:ext>
              </a:extLst>
            </p:cNvPr>
            <p:cNvSpPr/>
            <p:nvPr/>
          </p:nvSpPr>
          <p:spPr>
            <a:xfrm rot="16200000">
              <a:off x="3861525" y="3596002"/>
              <a:ext cx="672240" cy="401917"/>
            </a:xfrm>
            <a:custGeom>
              <a:avLst/>
              <a:gdLst>
                <a:gd name="connsiteX0" fmla="*/ 672240 w 672240"/>
                <a:gd name="connsiteY0" fmla="*/ 132667 h 401917"/>
                <a:gd name="connsiteX1" fmla="*/ 670858 w 672240"/>
                <a:gd name="connsiteY1" fmla="*/ 146376 h 401917"/>
                <a:gd name="connsiteX2" fmla="*/ 357320 w 672240"/>
                <a:gd name="connsiteY2" fmla="*/ 401917 h 401917"/>
                <a:gd name="connsiteX3" fmla="*/ 43782 w 672240"/>
                <a:gd name="connsiteY3" fmla="*/ 146376 h 401917"/>
                <a:gd name="connsiteX4" fmla="*/ 39862 w 672240"/>
                <a:gd name="connsiteY4" fmla="*/ 107496 h 401917"/>
                <a:gd name="connsiteX5" fmla="*/ 0 w 672240"/>
                <a:gd name="connsiteY5" fmla="*/ 107496 h 401917"/>
                <a:gd name="connsiteX6" fmla="*/ 96240 w 672240"/>
                <a:gd name="connsiteY6" fmla="*/ 0 h 401917"/>
                <a:gd name="connsiteX7" fmla="*/ 192480 w 672240"/>
                <a:gd name="connsiteY7" fmla="*/ 107496 h 401917"/>
                <a:gd name="connsiteX8" fmla="*/ 150615 w 672240"/>
                <a:gd name="connsiteY8" fmla="*/ 107496 h 401917"/>
                <a:gd name="connsiteX9" fmla="*/ 152285 w 672240"/>
                <a:gd name="connsiteY9" fmla="*/ 124056 h 401917"/>
                <a:gd name="connsiteX10" fmla="*/ 357320 w 672240"/>
                <a:gd name="connsiteY10" fmla="*/ 291164 h 401917"/>
                <a:gd name="connsiteX11" fmla="*/ 536308 w 672240"/>
                <a:gd name="connsiteY11" fmla="*/ 190400 h 401917"/>
                <a:gd name="connsiteX12" fmla="*/ 560678 w 672240"/>
                <a:gd name="connsiteY12" fmla="*/ 128329 h 401917"/>
                <a:gd name="connsiteX13" fmla="*/ 618401 w 672240"/>
                <a:gd name="connsiteY13" fmla="*/ 192803 h 40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2240" h="401917">
                  <a:moveTo>
                    <a:pt x="672240" y="132667"/>
                  </a:moveTo>
                  <a:lnTo>
                    <a:pt x="670858" y="146376"/>
                  </a:lnTo>
                  <a:cubicBezTo>
                    <a:pt x="641015" y="292213"/>
                    <a:pt x="511979" y="401917"/>
                    <a:pt x="357320" y="401917"/>
                  </a:cubicBezTo>
                  <a:cubicBezTo>
                    <a:pt x="202661" y="401917"/>
                    <a:pt x="73625" y="292213"/>
                    <a:pt x="43782" y="146376"/>
                  </a:cubicBezTo>
                  <a:lnTo>
                    <a:pt x="39862" y="107496"/>
                  </a:lnTo>
                  <a:lnTo>
                    <a:pt x="0" y="107496"/>
                  </a:lnTo>
                  <a:lnTo>
                    <a:pt x="96240" y="0"/>
                  </a:lnTo>
                  <a:lnTo>
                    <a:pt x="192480" y="107496"/>
                  </a:lnTo>
                  <a:lnTo>
                    <a:pt x="150615" y="107496"/>
                  </a:lnTo>
                  <a:lnTo>
                    <a:pt x="152285" y="124056"/>
                  </a:lnTo>
                  <a:cubicBezTo>
                    <a:pt x="171800" y="219424"/>
                    <a:pt x="256182" y="291164"/>
                    <a:pt x="357320" y="291164"/>
                  </a:cubicBezTo>
                  <a:cubicBezTo>
                    <a:pt x="433173" y="291164"/>
                    <a:pt x="499602" y="250811"/>
                    <a:pt x="536308" y="190400"/>
                  </a:cubicBezTo>
                  <a:lnTo>
                    <a:pt x="560678" y="128329"/>
                  </a:lnTo>
                  <a:lnTo>
                    <a:pt x="618401" y="192803"/>
                  </a:lnTo>
                  <a:close/>
                </a:path>
              </a:pathLst>
            </a:custGeom>
            <a:gradFill>
              <a:gsLst>
                <a:gs pos="0">
                  <a:srgbClr val="00B0F0"/>
                </a:gs>
                <a:gs pos="100000">
                  <a:srgbClr val="002060"/>
                </a:gs>
              </a:gsLst>
              <a:path path="circle">
                <a:fillToRect l="100000" t="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latin typeface="Bierstadt" panose="020B0004020202020204" pitchFamily="34" charset="0"/>
              </a:endParaRPr>
            </a:p>
          </p:txBody>
        </p:sp>
        <p:sp>
          <p:nvSpPr>
            <p:cNvPr id="160" name="TextBox 159">
              <a:extLst>
                <a:ext uri="{FF2B5EF4-FFF2-40B4-BE49-F238E27FC236}">
                  <a16:creationId xmlns:a16="http://schemas.microsoft.com/office/drawing/2014/main" id="{A8A168E8-AF7A-1BB5-F619-F511147DB211}"/>
                </a:ext>
              </a:extLst>
            </p:cNvPr>
            <p:cNvSpPr txBox="1"/>
            <p:nvPr/>
          </p:nvSpPr>
          <p:spPr>
            <a:xfrm>
              <a:off x="2405249" y="3492081"/>
              <a:ext cx="1509142" cy="523220"/>
            </a:xfrm>
            <a:prstGeom prst="rect">
              <a:avLst/>
            </a:prstGeom>
            <a:noFill/>
          </p:spPr>
          <p:txBody>
            <a:bodyPr wrap="square">
              <a:spAutoFit/>
            </a:bodyPr>
            <a:lstStyle/>
            <a:p>
              <a:pPr algn="ctr"/>
              <a:r>
                <a:rPr lang="en-US" sz="1400" b="0" kern="100" cap="none" spc="0" dirty="0">
                  <a:ln w="0">
                    <a:noFill/>
                  </a:ln>
                  <a:solidFill>
                    <a:srgbClr val="0067A7"/>
                  </a:solidFill>
                  <a:latin typeface="Bierstadt" panose="020B0004020202020204" pitchFamily="34" charset="0"/>
                  <a:ea typeface="Calibri" panose="020F0502020204030204" pitchFamily="34" charset="0"/>
                  <a:cs typeface="Times New Roman" panose="02020603050405020304" pitchFamily="18" charset="0"/>
                </a:rPr>
                <a:t>AI and BD Analytics</a:t>
              </a:r>
            </a:p>
          </p:txBody>
        </p:sp>
        <p:sp>
          <p:nvSpPr>
            <p:cNvPr id="161" name="Free-form: Shape 26">
              <a:extLst>
                <a:ext uri="{FF2B5EF4-FFF2-40B4-BE49-F238E27FC236}">
                  <a16:creationId xmlns:a16="http://schemas.microsoft.com/office/drawing/2014/main" id="{249E2321-C192-EBF7-D970-6FA4AF3DB676}"/>
                </a:ext>
              </a:extLst>
            </p:cNvPr>
            <p:cNvSpPr/>
            <p:nvPr/>
          </p:nvSpPr>
          <p:spPr>
            <a:xfrm>
              <a:off x="2623294" y="4262388"/>
              <a:ext cx="1542873" cy="606589"/>
            </a:xfrm>
            <a:custGeom>
              <a:avLst/>
              <a:gdLst>
                <a:gd name="connsiteX0" fmla="*/ 101100 w 1652127"/>
                <a:gd name="connsiteY0" fmla="*/ 0 h 606589"/>
                <a:gd name="connsiteX1" fmla="*/ 1626350 w 1652127"/>
                <a:gd name="connsiteY1" fmla="*/ 0 h 606589"/>
                <a:gd name="connsiteX2" fmla="*/ 1652127 w 1652127"/>
                <a:gd name="connsiteY2" fmla="*/ 5204 h 606589"/>
                <a:gd name="connsiteX3" fmla="*/ 1640826 w 1652127"/>
                <a:gd name="connsiteY3" fmla="*/ 6398 h 606589"/>
                <a:gd name="connsiteX4" fmla="*/ 1400916 w 1652127"/>
                <a:gd name="connsiteY4" fmla="*/ 314919 h 606589"/>
                <a:gd name="connsiteX5" fmla="*/ 1584426 w 1652127"/>
                <a:gd name="connsiteY5" fmla="*/ 605090 h 606589"/>
                <a:gd name="connsiteX6" fmla="*/ 1589033 w 1652127"/>
                <a:gd name="connsiteY6" fmla="*/ 606589 h 606589"/>
                <a:gd name="connsiteX7" fmla="*/ 101100 w 1652127"/>
                <a:gd name="connsiteY7" fmla="*/ 606589 h 606589"/>
                <a:gd name="connsiteX8" fmla="*/ 0 w 1652127"/>
                <a:gd name="connsiteY8" fmla="*/ 505489 h 606589"/>
                <a:gd name="connsiteX9" fmla="*/ 0 w 1652127"/>
                <a:gd name="connsiteY9" fmla="*/ 101100 h 606589"/>
                <a:gd name="connsiteX10" fmla="*/ 101100 w 1652127"/>
                <a:gd name="connsiteY10" fmla="*/ 0 h 6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2127" h="606589">
                  <a:moveTo>
                    <a:pt x="101100" y="0"/>
                  </a:moveTo>
                  <a:lnTo>
                    <a:pt x="1626350" y="0"/>
                  </a:lnTo>
                  <a:lnTo>
                    <a:pt x="1652127" y="5204"/>
                  </a:lnTo>
                  <a:lnTo>
                    <a:pt x="1640826" y="6398"/>
                  </a:lnTo>
                  <a:cubicBezTo>
                    <a:pt x="1503910" y="35763"/>
                    <a:pt x="1400916" y="162735"/>
                    <a:pt x="1400916" y="314919"/>
                  </a:cubicBezTo>
                  <a:cubicBezTo>
                    <a:pt x="1400916" y="445363"/>
                    <a:pt x="1476585" y="557283"/>
                    <a:pt x="1584426" y="605090"/>
                  </a:cubicBezTo>
                  <a:lnTo>
                    <a:pt x="1589033" y="606589"/>
                  </a:lnTo>
                  <a:lnTo>
                    <a:pt x="101100" y="606589"/>
                  </a:lnTo>
                  <a:cubicBezTo>
                    <a:pt x="45264" y="606589"/>
                    <a:pt x="0" y="561325"/>
                    <a:pt x="0" y="505489"/>
                  </a:cubicBezTo>
                  <a:lnTo>
                    <a:pt x="0" y="101100"/>
                  </a:lnTo>
                  <a:cubicBezTo>
                    <a:pt x="0" y="45264"/>
                    <a:pt x="45264" y="0"/>
                    <a:pt x="101100" y="0"/>
                  </a:cubicBezTo>
                  <a:close/>
                </a:path>
              </a:pathLst>
            </a:cu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latin typeface="Bierstadt" panose="020B0004020202020204" pitchFamily="34" charset="0"/>
              </a:endParaRPr>
            </a:p>
          </p:txBody>
        </p:sp>
        <p:sp>
          <p:nvSpPr>
            <p:cNvPr id="162" name="Free-form: Shape 28">
              <a:extLst>
                <a:ext uri="{FF2B5EF4-FFF2-40B4-BE49-F238E27FC236}">
                  <a16:creationId xmlns:a16="http://schemas.microsoft.com/office/drawing/2014/main" id="{79525FCB-4FE1-21E9-65C0-62B978FF09EB}"/>
                </a:ext>
              </a:extLst>
            </p:cNvPr>
            <p:cNvSpPr/>
            <p:nvPr/>
          </p:nvSpPr>
          <p:spPr>
            <a:xfrm>
              <a:off x="3942388" y="4219986"/>
              <a:ext cx="401916" cy="672240"/>
            </a:xfrm>
            <a:custGeom>
              <a:avLst/>
              <a:gdLst>
                <a:gd name="connsiteX0" fmla="*/ 294420 w 401916"/>
                <a:gd name="connsiteY0" fmla="*/ 0 h 672240"/>
                <a:gd name="connsiteX1" fmla="*/ 401916 w 401916"/>
                <a:gd name="connsiteY1" fmla="*/ 96240 h 672240"/>
                <a:gd name="connsiteX2" fmla="*/ 294420 w 401916"/>
                <a:gd name="connsiteY2" fmla="*/ 192480 h 672240"/>
                <a:gd name="connsiteX3" fmla="*/ 294420 w 401916"/>
                <a:gd name="connsiteY3" fmla="*/ 150616 h 672240"/>
                <a:gd name="connsiteX4" fmla="*/ 277862 w 401916"/>
                <a:gd name="connsiteY4" fmla="*/ 152285 h 672240"/>
                <a:gd name="connsiteX5" fmla="*/ 110753 w 401916"/>
                <a:gd name="connsiteY5" fmla="*/ 357320 h 672240"/>
                <a:gd name="connsiteX6" fmla="*/ 211518 w 401916"/>
                <a:gd name="connsiteY6" fmla="*/ 536308 h 672240"/>
                <a:gd name="connsiteX7" fmla="*/ 273588 w 401916"/>
                <a:gd name="connsiteY7" fmla="*/ 560677 h 672240"/>
                <a:gd name="connsiteX8" fmla="*/ 209113 w 401916"/>
                <a:gd name="connsiteY8" fmla="*/ 618401 h 672240"/>
                <a:gd name="connsiteX9" fmla="*/ 269249 w 401916"/>
                <a:gd name="connsiteY9" fmla="*/ 672240 h 672240"/>
                <a:gd name="connsiteX10" fmla="*/ 255541 w 401916"/>
                <a:gd name="connsiteY10" fmla="*/ 670858 h 672240"/>
                <a:gd name="connsiteX11" fmla="*/ 0 w 401916"/>
                <a:gd name="connsiteY11" fmla="*/ 357320 h 672240"/>
                <a:gd name="connsiteX12" fmla="*/ 255541 w 401916"/>
                <a:gd name="connsiteY12" fmla="*/ 43782 h 672240"/>
                <a:gd name="connsiteX13" fmla="*/ 294420 w 401916"/>
                <a:gd name="connsiteY13" fmla="*/ 39863 h 67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1916" h="672240">
                  <a:moveTo>
                    <a:pt x="294420" y="0"/>
                  </a:moveTo>
                  <a:lnTo>
                    <a:pt x="401916" y="96240"/>
                  </a:lnTo>
                  <a:lnTo>
                    <a:pt x="294420" y="192480"/>
                  </a:lnTo>
                  <a:lnTo>
                    <a:pt x="294420" y="150616"/>
                  </a:lnTo>
                  <a:lnTo>
                    <a:pt x="277862" y="152285"/>
                  </a:lnTo>
                  <a:cubicBezTo>
                    <a:pt x="182493" y="171800"/>
                    <a:pt x="110753" y="256182"/>
                    <a:pt x="110753" y="357320"/>
                  </a:cubicBezTo>
                  <a:cubicBezTo>
                    <a:pt x="110753" y="433174"/>
                    <a:pt x="151107" y="499602"/>
                    <a:pt x="211518" y="536308"/>
                  </a:cubicBezTo>
                  <a:lnTo>
                    <a:pt x="273588" y="560677"/>
                  </a:lnTo>
                  <a:lnTo>
                    <a:pt x="209113" y="618401"/>
                  </a:lnTo>
                  <a:lnTo>
                    <a:pt x="269249" y="672240"/>
                  </a:lnTo>
                  <a:lnTo>
                    <a:pt x="255541" y="670858"/>
                  </a:lnTo>
                  <a:cubicBezTo>
                    <a:pt x="109704" y="641015"/>
                    <a:pt x="0" y="511979"/>
                    <a:pt x="0" y="357320"/>
                  </a:cubicBezTo>
                  <a:cubicBezTo>
                    <a:pt x="0" y="202661"/>
                    <a:pt x="109704" y="73625"/>
                    <a:pt x="255541" y="43782"/>
                  </a:cubicBezTo>
                  <a:lnTo>
                    <a:pt x="294420" y="39863"/>
                  </a:lnTo>
                  <a:close/>
                </a:path>
              </a:pathLst>
            </a:custGeom>
            <a:gradFill>
              <a:gsLst>
                <a:gs pos="100000">
                  <a:srgbClr val="00B0F0"/>
                </a:gs>
                <a:gs pos="0">
                  <a:srgbClr val="002060"/>
                </a:gs>
              </a:gsLst>
              <a:path path="circle">
                <a:fillToRect l="100000" t="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schemeClr val="tx1"/>
                </a:solidFill>
                <a:latin typeface="Bierstadt" panose="020B0004020202020204" pitchFamily="34" charset="0"/>
              </a:endParaRPr>
            </a:p>
          </p:txBody>
        </p:sp>
        <p:sp>
          <p:nvSpPr>
            <p:cNvPr id="163" name="Free-form: Shape 29">
              <a:extLst>
                <a:ext uri="{FF2B5EF4-FFF2-40B4-BE49-F238E27FC236}">
                  <a16:creationId xmlns:a16="http://schemas.microsoft.com/office/drawing/2014/main" id="{6A47F1E1-306A-8654-4B68-CE0AE66054A0}"/>
                </a:ext>
              </a:extLst>
            </p:cNvPr>
            <p:cNvSpPr/>
            <p:nvPr/>
          </p:nvSpPr>
          <p:spPr>
            <a:xfrm rot="16200000">
              <a:off x="4016339" y="4397550"/>
              <a:ext cx="672240" cy="401917"/>
            </a:xfrm>
            <a:custGeom>
              <a:avLst/>
              <a:gdLst>
                <a:gd name="connsiteX0" fmla="*/ 672240 w 672240"/>
                <a:gd name="connsiteY0" fmla="*/ 132667 h 401917"/>
                <a:gd name="connsiteX1" fmla="*/ 670858 w 672240"/>
                <a:gd name="connsiteY1" fmla="*/ 146376 h 401917"/>
                <a:gd name="connsiteX2" fmla="*/ 357320 w 672240"/>
                <a:gd name="connsiteY2" fmla="*/ 401917 h 401917"/>
                <a:gd name="connsiteX3" fmla="*/ 43782 w 672240"/>
                <a:gd name="connsiteY3" fmla="*/ 146376 h 401917"/>
                <a:gd name="connsiteX4" fmla="*/ 39862 w 672240"/>
                <a:gd name="connsiteY4" fmla="*/ 107496 h 401917"/>
                <a:gd name="connsiteX5" fmla="*/ 0 w 672240"/>
                <a:gd name="connsiteY5" fmla="*/ 107496 h 401917"/>
                <a:gd name="connsiteX6" fmla="*/ 96240 w 672240"/>
                <a:gd name="connsiteY6" fmla="*/ 0 h 401917"/>
                <a:gd name="connsiteX7" fmla="*/ 192480 w 672240"/>
                <a:gd name="connsiteY7" fmla="*/ 107496 h 401917"/>
                <a:gd name="connsiteX8" fmla="*/ 150615 w 672240"/>
                <a:gd name="connsiteY8" fmla="*/ 107496 h 401917"/>
                <a:gd name="connsiteX9" fmla="*/ 152285 w 672240"/>
                <a:gd name="connsiteY9" fmla="*/ 124056 h 401917"/>
                <a:gd name="connsiteX10" fmla="*/ 357320 w 672240"/>
                <a:gd name="connsiteY10" fmla="*/ 291164 h 401917"/>
                <a:gd name="connsiteX11" fmla="*/ 536308 w 672240"/>
                <a:gd name="connsiteY11" fmla="*/ 190400 h 401917"/>
                <a:gd name="connsiteX12" fmla="*/ 560678 w 672240"/>
                <a:gd name="connsiteY12" fmla="*/ 128329 h 401917"/>
                <a:gd name="connsiteX13" fmla="*/ 618401 w 672240"/>
                <a:gd name="connsiteY13" fmla="*/ 192803 h 40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2240" h="401917">
                  <a:moveTo>
                    <a:pt x="672240" y="132667"/>
                  </a:moveTo>
                  <a:lnTo>
                    <a:pt x="670858" y="146376"/>
                  </a:lnTo>
                  <a:cubicBezTo>
                    <a:pt x="641015" y="292213"/>
                    <a:pt x="511979" y="401917"/>
                    <a:pt x="357320" y="401917"/>
                  </a:cubicBezTo>
                  <a:cubicBezTo>
                    <a:pt x="202661" y="401917"/>
                    <a:pt x="73625" y="292213"/>
                    <a:pt x="43782" y="146376"/>
                  </a:cubicBezTo>
                  <a:lnTo>
                    <a:pt x="39862" y="107496"/>
                  </a:lnTo>
                  <a:lnTo>
                    <a:pt x="0" y="107496"/>
                  </a:lnTo>
                  <a:lnTo>
                    <a:pt x="96240" y="0"/>
                  </a:lnTo>
                  <a:lnTo>
                    <a:pt x="192480" y="107496"/>
                  </a:lnTo>
                  <a:lnTo>
                    <a:pt x="150615" y="107496"/>
                  </a:lnTo>
                  <a:lnTo>
                    <a:pt x="152285" y="124056"/>
                  </a:lnTo>
                  <a:cubicBezTo>
                    <a:pt x="171800" y="219424"/>
                    <a:pt x="256182" y="291164"/>
                    <a:pt x="357320" y="291164"/>
                  </a:cubicBezTo>
                  <a:cubicBezTo>
                    <a:pt x="433173" y="291164"/>
                    <a:pt x="499602" y="250811"/>
                    <a:pt x="536308" y="190400"/>
                  </a:cubicBezTo>
                  <a:lnTo>
                    <a:pt x="560678" y="128329"/>
                  </a:lnTo>
                  <a:lnTo>
                    <a:pt x="618401" y="192803"/>
                  </a:lnTo>
                  <a:close/>
                </a:path>
              </a:pathLst>
            </a:custGeom>
            <a:gradFill>
              <a:gsLst>
                <a:gs pos="0">
                  <a:srgbClr val="00B0F0"/>
                </a:gs>
                <a:gs pos="100000">
                  <a:srgbClr val="002060"/>
                </a:gs>
              </a:gsLst>
              <a:path path="circle">
                <a:fillToRect l="100000" t="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latin typeface="Bierstadt" panose="020B0004020202020204" pitchFamily="34" charset="0"/>
              </a:endParaRPr>
            </a:p>
          </p:txBody>
        </p:sp>
        <p:sp>
          <p:nvSpPr>
            <p:cNvPr id="164" name="TextBox 163">
              <a:extLst>
                <a:ext uri="{FF2B5EF4-FFF2-40B4-BE49-F238E27FC236}">
                  <a16:creationId xmlns:a16="http://schemas.microsoft.com/office/drawing/2014/main" id="{15E6A6CB-BFC8-D15E-A978-3D25BC3E1F90}"/>
                </a:ext>
              </a:extLst>
            </p:cNvPr>
            <p:cNvSpPr txBox="1"/>
            <p:nvPr/>
          </p:nvSpPr>
          <p:spPr>
            <a:xfrm>
              <a:off x="2494496" y="4318913"/>
              <a:ext cx="1594160" cy="461665"/>
            </a:xfrm>
            <a:prstGeom prst="rect">
              <a:avLst/>
            </a:prstGeom>
            <a:noFill/>
          </p:spPr>
          <p:txBody>
            <a:bodyPr wrap="square">
              <a:spAutoFit/>
            </a:bodyPr>
            <a:lstStyle/>
            <a:p>
              <a:pPr algn="ctr"/>
              <a:r>
                <a:rPr lang="en-US" sz="1200" b="0" kern="100" cap="none" spc="0" dirty="0">
                  <a:ln w="0">
                    <a:noFill/>
                  </a:ln>
                  <a:solidFill>
                    <a:srgbClr val="0067A7"/>
                  </a:solidFill>
                  <a:latin typeface="Bierstadt" panose="020B0004020202020204" pitchFamily="34" charset="0"/>
                  <a:ea typeface="Calibri" panose="020F0502020204030204" pitchFamily="34" charset="0"/>
                  <a:cs typeface="Times New Roman" panose="02020603050405020304" pitchFamily="18" charset="0"/>
                </a:rPr>
                <a:t>CSS Stakeholders’</a:t>
              </a:r>
            </a:p>
            <a:p>
              <a:pPr algn="ctr"/>
              <a:r>
                <a:rPr lang="en-US" sz="1200" b="0" kern="100" cap="none" spc="0" dirty="0">
                  <a:ln w="0">
                    <a:noFill/>
                  </a:ln>
                  <a:solidFill>
                    <a:srgbClr val="0067A7"/>
                  </a:solidFill>
                  <a:latin typeface="Bierstadt" panose="020B0004020202020204" pitchFamily="34" charset="0"/>
                  <a:ea typeface="Calibri" panose="020F0502020204030204" pitchFamily="34" charset="0"/>
                  <a:cs typeface="Times New Roman" panose="02020603050405020304" pitchFamily="18" charset="0"/>
                </a:rPr>
                <a:t>Support Services</a:t>
              </a:r>
            </a:p>
          </p:txBody>
        </p:sp>
        <p:sp>
          <p:nvSpPr>
            <p:cNvPr id="165" name="Free-form: Shape 31">
              <a:extLst>
                <a:ext uri="{FF2B5EF4-FFF2-40B4-BE49-F238E27FC236}">
                  <a16:creationId xmlns:a16="http://schemas.microsoft.com/office/drawing/2014/main" id="{B83C045A-1DB2-BE18-1DE8-AF2D68E19A55}"/>
                </a:ext>
              </a:extLst>
            </p:cNvPr>
            <p:cNvSpPr/>
            <p:nvPr/>
          </p:nvSpPr>
          <p:spPr>
            <a:xfrm>
              <a:off x="2947305" y="5055623"/>
              <a:ext cx="1529206" cy="606589"/>
            </a:xfrm>
            <a:custGeom>
              <a:avLst/>
              <a:gdLst>
                <a:gd name="connsiteX0" fmla="*/ 101100 w 1652127"/>
                <a:gd name="connsiteY0" fmla="*/ 0 h 606589"/>
                <a:gd name="connsiteX1" fmla="*/ 1626350 w 1652127"/>
                <a:gd name="connsiteY1" fmla="*/ 0 h 606589"/>
                <a:gd name="connsiteX2" fmla="*/ 1652127 w 1652127"/>
                <a:gd name="connsiteY2" fmla="*/ 5204 h 606589"/>
                <a:gd name="connsiteX3" fmla="*/ 1640826 w 1652127"/>
                <a:gd name="connsiteY3" fmla="*/ 6398 h 606589"/>
                <a:gd name="connsiteX4" fmla="*/ 1400916 w 1652127"/>
                <a:gd name="connsiteY4" fmla="*/ 314919 h 606589"/>
                <a:gd name="connsiteX5" fmla="*/ 1584426 w 1652127"/>
                <a:gd name="connsiteY5" fmla="*/ 605090 h 606589"/>
                <a:gd name="connsiteX6" fmla="*/ 1589033 w 1652127"/>
                <a:gd name="connsiteY6" fmla="*/ 606589 h 606589"/>
                <a:gd name="connsiteX7" fmla="*/ 101100 w 1652127"/>
                <a:gd name="connsiteY7" fmla="*/ 606589 h 606589"/>
                <a:gd name="connsiteX8" fmla="*/ 0 w 1652127"/>
                <a:gd name="connsiteY8" fmla="*/ 505489 h 606589"/>
                <a:gd name="connsiteX9" fmla="*/ 0 w 1652127"/>
                <a:gd name="connsiteY9" fmla="*/ 101100 h 606589"/>
                <a:gd name="connsiteX10" fmla="*/ 101100 w 1652127"/>
                <a:gd name="connsiteY10" fmla="*/ 0 h 6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2127" h="606589">
                  <a:moveTo>
                    <a:pt x="101100" y="0"/>
                  </a:moveTo>
                  <a:lnTo>
                    <a:pt x="1626350" y="0"/>
                  </a:lnTo>
                  <a:lnTo>
                    <a:pt x="1652127" y="5204"/>
                  </a:lnTo>
                  <a:lnTo>
                    <a:pt x="1640826" y="6398"/>
                  </a:lnTo>
                  <a:cubicBezTo>
                    <a:pt x="1503910" y="35763"/>
                    <a:pt x="1400916" y="162735"/>
                    <a:pt x="1400916" y="314919"/>
                  </a:cubicBezTo>
                  <a:cubicBezTo>
                    <a:pt x="1400916" y="445363"/>
                    <a:pt x="1476585" y="557283"/>
                    <a:pt x="1584426" y="605090"/>
                  </a:cubicBezTo>
                  <a:lnTo>
                    <a:pt x="1589033" y="606589"/>
                  </a:lnTo>
                  <a:lnTo>
                    <a:pt x="101100" y="606589"/>
                  </a:lnTo>
                  <a:cubicBezTo>
                    <a:pt x="45264" y="606589"/>
                    <a:pt x="0" y="561325"/>
                    <a:pt x="0" y="505489"/>
                  </a:cubicBezTo>
                  <a:lnTo>
                    <a:pt x="0" y="101100"/>
                  </a:lnTo>
                  <a:cubicBezTo>
                    <a:pt x="0" y="45264"/>
                    <a:pt x="45264" y="0"/>
                    <a:pt x="101100" y="0"/>
                  </a:cubicBezTo>
                  <a:close/>
                </a:path>
              </a:pathLst>
            </a:cu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latin typeface="Bierstadt" panose="020B0004020202020204" pitchFamily="34" charset="0"/>
              </a:endParaRPr>
            </a:p>
          </p:txBody>
        </p:sp>
        <p:sp>
          <p:nvSpPr>
            <p:cNvPr id="166" name="Free-form: Shape 33">
              <a:extLst>
                <a:ext uri="{FF2B5EF4-FFF2-40B4-BE49-F238E27FC236}">
                  <a16:creationId xmlns:a16="http://schemas.microsoft.com/office/drawing/2014/main" id="{E02AD527-4864-7972-F976-C48B9640DC2C}"/>
                </a:ext>
              </a:extLst>
            </p:cNvPr>
            <p:cNvSpPr/>
            <p:nvPr/>
          </p:nvSpPr>
          <p:spPr>
            <a:xfrm>
              <a:off x="4225300" y="5013221"/>
              <a:ext cx="401916" cy="672240"/>
            </a:xfrm>
            <a:custGeom>
              <a:avLst/>
              <a:gdLst>
                <a:gd name="connsiteX0" fmla="*/ 294420 w 401916"/>
                <a:gd name="connsiteY0" fmla="*/ 0 h 672240"/>
                <a:gd name="connsiteX1" fmla="*/ 401916 w 401916"/>
                <a:gd name="connsiteY1" fmla="*/ 96240 h 672240"/>
                <a:gd name="connsiteX2" fmla="*/ 294420 w 401916"/>
                <a:gd name="connsiteY2" fmla="*/ 192480 h 672240"/>
                <a:gd name="connsiteX3" fmla="*/ 294420 w 401916"/>
                <a:gd name="connsiteY3" fmla="*/ 150616 h 672240"/>
                <a:gd name="connsiteX4" fmla="*/ 277862 w 401916"/>
                <a:gd name="connsiteY4" fmla="*/ 152285 h 672240"/>
                <a:gd name="connsiteX5" fmla="*/ 110753 w 401916"/>
                <a:gd name="connsiteY5" fmla="*/ 357320 h 672240"/>
                <a:gd name="connsiteX6" fmla="*/ 211518 w 401916"/>
                <a:gd name="connsiteY6" fmla="*/ 536308 h 672240"/>
                <a:gd name="connsiteX7" fmla="*/ 273588 w 401916"/>
                <a:gd name="connsiteY7" fmla="*/ 560677 h 672240"/>
                <a:gd name="connsiteX8" fmla="*/ 209113 w 401916"/>
                <a:gd name="connsiteY8" fmla="*/ 618401 h 672240"/>
                <a:gd name="connsiteX9" fmla="*/ 269249 w 401916"/>
                <a:gd name="connsiteY9" fmla="*/ 672240 h 672240"/>
                <a:gd name="connsiteX10" fmla="*/ 255541 w 401916"/>
                <a:gd name="connsiteY10" fmla="*/ 670858 h 672240"/>
                <a:gd name="connsiteX11" fmla="*/ 0 w 401916"/>
                <a:gd name="connsiteY11" fmla="*/ 357320 h 672240"/>
                <a:gd name="connsiteX12" fmla="*/ 255541 w 401916"/>
                <a:gd name="connsiteY12" fmla="*/ 43782 h 672240"/>
                <a:gd name="connsiteX13" fmla="*/ 294420 w 401916"/>
                <a:gd name="connsiteY13" fmla="*/ 39863 h 67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1916" h="672240">
                  <a:moveTo>
                    <a:pt x="294420" y="0"/>
                  </a:moveTo>
                  <a:lnTo>
                    <a:pt x="401916" y="96240"/>
                  </a:lnTo>
                  <a:lnTo>
                    <a:pt x="294420" y="192480"/>
                  </a:lnTo>
                  <a:lnTo>
                    <a:pt x="294420" y="150616"/>
                  </a:lnTo>
                  <a:lnTo>
                    <a:pt x="277862" y="152285"/>
                  </a:lnTo>
                  <a:cubicBezTo>
                    <a:pt x="182493" y="171800"/>
                    <a:pt x="110753" y="256182"/>
                    <a:pt x="110753" y="357320"/>
                  </a:cubicBezTo>
                  <a:cubicBezTo>
                    <a:pt x="110753" y="433174"/>
                    <a:pt x="151107" y="499602"/>
                    <a:pt x="211518" y="536308"/>
                  </a:cubicBezTo>
                  <a:lnTo>
                    <a:pt x="273588" y="560677"/>
                  </a:lnTo>
                  <a:lnTo>
                    <a:pt x="209113" y="618401"/>
                  </a:lnTo>
                  <a:lnTo>
                    <a:pt x="269249" y="672240"/>
                  </a:lnTo>
                  <a:lnTo>
                    <a:pt x="255541" y="670858"/>
                  </a:lnTo>
                  <a:cubicBezTo>
                    <a:pt x="109704" y="641015"/>
                    <a:pt x="0" y="511979"/>
                    <a:pt x="0" y="357320"/>
                  </a:cubicBezTo>
                  <a:cubicBezTo>
                    <a:pt x="0" y="202661"/>
                    <a:pt x="109704" y="73625"/>
                    <a:pt x="255541" y="43782"/>
                  </a:cubicBezTo>
                  <a:lnTo>
                    <a:pt x="294420" y="39863"/>
                  </a:lnTo>
                  <a:close/>
                </a:path>
              </a:pathLst>
            </a:custGeom>
            <a:gradFill>
              <a:gsLst>
                <a:gs pos="100000">
                  <a:srgbClr val="00B0F0"/>
                </a:gs>
                <a:gs pos="0">
                  <a:srgbClr val="002060"/>
                </a:gs>
              </a:gsLst>
              <a:path path="circle">
                <a:fillToRect l="100000" t="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schemeClr val="tx1"/>
                </a:solidFill>
                <a:latin typeface="Bierstadt" panose="020B0004020202020204" pitchFamily="34" charset="0"/>
              </a:endParaRPr>
            </a:p>
          </p:txBody>
        </p:sp>
        <p:sp>
          <p:nvSpPr>
            <p:cNvPr id="167" name="Free-form: Shape 34">
              <a:extLst>
                <a:ext uri="{FF2B5EF4-FFF2-40B4-BE49-F238E27FC236}">
                  <a16:creationId xmlns:a16="http://schemas.microsoft.com/office/drawing/2014/main" id="{8628A542-9FBB-BEDE-6490-2E6C0121AA9F}"/>
                </a:ext>
              </a:extLst>
            </p:cNvPr>
            <p:cNvSpPr/>
            <p:nvPr/>
          </p:nvSpPr>
          <p:spPr>
            <a:xfrm rot="16200000">
              <a:off x="4299251" y="5190785"/>
              <a:ext cx="672240" cy="401917"/>
            </a:xfrm>
            <a:custGeom>
              <a:avLst/>
              <a:gdLst>
                <a:gd name="connsiteX0" fmla="*/ 672240 w 672240"/>
                <a:gd name="connsiteY0" fmla="*/ 132667 h 401917"/>
                <a:gd name="connsiteX1" fmla="*/ 670858 w 672240"/>
                <a:gd name="connsiteY1" fmla="*/ 146376 h 401917"/>
                <a:gd name="connsiteX2" fmla="*/ 357320 w 672240"/>
                <a:gd name="connsiteY2" fmla="*/ 401917 h 401917"/>
                <a:gd name="connsiteX3" fmla="*/ 43782 w 672240"/>
                <a:gd name="connsiteY3" fmla="*/ 146376 h 401917"/>
                <a:gd name="connsiteX4" fmla="*/ 39862 w 672240"/>
                <a:gd name="connsiteY4" fmla="*/ 107496 h 401917"/>
                <a:gd name="connsiteX5" fmla="*/ 0 w 672240"/>
                <a:gd name="connsiteY5" fmla="*/ 107496 h 401917"/>
                <a:gd name="connsiteX6" fmla="*/ 96240 w 672240"/>
                <a:gd name="connsiteY6" fmla="*/ 0 h 401917"/>
                <a:gd name="connsiteX7" fmla="*/ 192480 w 672240"/>
                <a:gd name="connsiteY7" fmla="*/ 107496 h 401917"/>
                <a:gd name="connsiteX8" fmla="*/ 150615 w 672240"/>
                <a:gd name="connsiteY8" fmla="*/ 107496 h 401917"/>
                <a:gd name="connsiteX9" fmla="*/ 152285 w 672240"/>
                <a:gd name="connsiteY9" fmla="*/ 124056 h 401917"/>
                <a:gd name="connsiteX10" fmla="*/ 357320 w 672240"/>
                <a:gd name="connsiteY10" fmla="*/ 291164 h 401917"/>
                <a:gd name="connsiteX11" fmla="*/ 536308 w 672240"/>
                <a:gd name="connsiteY11" fmla="*/ 190400 h 401917"/>
                <a:gd name="connsiteX12" fmla="*/ 560678 w 672240"/>
                <a:gd name="connsiteY12" fmla="*/ 128329 h 401917"/>
                <a:gd name="connsiteX13" fmla="*/ 618401 w 672240"/>
                <a:gd name="connsiteY13" fmla="*/ 192803 h 40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2240" h="401917">
                  <a:moveTo>
                    <a:pt x="672240" y="132667"/>
                  </a:moveTo>
                  <a:lnTo>
                    <a:pt x="670858" y="146376"/>
                  </a:lnTo>
                  <a:cubicBezTo>
                    <a:pt x="641015" y="292213"/>
                    <a:pt x="511979" y="401917"/>
                    <a:pt x="357320" y="401917"/>
                  </a:cubicBezTo>
                  <a:cubicBezTo>
                    <a:pt x="202661" y="401917"/>
                    <a:pt x="73625" y="292213"/>
                    <a:pt x="43782" y="146376"/>
                  </a:cubicBezTo>
                  <a:lnTo>
                    <a:pt x="39862" y="107496"/>
                  </a:lnTo>
                  <a:lnTo>
                    <a:pt x="0" y="107496"/>
                  </a:lnTo>
                  <a:lnTo>
                    <a:pt x="96240" y="0"/>
                  </a:lnTo>
                  <a:lnTo>
                    <a:pt x="192480" y="107496"/>
                  </a:lnTo>
                  <a:lnTo>
                    <a:pt x="150615" y="107496"/>
                  </a:lnTo>
                  <a:lnTo>
                    <a:pt x="152285" y="124056"/>
                  </a:lnTo>
                  <a:cubicBezTo>
                    <a:pt x="171800" y="219424"/>
                    <a:pt x="256182" y="291164"/>
                    <a:pt x="357320" y="291164"/>
                  </a:cubicBezTo>
                  <a:cubicBezTo>
                    <a:pt x="433173" y="291164"/>
                    <a:pt x="499602" y="250811"/>
                    <a:pt x="536308" y="190400"/>
                  </a:cubicBezTo>
                  <a:lnTo>
                    <a:pt x="560678" y="128329"/>
                  </a:lnTo>
                  <a:lnTo>
                    <a:pt x="618401" y="192803"/>
                  </a:lnTo>
                  <a:close/>
                </a:path>
              </a:pathLst>
            </a:custGeom>
            <a:gradFill>
              <a:gsLst>
                <a:gs pos="0">
                  <a:srgbClr val="00B0F0"/>
                </a:gs>
                <a:gs pos="100000">
                  <a:srgbClr val="002060"/>
                </a:gs>
              </a:gsLst>
              <a:path path="circle">
                <a:fillToRect l="100000" t="10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latin typeface="Bierstadt" panose="020B0004020202020204" pitchFamily="34" charset="0"/>
              </a:endParaRPr>
            </a:p>
          </p:txBody>
        </p:sp>
        <p:sp>
          <p:nvSpPr>
            <p:cNvPr id="168" name="TextBox 167">
              <a:extLst>
                <a:ext uri="{FF2B5EF4-FFF2-40B4-BE49-F238E27FC236}">
                  <a16:creationId xmlns:a16="http://schemas.microsoft.com/office/drawing/2014/main" id="{0B99FE63-7BD0-8A6D-F447-02F14AE53C25}"/>
                </a:ext>
              </a:extLst>
            </p:cNvPr>
            <p:cNvSpPr txBox="1"/>
            <p:nvPr/>
          </p:nvSpPr>
          <p:spPr>
            <a:xfrm>
              <a:off x="3057431" y="5049422"/>
              <a:ext cx="1183268" cy="646331"/>
            </a:xfrm>
            <a:prstGeom prst="rect">
              <a:avLst/>
            </a:prstGeom>
            <a:noFill/>
          </p:spPr>
          <p:txBody>
            <a:bodyPr wrap="square">
              <a:spAutoFit/>
            </a:bodyPr>
            <a:lstStyle/>
            <a:p>
              <a:pPr algn="ctr"/>
              <a:r>
                <a:rPr lang="en-US" sz="1200" b="0" kern="100" cap="none" spc="0" dirty="0">
                  <a:ln w="0">
                    <a:noFill/>
                  </a:ln>
                  <a:solidFill>
                    <a:srgbClr val="0067A7"/>
                  </a:solidFill>
                  <a:latin typeface="Bierstadt" panose="020B0004020202020204" pitchFamily="34" charset="0"/>
                  <a:ea typeface="Calibri" panose="020F0502020204030204" pitchFamily="34" charset="0"/>
                  <a:cs typeface="Times New Roman" panose="02020603050405020304" pitchFamily="18" charset="0"/>
                </a:rPr>
                <a:t>CSS Life Cycle </a:t>
              </a:r>
            </a:p>
            <a:p>
              <a:pPr algn="ctr"/>
              <a:r>
                <a:rPr lang="en-US" sz="1200" b="0" kern="100" cap="none" spc="0" dirty="0">
                  <a:ln w="0">
                    <a:noFill/>
                  </a:ln>
                  <a:solidFill>
                    <a:srgbClr val="0067A7"/>
                  </a:solidFill>
                  <a:latin typeface="Bierstadt" panose="020B0004020202020204" pitchFamily="34" charset="0"/>
                  <a:ea typeface="Calibri" panose="020F0502020204030204" pitchFamily="34" charset="0"/>
                  <a:cs typeface="Times New Roman" panose="02020603050405020304" pitchFamily="18" charset="0"/>
                </a:rPr>
                <a:t>Management Services</a:t>
              </a:r>
            </a:p>
          </p:txBody>
        </p:sp>
        <p:sp>
          <p:nvSpPr>
            <p:cNvPr id="169" name="TextBox 168">
              <a:extLst>
                <a:ext uri="{FF2B5EF4-FFF2-40B4-BE49-F238E27FC236}">
                  <a16:creationId xmlns:a16="http://schemas.microsoft.com/office/drawing/2014/main" id="{9BD0A9E1-A1FD-A9F2-1AC0-114485406A69}"/>
                </a:ext>
              </a:extLst>
            </p:cNvPr>
            <p:cNvSpPr txBox="1"/>
            <p:nvPr/>
          </p:nvSpPr>
          <p:spPr>
            <a:xfrm>
              <a:off x="2532387" y="2693910"/>
              <a:ext cx="1509142" cy="523220"/>
            </a:xfrm>
            <a:prstGeom prst="rect">
              <a:avLst/>
            </a:prstGeom>
            <a:noFill/>
          </p:spPr>
          <p:txBody>
            <a:bodyPr wrap="square">
              <a:spAutoFit/>
            </a:bodyPr>
            <a:lstStyle/>
            <a:p>
              <a:pPr algn="ctr"/>
              <a:r>
                <a:rPr lang="en-US" sz="1400" b="0" kern="100" cap="none" spc="0" dirty="0">
                  <a:ln w="0">
                    <a:noFill/>
                  </a:ln>
                  <a:solidFill>
                    <a:srgbClr val="0067A7"/>
                  </a:solidFill>
                  <a:latin typeface="Bierstadt" panose="020B0004020202020204" pitchFamily="34" charset="0"/>
                  <a:ea typeface="Calibri" panose="020F0502020204030204" pitchFamily="34" charset="0"/>
                  <a:cs typeface="Times New Roman" panose="02020603050405020304" pitchFamily="18" charset="0"/>
                </a:rPr>
                <a:t>Data Acquisition &amp; Data Spaces</a:t>
              </a:r>
            </a:p>
          </p:txBody>
        </p:sp>
        <p:sp>
          <p:nvSpPr>
            <p:cNvPr id="170" name="TextBox 169">
              <a:extLst>
                <a:ext uri="{FF2B5EF4-FFF2-40B4-BE49-F238E27FC236}">
                  <a16:creationId xmlns:a16="http://schemas.microsoft.com/office/drawing/2014/main" id="{87F02D96-18F3-BA4F-EAE4-7E5332E06707}"/>
                </a:ext>
              </a:extLst>
            </p:cNvPr>
            <p:cNvSpPr txBox="1"/>
            <p:nvPr/>
          </p:nvSpPr>
          <p:spPr>
            <a:xfrm>
              <a:off x="7940567" y="1955717"/>
              <a:ext cx="1183268" cy="523220"/>
            </a:xfrm>
            <a:prstGeom prst="rect">
              <a:avLst/>
            </a:prstGeom>
            <a:noFill/>
          </p:spPr>
          <p:txBody>
            <a:bodyPr wrap="square">
              <a:spAutoFit/>
            </a:bodyPr>
            <a:lstStyle/>
            <a:p>
              <a:pPr algn="ctr"/>
              <a:r>
                <a:rPr lang="en-US" sz="1400" b="0" kern="100" cap="none" spc="0" dirty="0">
                  <a:ln w="0">
                    <a:noFill/>
                  </a:ln>
                  <a:solidFill>
                    <a:schemeClr val="accent6">
                      <a:lumMod val="50000"/>
                    </a:schemeClr>
                  </a:solidFill>
                  <a:latin typeface="Bierstadt" panose="020B0004020202020204" pitchFamily="34" charset="0"/>
                  <a:ea typeface="Calibri" panose="020F0502020204030204" pitchFamily="34" charset="0"/>
                  <a:cs typeface="Times New Roman" panose="02020603050405020304" pitchFamily="18" charset="0"/>
                </a:rPr>
                <a:t>Application Planning</a:t>
              </a:r>
            </a:p>
          </p:txBody>
        </p:sp>
        <p:sp>
          <p:nvSpPr>
            <p:cNvPr id="171" name="TextBox 170">
              <a:extLst>
                <a:ext uri="{FF2B5EF4-FFF2-40B4-BE49-F238E27FC236}">
                  <a16:creationId xmlns:a16="http://schemas.microsoft.com/office/drawing/2014/main" id="{5AF1F607-06D7-AAA0-1E0B-FED1C3A0F27D}"/>
                </a:ext>
              </a:extLst>
            </p:cNvPr>
            <p:cNvSpPr txBox="1"/>
            <p:nvPr/>
          </p:nvSpPr>
          <p:spPr>
            <a:xfrm>
              <a:off x="8157678" y="2720902"/>
              <a:ext cx="1560819" cy="523220"/>
            </a:xfrm>
            <a:prstGeom prst="rect">
              <a:avLst/>
            </a:prstGeom>
            <a:noFill/>
          </p:spPr>
          <p:txBody>
            <a:bodyPr wrap="square">
              <a:spAutoFit/>
            </a:bodyPr>
            <a:lstStyle>
              <a:defPPr>
                <a:defRPr lang="el-GR"/>
              </a:defPPr>
              <a:lvl1pPr algn="ctr">
                <a:defRPr sz="1400" b="0" kern="100" cap="none" spc="0">
                  <a:ln w="0">
                    <a:noFill/>
                  </a:ln>
                  <a:solidFill>
                    <a:schemeClr val="accent6">
                      <a:lumMod val="50000"/>
                    </a:schemeClr>
                  </a:solidFill>
                  <a:latin typeface="Bierstadt" panose="020B0004020202020204" pitchFamily="34" charset="0"/>
                  <a:ea typeface="Calibri" panose="020F0502020204030204" pitchFamily="34" charset="0"/>
                  <a:cs typeface="Times New Roman" panose="02020603050405020304" pitchFamily="18" charset="0"/>
                </a:defRPr>
              </a:lvl1pPr>
            </a:lstStyle>
            <a:p>
              <a:r>
                <a:rPr lang="en-US" dirty="0"/>
                <a:t>Open Circularity </a:t>
              </a:r>
            </a:p>
            <a:p>
              <a:r>
                <a:rPr lang="en-US" dirty="0" err="1"/>
                <a:t>EcoSphere</a:t>
              </a:r>
              <a:endParaRPr lang="en-US" dirty="0"/>
            </a:p>
          </p:txBody>
        </p:sp>
        <p:sp>
          <p:nvSpPr>
            <p:cNvPr id="172" name="TextBox 171">
              <a:extLst>
                <a:ext uri="{FF2B5EF4-FFF2-40B4-BE49-F238E27FC236}">
                  <a16:creationId xmlns:a16="http://schemas.microsoft.com/office/drawing/2014/main" id="{1BB9FD4E-2194-3DC8-010F-E60773CCBFA6}"/>
                </a:ext>
              </a:extLst>
            </p:cNvPr>
            <p:cNvSpPr txBox="1"/>
            <p:nvPr/>
          </p:nvSpPr>
          <p:spPr>
            <a:xfrm>
              <a:off x="8292202" y="3500298"/>
              <a:ext cx="1529205" cy="523220"/>
            </a:xfrm>
            <a:prstGeom prst="rect">
              <a:avLst/>
            </a:prstGeom>
            <a:noFill/>
          </p:spPr>
          <p:txBody>
            <a:bodyPr wrap="square">
              <a:spAutoFit/>
            </a:bodyPr>
            <a:lstStyle>
              <a:defPPr>
                <a:defRPr lang="el-GR"/>
              </a:defPPr>
              <a:lvl1pPr algn="ctr">
                <a:defRPr sz="1400" b="0" kern="100" cap="none" spc="0">
                  <a:ln w="0">
                    <a:noFill/>
                  </a:ln>
                  <a:solidFill>
                    <a:schemeClr val="accent6">
                      <a:lumMod val="50000"/>
                    </a:schemeClr>
                  </a:solidFill>
                  <a:latin typeface="Bierstadt" panose="020B0004020202020204" pitchFamily="34" charset="0"/>
                  <a:ea typeface="Calibri" panose="020F0502020204030204" pitchFamily="34" charset="0"/>
                  <a:cs typeface="Times New Roman" panose="02020603050405020304" pitchFamily="18" charset="0"/>
                </a:defRPr>
              </a:lvl1pPr>
            </a:lstStyle>
            <a:p>
              <a:r>
                <a:rPr lang="en-US" dirty="0"/>
                <a:t>Social Innovation </a:t>
              </a:r>
            </a:p>
            <a:p>
              <a:r>
                <a:rPr lang="en-US" dirty="0"/>
                <a:t>Actions</a:t>
              </a:r>
            </a:p>
          </p:txBody>
        </p:sp>
        <p:sp>
          <p:nvSpPr>
            <p:cNvPr id="173" name="TextBox 172">
              <a:extLst>
                <a:ext uri="{FF2B5EF4-FFF2-40B4-BE49-F238E27FC236}">
                  <a16:creationId xmlns:a16="http://schemas.microsoft.com/office/drawing/2014/main" id="{3F1470E2-BD00-7AE0-3219-687ECF1DE471}"/>
                </a:ext>
              </a:extLst>
            </p:cNvPr>
            <p:cNvSpPr txBox="1"/>
            <p:nvPr/>
          </p:nvSpPr>
          <p:spPr>
            <a:xfrm>
              <a:off x="8264964" y="4302834"/>
              <a:ext cx="1183268" cy="523220"/>
            </a:xfrm>
            <a:prstGeom prst="rect">
              <a:avLst/>
            </a:prstGeom>
            <a:noFill/>
          </p:spPr>
          <p:txBody>
            <a:bodyPr wrap="square">
              <a:spAutoFit/>
            </a:bodyPr>
            <a:lstStyle>
              <a:defPPr>
                <a:defRPr lang="el-GR"/>
              </a:defPPr>
              <a:lvl1pPr algn="ctr">
                <a:defRPr sz="1400" b="0" kern="100" cap="none" spc="0">
                  <a:ln w="0">
                    <a:noFill/>
                  </a:ln>
                  <a:solidFill>
                    <a:schemeClr val="accent6">
                      <a:lumMod val="50000"/>
                    </a:schemeClr>
                  </a:solidFill>
                  <a:latin typeface="Bierstadt" panose="020B0004020202020204" pitchFamily="34" charset="0"/>
                  <a:ea typeface="Calibri" panose="020F0502020204030204" pitchFamily="34" charset="0"/>
                  <a:cs typeface="Times New Roman" panose="02020603050405020304" pitchFamily="18" charset="0"/>
                </a:defRPr>
              </a:lvl1pPr>
            </a:lstStyle>
            <a:p>
              <a:r>
                <a:rPr lang="en-US" dirty="0"/>
                <a:t>Business Plans</a:t>
              </a:r>
            </a:p>
          </p:txBody>
        </p:sp>
        <p:sp>
          <p:nvSpPr>
            <p:cNvPr id="174" name="TextBox 173">
              <a:extLst>
                <a:ext uri="{FF2B5EF4-FFF2-40B4-BE49-F238E27FC236}">
                  <a16:creationId xmlns:a16="http://schemas.microsoft.com/office/drawing/2014/main" id="{3CD11D5B-3808-1F2D-82EE-5B04B227A513}"/>
                </a:ext>
              </a:extLst>
            </p:cNvPr>
            <p:cNvSpPr txBox="1"/>
            <p:nvPr/>
          </p:nvSpPr>
          <p:spPr>
            <a:xfrm>
              <a:off x="7940567" y="5097166"/>
              <a:ext cx="1183268" cy="523220"/>
            </a:xfrm>
            <a:prstGeom prst="rect">
              <a:avLst/>
            </a:prstGeom>
            <a:noFill/>
          </p:spPr>
          <p:txBody>
            <a:bodyPr wrap="square">
              <a:spAutoFit/>
            </a:bodyPr>
            <a:lstStyle>
              <a:defPPr>
                <a:defRPr lang="el-GR"/>
              </a:defPPr>
              <a:lvl1pPr algn="ctr">
                <a:defRPr sz="1400" b="0" kern="100" cap="none" spc="0">
                  <a:ln w="0">
                    <a:noFill/>
                  </a:ln>
                  <a:solidFill>
                    <a:schemeClr val="accent6">
                      <a:lumMod val="50000"/>
                    </a:schemeClr>
                  </a:solidFill>
                  <a:latin typeface="Bierstadt" panose="020B0004020202020204" pitchFamily="34" charset="0"/>
                  <a:ea typeface="Calibri" panose="020F0502020204030204" pitchFamily="34" charset="0"/>
                  <a:cs typeface="Times New Roman" panose="02020603050405020304" pitchFamily="18" charset="0"/>
                </a:defRPr>
              </a:lvl1pPr>
            </a:lstStyle>
            <a:p>
              <a:r>
                <a:rPr lang="en-US" dirty="0"/>
                <a:t>Financing Plans</a:t>
              </a:r>
            </a:p>
          </p:txBody>
        </p:sp>
      </p:grpSp>
    </p:spTree>
    <p:extLst>
      <p:ext uri="{BB962C8B-B14F-4D97-AF65-F5344CB8AC3E}">
        <p14:creationId xmlns:p14="http://schemas.microsoft.com/office/powerpoint/2010/main" val="1728579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BF49D-B4E5-19BE-1999-48685CB3F849}"/>
              </a:ext>
            </a:extLst>
          </p:cNvPr>
          <p:cNvSpPr>
            <a:spLocks noGrp="1"/>
          </p:cNvSpPr>
          <p:nvPr>
            <p:ph type="title"/>
          </p:nvPr>
        </p:nvSpPr>
        <p:spPr>
          <a:xfrm>
            <a:off x="838200" y="8389"/>
            <a:ext cx="10515600" cy="1325563"/>
          </a:xfrm>
        </p:spPr>
        <p:txBody>
          <a:bodyPr/>
          <a:lstStyle/>
          <a:p>
            <a:r>
              <a:rPr lang="en-US" sz="4400" dirty="0"/>
              <a:t>Pilot Areas</a:t>
            </a:r>
            <a:endParaRPr lang="en-US" dirty="0"/>
          </a:p>
        </p:txBody>
      </p:sp>
      <p:sp>
        <p:nvSpPr>
          <p:cNvPr id="3" name="Footer Placeholder 2">
            <a:extLst>
              <a:ext uri="{FF2B5EF4-FFF2-40B4-BE49-F238E27FC236}">
                <a16:creationId xmlns:a16="http://schemas.microsoft.com/office/drawing/2014/main" id="{A3DA441C-0182-CB57-EDD9-24ECFE369336}"/>
              </a:ext>
            </a:extLst>
          </p:cNvPr>
          <p:cNvSpPr>
            <a:spLocks noGrp="1"/>
          </p:cNvSpPr>
          <p:nvPr>
            <p:ph type="ftr" sz="quarter" idx="11"/>
          </p:nvPr>
        </p:nvSpPr>
        <p:spPr/>
        <p:txBody>
          <a:bodyPr/>
          <a:lstStyle/>
          <a:p>
            <a:r>
              <a:rPr lang="nl-NL"/>
              <a:t>23.06.2025 - EU Green Week 2025</a:t>
            </a:r>
            <a:endParaRPr lang="en-US"/>
          </a:p>
        </p:txBody>
      </p:sp>
      <p:sp>
        <p:nvSpPr>
          <p:cNvPr id="4" name="Slide Number Placeholder 3">
            <a:extLst>
              <a:ext uri="{FF2B5EF4-FFF2-40B4-BE49-F238E27FC236}">
                <a16:creationId xmlns:a16="http://schemas.microsoft.com/office/drawing/2014/main" id="{E5345FD8-E39D-7157-00D4-C8482B6F057D}"/>
              </a:ext>
            </a:extLst>
          </p:cNvPr>
          <p:cNvSpPr>
            <a:spLocks noGrp="1"/>
          </p:cNvSpPr>
          <p:nvPr>
            <p:ph type="sldNum" sz="quarter" idx="12"/>
          </p:nvPr>
        </p:nvSpPr>
        <p:spPr/>
        <p:txBody>
          <a:bodyPr/>
          <a:lstStyle/>
          <a:p>
            <a:fld id="{DC29A307-D406-42BB-9600-BD914BBF402A}" type="slidenum">
              <a:rPr lang="en-US" smtClean="0"/>
              <a:t>9</a:t>
            </a:fld>
            <a:endParaRPr lang="en-US"/>
          </a:p>
        </p:txBody>
      </p:sp>
      <p:pic>
        <p:nvPicPr>
          <p:cNvPr id="5" name="Content Placeholder 6" descr="A map of europe with white borders&#10;&#10;Description automatically generated">
            <a:extLst>
              <a:ext uri="{FF2B5EF4-FFF2-40B4-BE49-F238E27FC236}">
                <a16:creationId xmlns:a16="http://schemas.microsoft.com/office/drawing/2014/main" id="{686DF1E2-14DF-F078-220F-20BBD019951B}"/>
              </a:ext>
            </a:extLst>
          </p:cNvPr>
          <p:cNvPicPr>
            <a:picLocks noChangeAspect="1"/>
          </p:cNvPicPr>
          <p:nvPr/>
        </p:nvPicPr>
        <p:blipFill rotWithShape="1">
          <a:blip r:embed="rId3">
            <a:extLst>
              <a:ext uri="{28A0092B-C50C-407E-A947-70E740481C1C}">
                <a14:useLocalDpi xmlns:a14="http://schemas.microsoft.com/office/drawing/2010/main" val="0"/>
              </a:ext>
            </a:extLst>
          </a:blip>
          <a:srcRect t="49278" r="10246" b="1"/>
          <a:stretch/>
        </p:blipFill>
        <p:spPr>
          <a:xfrm>
            <a:off x="1534543" y="1315667"/>
            <a:ext cx="8781984" cy="496282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descr="A close-up of a plant&#10;&#10;Description automatically generated">
            <a:extLst>
              <a:ext uri="{FF2B5EF4-FFF2-40B4-BE49-F238E27FC236}">
                <a16:creationId xmlns:a16="http://schemas.microsoft.com/office/drawing/2014/main" id="{57F687CC-7F7B-E468-7BAC-94DDFF585D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40292" y="5061478"/>
            <a:ext cx="1294872" cy="1294872"/>
          </a:xfrm>
          <a:prstGeom prst="ellipse">
            <a:avLst/>
          </a:prstGeom>
          <a:ln>
            <a:noFill/>
          </a:ln>
          <a:effectLst>
            <a:softEdge rad="112500"/>
          </a:effectLst>
        </p:spPr>
      </p:pic>
      <p:pic>
        <p:nvPicPr>
          <p:cNvPr id="8" name="Picture 7" descr="A map of land with water and land&#10;&#10;Description automatically generated">
            <a:extLst>
              <a:ext uri="{FF2B5EF4-FFF2-40B4-BE49-F238E27FC236}">
                <a16:creationId xmlns:a16="http://schemas.microsoft.com/office/drawing/2014/main" id="{60274EF0-FC71-E374-95AB-A3EEDC97AFC7}"/>
              </a:ext>
            </a:extLst>
          </p:cNvPr>
          <p:cNvPicPr/>
          <p:nvPr/>
        </p:nvPicPr>
        <p:blipFill rotWithShape="1">
          <a:blip r:embed="rId5" cstate="print">
            <a:extLst>
              <a:ext uri="{28A0092B-C50C-407E-A947-70E740481C1C}">
                <a14:useLocalDpi xmlns:a14="http://schemas.microsoft.com/office/drawing/2010/main" val="0"/>
              </a:ext>
            </a:extLst>
          </a:blip>
          <a:srcRect l="33077"/>
          <a:stretch/>
        </p:blipFill>
        <p:spPr>
          <a:xfrm>
            <a:off x="5815369" y="3664971"/>
            <a:ext cx="1237322" cy="1322593"/>
          </a:xfrm>
          <a:prstGeom prst="ellipse">
            <a:avLst/>
          </a:prstGeom>
          <a:ln>
            <a:noFill/>
          </a:ln>
          <a:effectLst>
            <a:softEdge rad="112500"/>
          </a:effectLst>
        </p:spPr>
      </p:pic>
      <p:pic>
        <p:nvPicPr>
          <p:cNvPr id="13" name="Picture 12" descr="A map of lisbon with a network map&#10;&#10;Description automatically generated">
            <a:extLst>
              <a:ext uri="{FF2B5EF4-FFF2-40B4-BE49-F238E27FC236}">
                <a16:creationId xmlns:a16="http://schemas.microsoft.com/office/drawing/2014/main" id="{E75D7C14-7252-2A48-41CF-2002803431D5}"/>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77303" y="4218674"/>
            <a:ext cx="956173" cy="707562"/>
          </a:xfrm>
          <a:prstGeom prst="ellipse">
            <a:avLst/>
          </a:prstGeom>
          <a:ln>
            <a:noFill/>
          </a:ln>
          <a:effectLst>
            <a:softEdge rad="112500"/>
          </a:effectLst>
        </p:spPr>
      </p:pic>
      <p:sp>
        <p:nvSpPr>
          <p:cNvPr id="14" name="TextBox 13">
            <a:extLst>
              <a:ext uri="{FF2B5EF4-FFF2-40B4-BE49-F238E27FC236}">
                <a16:creationId xmlns:a16="http://schemas.microsoft.com/office/drawing/2014/main" id="{D074CEF0-B982-3D49-CEA0-9D1038414BB9}"/>
              </a:ext>
            </a:extLst>
          </p:cNvPr>
          <p:cNvSpPr txBox="1"/>
          <p:nvPr/>
        </p:nvSpPr>
        <p:spPr>
          <a:xfrm>
            <a:off x="3630567" y="5843327"/>
            <a:ext cx="5131031" cy="307777"/>
          </a:xfrm>
          <a:prstGeom prst="rect">
            <a:avLst/>
          </a:prstGeom>
          <a:solidFill>
            <a:schemeClr val="accent6"/>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rtlCol="0">
            <a:spAutoFit/>
          </a:bodyPr>
          <a:lstStyle>
            <a:defPPr>
              <a:defRPr lang="en-US"/>
            </a:defPPr>
            <a:lvl1pPr algn="ctr">
              <a:defRPr sz="1400">
                <a:solidFill>
                  <a:schemeClr val="lt1"/>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Pilot 5 – Multi-regional Multi-National Value Chain CSS</a:t>
            </a:r>
          </a:p>
        </p:txBody>
      </p:sp>
      <p:sp>
        <p:nvSpPr>
          <p:cNvPr id="6" name="TextBox 5">
            <a:extLst>
              <a:ext uri="{FF2B5EF4-FFF2-40B4-BE49-F238E27FC236}">
                <a16:creationId xmlns:a16="http://schemas.microsoft.com/office/drawing/2014/main" id="{51EBC2E2-4998-A998-9C3B-9F83EA91EA1A}"/>
              </a:ext>
            </a:extLst>
          </p:cNvPr>
          <p:cNvSpPr txBox="1"/>
          <p:nvPr/>
        </p:nvSpPr>
        <p:spPr>
          <a:xfrm>
            <a:off x="7540385" y="4738312"/>
            <a:ext cx="3294779" cy="646331"/>
          </a:xfrm>
          <a:prstGeom prst="rect">
            <a:avLst/>
          </a:prstGeom>
          <a:solidFill>
            <a:schemeClr val="accent5"/>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rtlCol="0">
            <a:spAutoFit/>
          </a:bodyPr>
          <a:lstStyle>
            <a:defPPr>
              <a:defRPr lang="en-US"/>
            </a:defPPr>
            <a:lvl1pPr algn="ctr">
              <a:defRPr sz="1400">
                <a:solidFill>
                  <a:schemeClr val="lt1"/>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Pilot 1 – Crete, Greece</a:t>
            </a:r>
            <a:br>
              <a:rPr lang="en-US" dirty="0"/>
            </a:br>
            <a:r>
              <a:rPr lang="en-US" sz="1100" dirty="0"/>
              <a:t>Agricultural, Livestock and Food Processing</a:t>
            </a:r>
            <a:br>
              <a:rPr lang="en-US" sz="1100" dirty="0"/>
            </a:br>
            <a:r>
              <a:rPr lang="en-US" sz="1100" dirty="0"/>
              <a:t>By-Products </a:t>
            </a:r>
            <a:r>
              <a:rPr lang="en-US" sz="1100" dirty="0" err="1"/>
              <a:t>Valorisation</a:t>
            </a:r>
            <a:r>
              <a:rPr lang="en-US" sz="1100" dirty="0"/>
              <a:t> CSS</a:t>
            </a:r>
          </a:p>
        </p:txBody>
      </p:sp>
      <p:sp>
        <p:nvSpPr>
          <p:cNvPr id="9" name="TextBox 8">
            <a:extLst>
              <a:ext uri="{FF2B5EF4-FFF2-40B4-BE49-F238E27FC236}">
                <a16:creationId xmlns:a16="http://schemas.microsoft.com/office/drawing/2014/main" id="{A8038FD0-F4A8-8AA0-F8F6-BED586667996}"/>
              </a:ext>
            </a:extLst>
          </p:cNvPr>
          <p:cNvSpPr txBox="1"/>
          <p:nvPr/>
        </p:nvSpPr>
        <p:spPr>
          <a:xfrm>
            <a:off x="5579329" y="3575634"/>
            <a:ext cx="3195310" cy="477054"/>
          </a:xfrm>
          <a:prstGeom prst="rect">
            <a:avLst/>
          </a:prstGeom>
          <a:solidFill>
            <a:schemeClr val="accent5"/>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rtlCol="0">
            <a:spAutoFit/>
          </a:bodyPr>
          <a:lstStyle>
            <a:defPPr>
              <a:defRPr lang="en-US"/>
            </a:defPPr>
            <a:lvl1pPr algn="ctr">
              <a:defRPr sz="1400">
                <a:solidFill>
                  <a:schemeClr val="lt1"/>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Pilot 2 – Marche, Italy</a:t>
            </a:r>
            <a:br>
              <a:rPr lang="en-US" dirty="0"/>
            </a:br>
            <a:r>
              <a:rPr lang="en-GB" sz="1100" dirty="0"/>
              <a:t>Water Reuse and Nutrients Recovery CSS</a:t>
            </a:r>
            <a:endParaRPr lang="en-GB" dirty="0"/>
          </a:p>
        </p:txBody>
      </p:sp>
      <p:sp>
        <p:nvSpPr>
          <p:cNvPr id="12" name="TextBox 11">
            <a:extLst>
              <a:ext uri="{FF2B5EF4-FFF2-40B4-BE49-F238E27FC236}">
                <a16:creationId xmlns:a16="http://schemas.microsoft.com/office/drawing/2014/main" id="{92F8611D-88F5-4F8A-FCAF-FBF0D40EA1B4}"/>
              </a:ext>
            </a:extLst>
          </p:cNvPr>
          <p:cNvSpPr txBox="1"/>
          <p:nvPr/>
        </p:nvSpPr>
        <p:spPr>
          <a:xfrm>
            <a:off x="1615246" y="3635216"/>
            <a:ext cx="2818447" cy="646331"/>
          </a:xfrm>
          <a:prstGeom prst="rect">
            <a:avLst/>
          </a:prstGeom>
          <a:solidFill>
            <a:schemeClr val="accent5"/>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rtlCol="0">
            <a:spAutoFit/>
          </a:bodyPr>
          <a:lstStyle>
            <a:defPPr>
              <a:defRPr lang="en-US"/>
            </a:defPPr>
            <a:lvl1pPr algn="ctr">
              <a:defRPr sz="1400">
                <a:solidFill>
                  <a:schemeClr val="lt1"/>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Pilot 4 – Lisbon, Portugal</a:t>
            </a:r>
            <a:br>
              <a:rPr lang="en-US" dirty="0"/>
            </a:br>
            <a:r>
              <a:rPr lang="en-US" sz="1100" dirty="0"/>
              <a:t>Public Transport Vehicle Recycling and </a:t>
            </a:r>
            <a:r>
              <a:rPr lang="en-US" sz="1100" dirty="0" err="1"/>
              <a:t>Valorisation</a:t>
            </a:r>
            <a:r>
              <a:rPr lang="en-US" sz="1100" dirty="0"/>
              <a:t> CSS</a:t>
            </a:r>
            <a:endParaRPr lang="en-US" dirty="0"/>
          </a:p>
        </p:txBody>
      </p:sp>
      <p:pic>
        <p:nvPicPr>
          <p:cNvPr id="11" name="Picture 10" descr="A map of germany with green and white text&#10;&#10;Description automatically generated">
            <a:extLst>
              <a:ext uri="{FF2B5EF4-FFF2-40B4-BE49-F238E27FC236}">
                <a16:creationId xmlns:a16="http://schemas.microsoft.com/office/drawing/2014/main" id="{9DBE9DE9-949C-AE10-732A-13755E95CB6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25535" y="2048467"/>
            <a:ext cx="1020755" cy="1360710"/>
          </a:xfrm>
          <a:prstGeom prst="ellipse">
            <a:avLst/>
          </a:prstGeom>
          <a:ln>
            <a:noFill/>
          </a:ln>
          <a:effectLst>
            <a:softEdge rad="112500"/>
          </a:effectLst>
        </p:spPr>
      </p:pic>
      <p:sp>
        <p:nvSpPr>
          <p:cNvPr id="10" name="TextBox 9">
            <a:extLst>
              <a:ext uri="{FF2B5EF4-FFF2-40B4-BE49-F238E27FC236}">
                <a16:creationId xmlns:a16="http://schemas.microsoft.com/office/drawing/2014/main" id="{9DB12EDB-B794-9F8B-C617-E1A27DA3F8A2}"/>
              </a:ext>
            </a:extLst>
          </p:cNvPr>
          <p:cNvSpPr txBox="1"/>
          <p:nvPr/>
        </p:nvSpPr>
        <p:spPr>
          <a:xfrm>
            <a:off x="4476477" y="1945000"/>
            <a:ext cx="3915107" cy="477054"/>
          </a:xfrm>
          <a:prstGeom prst="rect">
            <a:avLst/>
          </a:prstGeom>
          <a:solidFill>
            <a:schemeClr val="accent5"/>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US" sz="1400" dirty="0">
                <a:effectLst>
                  <a:outerShdw blurRad="38100" dist="38100" dir="2700000" algn="tl">
                    <a:srgbClr val="000000">
                      <a:alpha val="43137"/>
                    </a:srgbClr>
                  </a:outerShdw>
                </a:effectLst>
              </a:rPr>
              <a:t>Pilot 3 – North Black Forest, Germany</a:t>
            </a:r>
          </a:p>
          <a:p>
            <a:pPr algn="ctr"/>
            <a:r>
              <a:rPr lang="en-US" sz="1100" dirty="0">
                <a:effectLst>
                  <a:outerShdw blurRad="38100" dist="38100" dir="2700000" algn="tl">
                    <a:srgbClr val="000000">
                      <a:alpha val="43137"/>
                    </a:srgbClr>
                  </a:outerShdw>
                </a:effectLst>
              </a:rPr>
              <a:t>Conventional Plastics and Bioplastics Recycling CSS</a:t>
            </a:r>
          </a:p>
        </p:txBody>
      </p:sp>
    </p:spTree>
    <p:extLst>
      <p:ext uri="{BB962C8B-B14F-4D97-AF65-F5344CB8AC3E}">
        <p14:creationId xmlns:p14="http://schemas.microsoft.com/office/powerpoint/2010/main" val="34558126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2">
      <a:majorFont>
        <a:latin typeface="Calibri"/>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40d7ba8-e809-400b-8af3-0ae85c1d09c0" xsi:nil="true"/>
    <lcf76f155ced4ddcb4097134ff3c332f xmlns="187cfff1-d374-48e8-bdb8-baed04d7d42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6091E372728C74E8F37ED604EBAF92C" ma:contentTypeVersion="13" ma:contentTypeDescription="Create a new document." ma:contentTypeScope="" ma:versionID="7a54a759022a43a7f06dae2d5bbea931">
  <xsd:schema xmlns:xsd="http://www.w3.org/2001/XMLSchema" xmlns:xs="http://www.w3.org/2001/XMLSchema" xmlns:p="http://schemas.microsoft.com/office/2006/metadata/properties" xmlns:ns2="187cfff1-d374-48e8-bdb8-baed04d7d426" xmlns:ns3="940d7ba8-e809-400b-8af3-0ae85c1d09c0" targetNamespace="http://schemas.microsoft.com/office/2006/metadata/properties" ma:root="true" ma:fieldsID="911bdbf51d130bf9e0e74db878461274" ns2:_="" ns3:_="">
    <xsd:import namespace="187cfff1-d374-48e8-bdb8-baed04d7d426"/>
    <xsd:import namespace="940d7ba8-e809-400b-8af3-0ae85c1d09c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7cfff1-d374-48e8-bdb8-baed04d7d4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72be1c2-5354-4253-9f9f-eddd6a22598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40d7ba8-e809-400b-8af3-0ae85c1d09c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d3b182d-4f9f-4cce-828f-b6704e4fc69c}" ma:internalName="TaxCatchAll" ma:showField="CatchAllData" ma:web="940d7ba8-e809-400b-8af3-0ae85c1d09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FDF23A-11D9-4652-BDAC-31E080255921}">
  <ds:schemaRefs>
    <ds:schemaRef ds:uri="http://schemas.microsoft.com/sharepoint/v3/contenttype/forms"/>
  </ds:schemaRefs>
</ds:datastoreItem>
</file>

<file path=customXml/itemProps2.xml><?xml version="1.0" encoding="utf-8"?>
<ds:datastoreItem xmlns:ds="http://schemas.openxmlformats.org/officeDocument/2006/customXml" ds:itemID="{57B710D9-6C7C-49AC-8F85-E39A8B80AC67}">
  <ds:schemaRefs>
    <ds:schemaRef ds:uri="03a111b8-484a-47ad-b61f-2920cf0de9bf"/>
    <ds:schemaRef ds:uri="ca087f72-bbe0-41ea-a4af-45f18749f34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2171386-1B85-482C-98C2-0ABDA5233116}"/>
</file>

<file path=docProps/app.xml><?xml version="1.0" encoding="utf-8"?>
<Properties xmlns="http://schemas.openxmlformats.org/officeDocument/2006/extended-properties" xmlns:vt="http://schemas.openxmlformats.org/officeDocument/2006/docPropsVTypes">
  <TotalTime>182</TotalTime>
  <Words>1847</Words>
  <Application>Microsoft Office PowerPoint</Application>
  <PresentationFormat>Widescreen</PresentationFormat>
  <Paragraphs>228</Paragraphs>
  <Slides>16</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Aptos</vt:lpstr>
      <vt:lpstr>Arial</vt:lpstr>
      <vt:lpstr>Arial Nova Light</vt:lpstr>
      <vt:lpstr>Bierstadt</vt:lpstr>
      <vt:lpstr>Calibri</vt:lpstr>
      <vt:lpstr>Francois One</vt:lpstr>
      <vt:lpstr>Segoe UI</vt:lpstr>
      <vt:lpstr>Segoe UI Semibold</vt:lpstr>
      <vt:lpstr>Verdana</vt:lpstr>
      <vt:lpstr>Wingdings</vt:lpstr>
      <vt:lpstr>Office Theme</vt:lpstr>
      <vt:lpstr>PowerPoint Presentation</vt:lpstr>
      <vt:lpstr>CSSBoost At a Glance</vt:lpstr>
      <vt:lpstr>Project Consortium</vt:lpstr>
      <vt:lpstr>PowerPoint Presentation</vt:lpstr>
      <vt:lpstr>The CSSBoost Vision</vt:lpstr>
      <vt:lpstr>Triple Transition of Cities and Regions</vt:lpstr>
      <vt:lpstr>CE/CSS Ecosystem and Market</vt:lpstr>
      <vt:lpstr>The Enabling Integrated Environment</vt:lpstr>
      <vt:lpstr>Pilot Areas</vt:lpstr>
      <vt:lpstr>Pilot #1 – Region of Crete, GR </vt:lpstr>
      <vt:lpstr>Pilot #2 – Region of Marche, IT </vt:lpstr>
      <vt:lpstr>Pilot #3 – North Black Forest, DE</vt:lpstr>
      <vt:lpstr>Pilot #4 – Region of Lisbon, PT</vt:lpstr>
      <vt:lpstr>Pilot #5 – Interregional, EU</vt:lpstr>
      <vt:lpstr>Website and Social Media Channels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Markela</dc:creator>
  <cp:lastModifiedBy>George ARAMPATZIS</cp:lastModifiedBy>
  <cp:revision>51</cp:revision>
  <dcterms:created xsi:type="dcterms:W3CDTF">2024-02-07T12:33:09Z</dcterms:created>
  <dcterms:modified xsi:type="dcterms:W3CDTF">2025-06-23T09:09:23Z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0x010100F6091E372728C74E8F37ED604EBAF92C</vt:lpwstr>
  </property>
  <property fmtid="{D5CDD505-2E9C-101B-9397-08002B2CF9AE}" pid="3" name="MediaServiceImageTags">
    <vt:lpwstr/>
  </property>
</Properties>
</file>