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media/image4.jpg" ContentType="image/pn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9"/>
  </p:notesMasterIdLst>
  <p:sldIdLst>
    <p:sldId id="314" r:id="rId2"/>
    <p:sldId id="277" r:id="rId3"/>
    <p:sldId id="309" r:id="rId4"/>
    <p:sldId id="270" r:id="rId5"/>
    <p:sldId id="293" r:id="rId6"/>
    <p:sldId id="295" r:id="rId7"/>
    <p:sldId id="299" r:id="rId8"/>
    <p:sldId id="303" r:id="rId9"/>
    <p:sldId id="298" r:id="rId10"/>
    <p:sldId id="304" r:id="rId11"/>
    <p:sldId id="269" r:id="rId12"/>
    <p:sldId id="288" r:id="rId13"/>
    <p:sldId id="279" r:id="rId14"/>
    <p:sldId id="306" r:id="rId15"/>
    <p:sldId id="307" r:id="rId16"/>
    <p:sldId id="308" r:id="rId17"/>
    <p:sldId id="261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3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OneDrive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OneDrive\Desktop\New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Partner Country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7B-4747-A3E7-190410110E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7B-4747-A3E7-190410110E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E7B-4747-A3E7-190410110E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E7B-4747-A3E7-190410110E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E7B-4747-A3E7-190410110E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E7B-4747-A3E7-190410110E7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E7B-4747-A3E7-190410110E7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E7B-4747-A3E7-190410110E7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51D78C-5847-438A-9643-8860E44F2CC1}" type="CELLRANGE">
                      <a:rPr lang="en-US"/>
                      <a:pPr>
                        <a:defRPr sz="9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E7B-4747-A3E7-190410110E7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0D124F-803F-4CDC-84BD-EF671239419C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E7B-4747-A3E7-190410110E7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FD311E-A4CE-448C-83E4-BA7C418B3E7A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E7B-4747-A3E7-190410110E7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23434C-5403-455E-A9B6-0F8BDC228AFE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E7B-4747-A3E7-190410110E7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24263C-0F02-4C2C-8686-DAAE822F95D5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E7B-4747-A3E7-190410110E71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CC70AC-483A-4A9F-8EA0-7E49161F68C8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E7B-4747-A3E7-190410110E71}"/>
                </c:ext>
              </c:extLst>
            </c:dLbl>
            <c:dLbl>
              <c:idx val="6"/>
              <c:layout>
                <c:manualLayout>
                  <c:x val="0"/>
                  <c:y val="1.85185185185185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BE6D43-BA94-4706-876D-3295646853A1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BE7B-4747-A3E7-190410110E71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5EDE5D-EF2C-45AA-9B8A-8F55FA78FCD8}" type="CELLRANGE">
                      <a:rPr lang="en-US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BE7B-4747-A3E7-190410110E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Φύλλο1!$A$2:$A$9</c:f>
              <c:strCache>
                <c:ptCount val="8"/>
                <c:pt idx="0">
                  <c:v>Greece</c:v>
                </c:pt>
                <c:pt idx="1">
                  <c:v>UK</c:v>
                </c:pt>
                <c:pt idx="2">
                  <c:v>Italy</c:v>
                </c:pt>
                <c:pt idx="3">
                  <c:v>Germany</c:v>
                </c:pt>
                <c:pt idx="4">
                  <c:v>Spain</c:v>
                </c:pt>
                <c:pt idx="5">
                  <c:v>Portugal</c:v>
                </c:pt>
                <c:pt idx="6">
                  <c:v>Cyprus</c:v>
                </c:pt>
                <c:pt idx="7">
                  <c:v>Belgium</c:v>
                </c:pt>
              </c:strCache>
            </c:strRef>
          </c:cat>
          <c:val>
            <c:numRef>
              <c:f>Φύλλο1!$B$2:$B$9</c:f>
              <c:numCache>
                <c:formatCode>General</c:formatCode>
                <c:ptCount val="8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Φύλλο1!$A$2:$A$9</c15:f>
                <c15:dlblRangeCache>
                  <c:ptCount val="8"/>
                  <c:pt idx="0">
                    <c:v>Greece</c:v>
                  </c:pt>
                  <c:pt idx="1">
                    <c:v>UK</c:v>
                  </c:pt>
                  <c:pt idx="2">
                    <c:v>Italy</c:v>
                  </c:pt>
                  <c:pt idx="3">
                    <c:v>Germany</c:v>
                  </c:pt>
                  <c:pt idx="4">
                    <c:v>Spain</c:v>
                  </c:pt>
                  <c:pt idx="5">
                    <c:v>Portugal</c:v>
                  </c:pt>
                  <c:pt idx="6">
                    <c:v>Cyprus</c:v>
                  </c:pt>
                  <c:pt idx="7">
                    <c:v>Belgium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BE7B-4747-A3E7-190410110E7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cap="all" baseline="0" dirty="0"/>
              <a:t>Types of Entities</a:t>
            </a:r>
            <a:endParaRPr lang="en-GB" sz="1200" b="1" cap="all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345435987168254E-2"/>
          <c:y val="0.28773894300167013"/>
          <c:w val="0.85321011956838733"/>
          <c:h val="0.5779813573233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Φύλλο1!$N$1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Φύλλο1!$M$2:$M$7</c:f>
              <c:strCache>
                <c:ptCount val="6"/>
                <c:pt idx="0">
                  <c:v>UNI</c:v>
                </c:pt>
                <c:pt idx="1">
                  <c:v>LE</c:v>
                </c:pt>
                <c:pt idx="2">
                  <c:v>SME</c:v>
                </c:pt>
                <c:pt idx="3">
                  <c:v>NET</c:v>
                </c:pt>
                <c:pt idx="4">
                  <c:v>RI</c:v>
                </c:pt>
                <c:pt idx="5">
                  <c:v>REG</c:v>
                </c:pt>
              </c:strCache>
            </c:strRef>
          </c:cat>
          <c:val>
            <c:numRef>
              <c:f>Φύλλο1!$N$2:$N$7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5-4E01-A05A-599A4AE0D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6289872"/>
        <c:axId val="1296286512"/>
      </c:barChart>
      <c:catAx>
        <c:axId val="12962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286512"/>
        <c:crosses val="autoZero"/>
        <c:auto val="1"/>
        <c:lblAlgn val="ctr"/>
        <c:lblOffset val="100"/>
        <c:noMultiLvlLbl val="0"/>
      </c:catAx>
      <c:valAx>
        <c:axId val="129628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28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5CDE8-0AEA-478C-9686-C33A731D7B22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DEC5469-D27F-4911-8B9D-031035C891BF}">
      <dgm:prSet phldrT="[Text]"/>
      <dgm:spPr/>
      <dgm:t>
        <a:bodyPr/>
        <a:lstStyle/>
        <a:p>
          <a:r>
            <a:rPr lang="en-US" dirty="0" err="1"/>
            <a:t>Digitalisation</a:t>
          </a:r>
          <a:endParaRPr lang="en-GB" dirty="0"/>
        </a:p>
      </dgm:t>
    </dgm:pt>
    <dgm:pt modelId="{92862D5F-BD05-420B-857C-19DD56DD9CBA}" type="parTrans" cxnId="{E0D17349-7A7D-4C9C-9E1E-5BB523B56F35}">
      <dgm:prSet/>
      <dgm:spPr/>
      <dgm:t>
        <a:bodyPr/>
        <a:lstStyle/>
        <a:p>
          <a:endParaRPr lang="en-GB"/>
        </a:p>
      </dgm:t>
    </dgm:pt>
    <dgm:pt modelId="{7D72BB41-A68E-4041-A940-E7CA3FA4FE27}" type="sibTrans" cxnId="{E0D17349-7A7D-4C9C-9E1E-5BB523B56F3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Upward trend with solid fill"/>
        </a:ext>
      </dgm:extLst>
    </dgm:pt>
    <dgm:pt modelId="{C30E295D-BE7B-456F-AB4C-4A08B1B897FA}">
      <dgm:prSet phldrT="[Text]"/>
      <dgm:spPr/>
      <dgm:t>
        <a:bodyPr/>
        <a:lstStyle/>
        <a:p>
          <a:r>
            <a:rPr lang="en-GB" dirty="0"/>
            <a:t>Ecosystem Approach</a:t>
          </a:r>
        </a:p>
      </dgm:t>
    </dgm:pt>
    <dgm:pt modelId="{DD5DC1C0-25A9-4932-B320-96D7A2773F5A}" type="parTrans" cxnId="{D9BBEC5E-E1FC-4C98-AA73-B60E0C56785E}">
      <dgm:prSet/>
      <dgm:spPr/>
      <dgm:t>
        <a:bodyPr/>
        <a:lstStyle/>
        <a:p>
          <a:endParaRPr lang="en-GB"/>
        </a:p>
      </dgm:t>
    </dgm:pt>
    <dgm:pt modelId="{B784F0C2-8ECD-44EC-BB5D-A49460F61BEE}" type="sibTrans" cxnId="{D9BBEC5E-E1FC-4C98-AA73-B60E0C56785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62759BF8-D53B-4E70-BFD7-AA1DF8639E2C}">
      <dgm:prSet phldrT="[Text]"/>
      <dgm:spPr/>
      <dgm:t>
        <a:bodyPr/>
        <a:lstStyle/>
        <a:p>
          <a:r>
            <a:rPr lang="en-US" dirty="0"/>
            <a:t>Business Models</a:t>
          </a:r>
          <a:endParaRPr lang="en-GB" dirty="0"/>
        </a:p>
      </dgm:t>
    </dgm:pt>
    <dgm:pt modelId="{03659ADE-106B-4112-958A-FFEA34C24ACF}" type="parTrans" cxnId="{B91C90C8-EDED-4F34-BC8C-F1F9CA7536E6}">
      <dgm:prSet/>
      <dgm:spPr/>
      <dgm:t>
        <a:bodyPr/>
        <a:lstStyle/>
        <a:p>
          <a:endParaRPr lang="en-GB"/>
        </a:p>
      </dgm:t>
    </dgm:pt>
    <dgm:pt modelId="{319F4120-9537-4CBA-8AFA-1313DA7091C5}" type="sibTrans" cxnId="{B91C90C8-EDED-4F34-BC8C-F1F9CA7536E6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rocessor with solid fill"/>
        </a:ext>
      </dgm:extLst>
    </dgm:pt>
    <dgm:pt modelId="{7B37E523-CC45-42EE-9EEF-8E81CC8919F9}">
      <dgm:prSet phldrT="[Text]"/>
      <dgm:spPr/>
      <dgm:t>
        <a:bodyPr/>
        <a:lstStyle/>
        <a:p>
          <a:r>
            <a:rPr lang="en-US" dirty="0"/>
            <a:t>Financial Strategies</a:t>
          </a:r>
          <a:endParaRPr lang="en-GB" dirty="0"/>
        </a:p>
      </dgm:t>
    </dgm:pt>
    <dgm:pt modelId="{85C35361-DA6B-4CF8-94B7-852043D7C49F}" type="parTrans" cxnId="{45F984B0-B548-45BE-83FA-2074683F6EA2}">
      <dgm:prSet/>
      <dgm:spPr/>
      <dgm:t>
        <a:bodyPr/>
        <a:lstStyle/>
        <a:p>
          <a:endParaRPr lang="en-GB"/>
        </a:p>
      </dgm:t>
    </dgm:pt>
    <dgm:pt modelId="{F6AF3089-4775-4A4C-989F-C4565F1BE820}" type="sibTrans" cxnId="{45F984B0-B548-45BE-83FA-2074683F6EA2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</dgm:pt>
    <dgm:pt modelId="{5FF7DE1B-2F9F-494B-A991-48CDA83F118A}">
      <dgm:prSet phldrT="[Text]"/>
      <dgm:spPr/>
      <dgm:t>
        <a:bodyPr/>
        <a:lstStyle/>
        <a:p>
          <a:r>
            <a:rPr lang="en-US" dirty="0"/>
            <a:t>Circular Economy Market</a:t>
          </a:r>
          <a:endParaRPr lang="en-GB" dirty="0"/>
        </a:p>
      </dgm:t>
    </dgm:pt>
    <dgm:pt modelId="{B1E684A5-DD94-4EA9-91A8-0C579F1F2703}" type="sibTrans" cxnId="{B5C99D34-E052-4567-B28E-23475A83485F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</dgm:pt>
    <dgm:pt modelId="{D8706104-B6DB-4568-BA19-7B03983BEA48}" type="parTrans" cxnId="{B5C99D34-E052-4567-B28E-23475A83485F}">
      <dgm:prSet/>
      <dgm:spPr/>
      <dgm:t>
        <a:bodyPr/>
        <a:lstStyle/>
        <a:p>
          <a:endParaRPr lang="en-GB"/>
        </a:p>
      </dgm:t>
    </dgm:pt>
    <dgm:pt modelId="{EBC4F172-AEFB-4DAB-AE52-86C2FAAB6CC6}">
      <dgm:prSet phldrT="[Text]"/>
      <dgm:spPr/>
      <dgm:t>
        <a:bodyPr/>
        <a:lstStyle/>
        <a:p>
          <a:r>
            <a:rPr lang="en-US" dirty="0"/>
            <a:t>Triple Transition</a:t>
          </a:r>
          <a:endParaRPr lang="en-GB" dirty="0"/>
        </a:p>
      </dgm:t>
    </dgm:pt>
    <dgm:pt modelId="{DE2F2C5D-121B-45D4-A850-361D2000C389}" type="sibTrans" cxnId="{D47DA46B-AFE6-4DD3-B99D-1B401B44FBC0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Euro with solid fill"/>
        </a:ext>
      </dgm:extLst>
    </dgm:pt>
    <dgm:pt modelId="{2D1D84D3-CC58-40C7-AF7A-18D0D3BBEEB8}" type="parTrans" cxnId="{D47DA46B-AFE6-4DD3-B99D-1B401B44FBC0}">
      <dgm:prSet/>
      <dgm:spPr/>
      <dgm:t>
        <a:bodyPr/>
        <a:lstStyle/>
        <a:p>
          <a:endParaRPr lang="en-GB"/>
        </a:p>
      </dgm:t>
    </dgm:pt>
    <dgm:pt modelId="{11691659-4C47-46C6-A86B-E591CB201A24}" type="pres">
      <dgm:prSet presAssocID="{6AC5CDE8-0AEA-478C-9686-C33A731D7B22}" presName="Name0" presStyleCnt="0">
        <dgm:presLayoutVars>
          <dgm:chMax val="21"/>
          <dgm:chPref val="21"/>
        </dgm:presLayoutVars>
      </dgm:prSet>
      <dgm:spPr/>
    </dgm:pt>
    <dgm:pt modelId="{986C288D-DF16-4B98-B753-3A3001D7BF59}" type="pres">
      <dgm:prSet presAssocID="{5FF7DE1B-2F9F-494B-A991-48CDA83F118A}" presName="text1" presStyleCnt="0"/>
      <dgm:spPr/>
    </dgm:pt>
    <dgm:pt modelId="{72FE21E7-C77B-4CC8-BE98-C254B9C6A9CA}" type="pres">
      <dgm:prSet presAssocID="{5FF7DE1B-2F9F-494B-A991-48CDA83F118A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3B8286F0-8D58-4CBB-82DA-73BFB4760B95}" type="pres">
      <dgm:prSet presAssocID="{5FF7DE1B-2F9F-494B-A991-48CDA83F118A}" presName="textaccent1" presStyleCnt="0"/>
      <dgm:spPr/>
    </dgm:pt>
    <dgm:pt modelId="{285E9849-BF8E-484E-833A-11A8FA523743}" type="pres">
      <dgm:prSet presAssocID="{5FF7DE1B-2F9F-494B-A991-48CDA83F118A}" presName="accentRepeatNode" presStyleLbl="solidAlignAcc1" presStyleIdx="0" presStyleCnt="12"/>
      <dgm:spPr/>
    </dgm:pt>
    <dgm:pt modelId="{39689778-57DD-4DCD-84ED-CAA4E51EBA1C}" type="pres">
      <dgm:prSet presAssocID="{B1E684A5-DD94-4EA9-91A8-0C579F1F2703}" presName="image1" presStyleCnt="0"/>
      <dgm:spPr/>
    </dgm:pt>
    <dgm:pt modelId="{838A7492-01DC-49FD-BFD1-2A04CDCE0ED3}" type="pres">
      <dgm:prSet presAssocID="{B1E684A5-DD94-4EA9-91A8-0C579F1F2703}" presName="imageRepeatNode" presStyleLbl="alignAcc1" presStyleIdx="0" presStyleCnt="6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8000" b="-8000"/>
          </a:stretch>
        </a:blipFill>
      </dgm:spPr>
    </dgm:pt>
    <dgm:pt modelId="{656E5C04-B1EA-44CB-ADC4-4CB90FD83E14}" type="pres">
      <dgm:prSet presAssocID="{B1E684A5-DD94-4EA9-91A8-0C579F1F2703}" presName="imageaccent1" presStyleCnt="0"/>
      <dgm:spPr/>
    </dgm:pt>
    <dgm:pt modelId="{C382BBA6-0E51-4046-A0A5-8606BC7E8A73}" type="pres">
      <dgm:prSet presAssocID="{B1E684A5-DD94-4EA9-91A8-0C579F1F2703}" presName="accentRepeatNode" presStyleLbl="solidAlignAcc1" presStyleIdx="1" presStyleCnt="12"/>
      <dgm:spPr/>
    </dgm:pt>
    <dgm:pt modelId="{55E2F24C-0F39-44BC-B0E2-853DF16C7B0E}" type="pres">
      <dgm:prSet presAssocID="{1DEC5469-D27F-4911-8B9D-031035C891BF}" presName="text2" presStyleCnt="0"/>
      <dgm:spPr/>
    </dgm:pt>
    <dgm:pt modelId="{079F2A5D-A75B-438F-B988-A79F20D59A86}" type="pres">
      <dgm:prSet presAssocID="{1DEC5469-D27F-4911-8B9D-031035C891BF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654C496D-9E46-404F-9EA9-2A557E3C40B2}" type="pres">
      <dgm:prSet presAssocID="{1DEC5469-D27F-4911-8B9D-031035C891BF}" presName="textaccent2" presStyleCnt="0"/>
      <dgm:spPr/>
    </dgm:pt>
    <dgm:pt modelId="{022008EA-3297-4D40-890A-BA8783F5E9E6}" type="pres">
      <dgm:prSet presAssocID="{1DEC5469-D27F-4911-8B9D-031035C891BF}" presName="accentRepeatNode" presStyleLbl="solidAlignAcc1" presStyleIdx="2" presStyleCnt="12"/>
      <dgm:spPr/>
    </dgm:pt>
    <dgm:pt modelId="{8F139057-3C7D-44D2-A697-A1792657B728}" type="pres">
      <dgm:prSet presAssocID="{7D72BB41-A68E-4041-A940-E7CA3FA4FE27}" presName="image2" presStyleCnt="0"/>
      <dgm:spPr/>
    </dgm:pt>
    <dgm:pt modelId="{841355A5-69F5-4F16-8D74-BFD892847AAA}" type="pres">
      <dgm:prSet presAssocID="{7D72BB41-A68E-4041-A940-E7CA3FA4FE27}" presName="imageRepeatNode" presStyleLbl="alignAcc1" presStyleIdx="1" presStyleCnt="6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t="-8000" b="-8000"/>
          </a:stretch>
        </a:blipFill>
      </dgm:spPr>
    </dgm:pt>
    <dgm:pt modelId="{527AFB28-729E-4046-9E4D-9C8579C4589C}" type="pres">
      <dgm:prSet presAssocID="{7D72BB41-A68E-4041-A940-E7CA3FA4FE27}" presName="imageaccent2" presStyleCnt="0"/>
      <dgm:spPr/>
    </dgm:pt>
    <dgm:pt modelId="{58C66FD8-F313-433F-97D2-7392C65970DC}" type="pres">
      <dgm:prSet presAssocID="{7D72BB41-A68E-4041-A940-E7CA3FA4FE27}" presName="accentRepeatNode" presStyleLbl="solidAlignAcc1" presStyleIdx="3" presStyleCnt="12"/>
      <dgm:spPr/>
    </dgm:pt>
    <dgm:pt modelId="{39E3C6A2-D0E5-454E-8B77-08992507A2AE}" type="pres">
      <dgm:prSet presAssocID="{C30E295D-BE7B-456F-AB4C-4A08B1B897FA}" presName="text3" presStyleCnt="0"/>
      <dgm:spPr/>
    </dgm:pt>
    <dgm:pt modelId="{27497A88-52A4-4030-B9F0-2BF141FE0EBE}" type="pres">
      <dgm:prSet presAssocID="{C30E295D-BE7B-456F-AB4C-4A08B1B897FA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4D1C18E9-FBF6-420B-9483-4E0E74DB8CD1}" type="pres">
      <dgm:prSet presAssocID="{C30E295D-BE7B-456F-AB4C-4A08B1B897FA}" presName="textaccent3" presStyleCnt="0"/>
      <dgm:spPr/>
    </dgm:pt>
    <dgm:pt modelId="{BDDD3562-28DE-4C94-93AB-D54ECBD61E5D}" type="pres">
      <dgm:prSet presAssocID="{C30E295D-BE7B-456F-AB4C-4A08B1B897FA}" presName="accentRepeatNode" presStyleLbl="solidAlignAcc1" presStyleIdx="4" presStyleCnt="12"/>
      <dgm:spPr/>
    </dgm:pt>
    <dgm:pt modelId="{6FC7E32D-C4C9-465D-8450-C19D6B20F60C}" type="pres">
      <dgm:prSet presAssocID="{B784F0C2-8ECD-44EC-BB5D-A49460F61BEE}" presName="image3" presStyleCnt="0"/>
      <dgm:spPr/>
    </dgm:pt>
    <dgm:pt modelId="{72741F17-5D04-4BD7-87A3-C875A599E45F}" type="pres">
      <dgm:prSet presAssocID="{B784F0C2-8ECD-44EC-BB5D-A49460F61BEE}" presName="imageRepeatNode" presStyleLbl="alignAcc1" presStyleIdx="2" presStyleCnt="6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t="-8000" b="-8000"/>
          </a:stretch>
        </a:blipFill>
      </dgm:spPr>
    </dgm:pt>
    <dgm:pt modelId="{B368765E-CFF0-4B71-BEC8-CC68E300A594}" type="pres">
      <dgm:prSet presAssocID="{B784F0C2-8ECD-44EC-BB5D-A49460F61BEE}" presName="imageaccent3" presStyleCnt="0"/>
      <dgm:spPr/>
    </dgm:pt>
    <dgm:pt modelId="{C782718B-404A-4F21-AB4A-A416796C1CEC}" type="pres">
      <dgm:prSet presAssocID="{B784F0C2-8ECD-44EC-BB5D-A49460F61BEE}" presName="accentRepeatNode" presStyleLbl="solidAlignAcc1" presStyleIdx="5" presStyleCnt="12"/>
      <dgm:spPr/>
    </dgm:pt>
    <dgm:pt modelId="{60946978-906B-4AD0-BF33-436750D18B6E}" type="pres">
      <dgm:prSet presAssocID="{EBC4F172-AEFB-4DAB-AE52-86C2FAAB6CC6}" presName="text4" presStyleCnt="0"/>
      <dgm:spPr/>
    </dgm:pt>
    <dgm:pt modelId="{8A37A40B-6F77-4F3A-8FD1-FD19E7473529}" type="pres">
      <dgm:prSet presAssocID="{EBC4F172-AEFB-4DAB-AE52-86C2FAAB6CC6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08E715C4-8031-48CC-AEBE-2E13E33183A4}" type="pres">
      <dgm:prSet presAssocID="{EBC4F172-AEFB-4DAB-AE52-86C2FAAB6CC6}" presName="textaccent4" presStyleCnt="0"/>
      <dgm:spPr/>
    </dgm:pt>
    <dgm:pt modelId="{AC2156EF-9EEB-4D1C-AA09-C401BDA0236C}" type="pres">
      <dgm:prSet presAssocID="{EBC4F172-AEFB-4DAB-AE52-86C2FAAB6CC6}" presName="accentRepeatNode" presStyleLbl="solidAlignAcc1" presStyleIdx="6" presStyleCnt="12"/>
      <dgm:spPr/>
    </dgm:pt>
    <dgm:pt modelId="{9D657966-7AB0-4D0F-BD8D-0A831FB40A51}" type="pres">
      <dgm:prSet presAssocID="{DE2F2C5D-121B-45D4-A850-361D2000C389}" presName="image4" presStyleCnt="0"/>
      <dgm:spPr/>
    </dgm:pt>
    <dgm:pt modelId="{E21F9612-D030-4E9A-912D-6CE9717BDD27}" type="pres">
      <dgm:prSet presAssocID="{DE2F2C5D-121B-45D4-A850-361D2000C389}" presName="imageRepeatNode" presStyleLbl="alignAcc1" presStyleIdx="3" presStyleCnt="6"/>
      <dgm:spPr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 t="-8000" b="-8000"/>
          </a:stretch>
        </a:blipFill>
      </dgm:spPr>
    </dgm:pt>
    <dgm:pt modelId="{EF808FD6-C2C3-49E8-97AD-A5420F9C1984}" type="pres">
      <dgm:prSet presAssocID="{DE2F2C5D-121B-45D4-A850-361D2000C389}" presName="imageaccent4" presStyleCnt="0"/>
      <dgm:spPr/>
    </dgm:pt>
    <dgm:pt modelId="{0558D463-B6F8-47EC-A31C-00259095F97B}" type="pres">
      <dgm:prSet presAssocID="{DE2F2C5D-121B-45D4-A850-361D2000C389}" presName="accentRepeatNode" presStyleLbl="solidAlignAcc1" presStyleIdx="7" presStyleCnt="12"/>
      <dgm:spPr/>
    </dgm:pt>
    <dgm:pt modelId="{2F6A9BF5-E38D-490D-8C6B-7EA9ED78DCD2}" type="pres">
      <dgm:prSet presAssocID="{62759BF8-D53B-4E70-BFD7-AA1DF8639E2C}" presName="text5" presStyleCnt="0"/>
      <dgm:spPr/>
    </dgm:pt>
    <dgm:pt modelId="{1AF4F1C0-BA2E-4D18-9DC6-0EF59F760B6C}" type="pres">
      <dgm:prSet presAssocID="{62759BF8-D53B-4E70-BFD7-AA1DF8639E2C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4103198D-67E4-4965-9A3A-69F8864DA4E5}" type="pres">
      <dgm:prSet presAssocID="{62759BF8-D53B-4E70-BFD7-AA1DF8639E2C}" presName="textaccent5" presStyleCnt="0"/>
      <dgm:spPr/>
    </dgm:pt>
    <dgm:pt modelId="{1A144457-043C-4A96-9842-58F29E81F6FD}" type="pres">
      <dgm:prSet presAssocID="{62759BF8-D53B-4E70-BFD7-AA1DF8639E2C}" presName="accentRepeatNode" presStyleLbl="solidAlignAcc1" presStyleIdx="8" presStyleCnt="12"/>
      <dgm:spPr/>
    </dgm:pt>
    <dgm:pt modelId="{FCF7DE97-DA0C-4FEA-84EC-F3F0332FABBD}" type="pres">
      <dgm:prSet presAssocID="{319F4120-9537-4CBA-8AFA-1313DA7091C5}" presName="image5" presStyleCnt="0"/>
      <dgm:spPr/>
    </dgm:pt>
    <dgm:pt modelId="{7E0A5797-4C9E-4882-8C3E-99B06EEDF2DF}" type="pres">
      <dgm:prSet presAssocID="{319F4120-9537-4CBA-8AFA-1313DA7091C5}" presName="imageRepeatNode" presStyleLbl="alignAcc1" presStyleIdx="4" presStyleCnt="6" custLinFactNeighborX="4789"/>
      <dgm:spPr>
        <a:blipFill>
          <a:blip xmlns:r="http://schemas.openxmlformats.org/officeDocument/2006/relationships"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 t="-8000" b="-8000"/>
          </a:stretch>
        </a:blipFill>
      </dgm:spPr>
    </dgm:pt>
    <dgm:pt modelId="{AA4DB0D2-91E4-42D4-86C3-D4778AB6E514}" type="pres">
      <dgm:prSet presAssocID="{319F4120-9537-4CBA-8AFA-1313DA7091C5}" presName="imageaccent5" presStyleCnt="0"/>
      <dgm:spPr/>
    </dgm:pt>
    <dgm:pt modelId="{CB93D333-3E4E-40E3-978C-48BF9EF2E42E}" type="pres">
      <dgm:prSet presAssocID="{319F4120-9537-4CBA-8AFA-1313DA7091C5}" presName="accentRepeatNode" presStyleLbl="solidAlignAcc1" presStyleIdx="9" presStyleCnt="12"/>
      <dgm:spPr/>
    </dgm:pt>
    <dgm:pt modelId="{ABC08F15-B6E9-4792-A717-4C213F53BD69}" type="pres">
      <dgm:prSet presAssocID="{7B37E523-CC45-42EE-9EEF-8E81CC8919F9}" presName="text6" presStyleCnt="0"/>
      <dgm:spPr/>
    </dgm:pt>
    <dgm:pt modelId="{62461154-AA6E-4380-9289-53BCB14E7802}" type="pres">
      <dgm:prSet presAssocID="{7B37E523-CC45-42EE-9EEF-8E81CC8919F9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87C24FA7-EF94-4D08-A7EE-B4DAE4DE6D1F}" type="pres">
      <dgm:prSet presAssocID="{7B37E523-CC45-42EE-9EEF-8E81CC8919F9}" presName="textaccent6" presStyleCnt="0"/>
      <dgm:spPr/>
    </dgm:pt>
    <dgm:pt modelId="{70875C8E-B9F3-4B97-B443-56E1924ED21F}" type="pres">
      <dgm:prSet presAssocID="{7B37E523-CC45-42EE-9EEF-8E81CC8919F9}" presName="accentRepeatNode" presStyleLbl="solidAlignAcc1" presStyleIdx="10" presStyleCnt="12"/>
      <dgm:spPr/>
    </dgm:pt>
    <dgm:pt modelId="{F744E016-FD8F-43A4-AED7-2DA33DCE3844}" type="pres">
      <dgm:prSet presAssocID="{F6AF3089-4775-4A4C-989F-C4565F1BE820}" presName="image6" presStyleCnt="0"/>
      <dgm:spPr/>
    </dgm:pt>
    <dgm:pt modelId="{186CF6E8-063D-4C0A-ABCA-47FA6E834CCB}" type="pres">
      <dgm:prSet presAssocID="{F6AF3089-4775-4A4C-989F-C4565F1BE820}" presName="imageRepeatNode" presStyleLbl="alignAcc1" presStyleIdx="5" presStyleCnt="6"/>
      <dgm:spPr>
        <a:blipFill>
          <a:blip xmlns:r="http://schemas.openxmlformats.org/officeDocument/2006/relationships"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 t="-8000" b="-8000"/>
          </a:stretch>
        </a:blipFill>
      </dgm:spPr>
    </dgm:pt>
    <dgm:pt modelId="{C3CDE381-EBE7-425A-B973-95248FE1CA31}" type="pres">
      <dgm:prSet presAssocID="{F6AF3089-4775-4A4C-989F-C4565F1BE820}" presName="imageaccent6" presStyleCnt="0"/>
      <dgm:spPr/>
    </dgm:pt>
    <dgm:pt modelId="{C738BF8D-F05C-485B-8163-83DD99118E68}" type="pres">
      <dgm:prSet presAssocID="{F6AF3089-4775-4A4C-989F-C4565F1BE820}" presName="accentRepeatNode" presStyleLbl="solidAlignAcc1" presStyleIdx="11" presStyleCnt="12"/>
      <dgm:spPr/>
    </dgm:pt>
  </dgm:ptLst>
  <dgm:cxnLst>
    <dgm:cxn modelId="{38FB8B25-BAC1-4F1D-907F-2980861618A2}" type="presOf" srcId="{B1E684A5-DD94-4EA9-91A8-0C579F1F2703}" destId="{838A7492-01DC-49FD-BFD1-2A04CDCE0ED3}" srcOrd="0" destOrd="0" presId="urn:microsoft.com/office/officeart/2008/layout/HexagonCluster"/>
    <dgm:cxn modelId="{B5C99D34-E052-4567-B28E-23475A83485F}" srcId="{6AC5CDE8-0AEA-478C-9686-C33A731D7B22}" destId="{5FF7DE1B-2F9F-494B-A991-48CDA83F118A}" srcOrd="0" destOrd="0" parTransId="{D8706104-B6DB-4568-BA19-7B03983BEA48}" sibTransId="{B1E684A5-DD94-4EA9-91A8-0C579F1F2703}"/>
    <dgm:cxn modelId="{DB78FF34-52F7-4AB8-A8AD-FD6A88B9597D}" type="presOf" srcId="{EBC4F172-AEFB-4DAB-AE52-86C2FAAB6CC6}" destId="{8A37A40B-6F77-4F3A-8FD1-FD19E7473529}" srcOrd="0" destOrd="0" presId="urn:microsoft.com/office/officeart/2008/layout/HexagonCluster"/>
    <dgm:cxn modelId="{D9BBEC5E-E1FC-4C98-AA73-B60E0C56785E}" srcId="{6AC5CDE8-0AEA-478C-9686-C33A731D7B22}" destId="{C30E295D-BE7B-456F-AB4C-4A08B1B897FA}" srcOrd="2" destOrd="0" parTransId="{DD5DC1C0-25A9-4932-B320-96D7A2773F5A}" sibTransId="{B784F0C2-8ECD-44EC-BB5D-A49460F61BEE}"/>
    <dgm:cxn modelId="{5F56ED64-D920-4CC0-B502-22C4BA5C9A56}" type="presOf" srcId="{DE2F2C5D-121B-45D4-A850-361D2000C389}" destId="{E21F9612-D030-4E9A-912D-6CE9717BDD27}" srcOrd="0" destOrd="0" presId="urn:microsoft.com/office/officeart/2008/layout/HexagonCluster"/>
    <dgm:cxn modelId="{E0D17349-7A7D-4C9C-9E1E-5BB523B56F35}" srcId="{6AC5CDE8-0AEA-478C-9686-C33A731D7B22}" destId="{1DEC5469-D27F-4911-8B9D-031035C891BF}" srcOrd="1" destOrd="0" parTransId="{92862D5F-BD05-420B-857C-19DD56DD9CBA}" sibTransId="{7D72BB41-A68E-4041-A940-E7CA3FA4FE27}"/>
    <dgm:cxn modelId="{D47DA46B-AFE6-4DD3-B99D-1B401B44FBC0}" srcId="{6AC5CDE8-0AEA-478C-9686-C33A731D7B22}" destId="{EBC4F172-AEFB-4DAB-AE52-86C2FAAB6CC6}" srcOrd="3" destOrd="0" parTransId="{2D1D84D3-CC58-40C7-AF7A-18D0D3BBEEB8}" sibTransId="{DE2F2C5D-121B-45D4-A850-361D2000C389}"/>
    <dgm:cxn modelId="{AEB6D553-085E-4409-9D53-3FBF1423BB20}" type="presOf" srcId="{C30E295D-BE7B-456F-AB4C-4A08B1B897FA}" destId="{27497A88-52A4-4030-B9F0-2BF141FE0EBE}" srcOrd="0" destOrd="0" presId="urn:microsoft.com/office/officeart/2008/layout/HexagonCluster"/>
    <dgm:cxn modelId="{7AA70456-E6AF-40E3-B124-0A48194B590F}" type="presOf" srcId="{7B37E523-CC45-42EE-9EEF-8E81CC8919F9}" destId="{62461154-AA6E-4380-9289-53BCB14E7802}" srcOrd="0" destOrd="0" presId="urn:microsoft.com/office/officeart/2008/layout/HexagonCluster"/>
    <dgm:cxn modelId="{819CF657-2C5B-4356-AF8A-E98D5361CDC7}" type="presOf" srcId="{319F4120-9537-4CBA-8AFA-1313DA7091C5}" destId="{7E0A5797-4C9E-4882-8C3E-99B06EEDF2DF}" srcOrd="0" destOrd="0" presId="urn:microsoft.com/office/officeart/2008/layout/HexagonCluster"/>
    <dgm:cxn modelId="{9DBA4A88-DA1B-4A16-B199-1A6FC8BC227C}" type="presOf" srcId="{62759BF8-D53B-4E70-BFD7-AA1DF8639E2C}" destId="{1AF4F1C0-BA2E-4D18-9DC6-0EF59F760B6C}" srcOrd="0" destOrd="0" presId="urn:microsoft.com/office/officeart/2008/layout/HexagonCluster"/>
    <dgm:cxn modelId="{369C2796-BF3D-488E-BC7B-7CD1CDE9FB7A}" type="presOf" srcId="{7D72BB41-A68E-4041-A940-E7CA3FA4FE27}" destId="{841355A5-69F5-4F16-8D74-BFD892847AAA}" srcOrd="0" destOrd="0" presId="urn:microsoft.com/office/officeart/2008/layout/HexagonCluster"/>
    <dgm:cxn modelId="{85BA32A5-7E5A-44BE-87EB-E4DD32E91E75}" type="presOf" srcId="{6AC5CDE8-0AEA-478C-9686-C33A731D7B22}" destId="{11691659-4C47-46C6-A86B-E591CB201A24}" srcOrd="0" destOrd="0" presId="urn:microsoft.com/office/officeart/2008/layout/HexagonCluster"/>
    <dgm:cxn modelId="{45F984B0-B548-45BE-83FA-2074683F6EA2}" srcId="{6AC5CDE8-0AEA-478C-9686-C33A731D7B22}" destId="{7B37E523-CC45-42EE-9EEF-8E81CC8919F9}" srcOrd="5" destOrd="0" parTransId="{85C35361-DA6B-4CF8-94B7-852043D7C49F}" sibTransId="{F6AF3089-4775-4A4C-989F-C4565F1BE820}"/>
    <dgm:cxn modelId="{B91C90C8-EDED-4F34-BC8C-F1F9CA7536E6}" srcId="{6AC5CDE8-0AEA-478C-9686-C33A731D7B22}" destId="{62759BF8-D53B-4E70-BFD7-AA1DF8639E2C}" srcOrd="4" destOrd="0" parTransId="{03659ADE-106B-4112-958A-FFEA34C24ACF}" sibTransId="{319F4120-9537-4CBA-8AFA-1313DA7091C5}"/>
    <dgm:cxn modelId="{06E4E6EB-06CA-43AF-B8FF-78A861068111}" type="presOf" srcId="{5FF7DE1B-2F9F-494B-A991-48CDA83F118A}" destId="{72FE21E7-C77B-4CC8-BE98-C254B9C6A9CA}" srcOrd="0" destOrd="0" presId="urn:microsoft.com/office/officeart/2008/layout/HexagonCluster"/>
    <dgm:cxn modelId="{3E2A2DEF-7541-42C4-89E5-D3495D675982}" type="presOf" srcId="{B784F0C2-8ECD-44EC-BB5D-A49460F61BEE}" destId="{72741F17-5D04-4BD7-87A3-C875A599E45F}" srcOrd="0" destOrd="0" presId="urn:microsoft.com/office/officeart/2008/layout/HexagonCluster"/>
    <dgm:cxn modelId="{E5352AF4-8840-4D2B-8100-3F232EF681F0}" type="presOf" srcId="{F6AF3089-4775-4A4C-989F-C4565F1BE820}" destId="{186CF6E8-063D-4C0A-ABCA-47FA6E834CCB}" srcOrd="0" destOrd="0" presId="urn:microsoft.com/office/officeart/2008/layout/HexagonCluster"/>
    <dgm:cxn modelId="{31075EF5-E772-410D-B56D-7E541D0AD257}" type="presOf" srcId="{1DEC5469-D27F-4911-8B9D-031035C891BF}" destId="{079F2A5D-A75B-438F-B988-A79F20D59A86}" srcOrd="0" destOrd="0" presId="urn:microsoft.com/office/officeart/2008/layout/HexagonCluster"/>
    <dgm:cxn modelId="{CD9C8D01-6B8B-43C2-AB85-3D4F36203977}" type="presParOf" srcId="{11691659-4C47-46C6-A86B-E591CB201A24}" destId="{986C288D-DF16-4B98-B753-3A3001D7BF59}" srcOrd="0" destOrd="0" presId="urn:microsoft.com/office/officeart/2008/layout/HexagonCluster"/>
    <dgm:cxn modelId="{B91BE21A-50A3-4CEE-836A-540864C99EBE}" type="presParOf" srcId="{986C288D-DF16-4B98-B753-3A3001D7BF59}" destId="{72FE21E7-C77B-4CC8-BE98-C254B9C6A9CA}" srcOrd="0" destOrd="0" presId="urn:microsoft.com/office/officeart/2008/layout/HexagonCluster"/>
    <dgm:cxn modelId="{0D3E55E8-7C52-4A59-8434-A5FA233B6411}" type="presParOf" srcId="{11691659-4C47-46C6-A86B-E591CB201A24}" destId="{3B8286F0-8D58-4CBB-82DA-73BFB4760B95}" srcOrd="1" destOrd="0" presId="urn:microsoft.com/office/officeart/2008/layout/HexagonCluster"/>
    <dgm:cxn modelId="{91371BAA-640F-4043-9310-E9F46BA87A72}" type="presParOf" srcId="{3B8286F0-8D58-4CBB-82DA-73BFB4760B95}" destId="{285E9849-BF8E-484E-833A-11A8FA523743}" srcOrd="0" destOrd="0" presId="urn:microsoft.com/office/officeart/2008/layout/HexagonCluster"/>
    <dgm:cxn modelId="{0B4A7A92-8350-4222-9E50-0F48FE7EBC9D}" type="presParOf" srcId="{11691659-4C47-46C6-A86B-E591CB201A24}" destId="{39689778-57DD-4DCD-84ED-CAA4E51EBA1C}" srcOrd="2" destOrd="0" presId="urn:microsoft.com/office/officeart/2008/layout/HexagonCluster"/>
    <dgm:cxn modelId="{C1AA9D4D-104E-45CE-8D70-4C6ACD3B340E}" type="presParOf" srcId="{39689778-57DD-4DCD-84ED-CAA4E51EBA1C}" destId="{838A7492-01DC-49FD-BFD1-2A04CDCE0ED3}" srcOrd="0" destOrd="0" presId="urn:microsoft.com/office/officeart/2008/layout/HexagonCluster"/>
    <dgm:cxn modelId="{67EDA586-1380-4284-821F-EC89DEF9C9F8}" type="presParOf" srcId="{11691659-4C47-46C6-A86B-E591CB201A24}" destId="{656E5C04-B1EA-44CB-ADC4-4CB90FD83E14}" srcOrd="3" destOrd="0" presId="urn:microsoft.com/office/officeart/2008/layout/HexagonCluster"/>
    <dgm:cxn modelId="{997F800D-7600-4650-878F-62C9F1B54947}" type="presParOf" srcId="{656E5C04-B1EA-44CB-ADC4-4CB90FD83E14}" destId="{C382BBA6-0E51-4046-A0A5-8606BC7E8A73}" srcOrd="0" destOrd="0" presId="urn:microsoft.com/office/officeart/2008/layout/HexagonCluster"/>
    <dgm:cxn modelId="{60DAB8DE-D332-440A-8463-857AEF6235B5}" type="presParOf" srcId="{11691659-4C47-46C6-A86B-E591CB201A24}" destId="{55E2F24C-0F39-44BC-B0E2-853DF16C7B0E}" srcOrd="4" destOrd="0" presId="urn:microsoft.com/office/officeart/2008/layout/HexagonCluster"/>
    <dgm:cxn modelId="{043A2563-DF44-49B4-9089-3B011BA6CD6B}" type="presParOf" srcId="{55E2F24C-0F39-44BC-B0E2-853DF16C7B0E}" destId="{079F2A5D-A75B-438F-B988-A79F20D59A86}" srcOrd="0" destOrd="0" presId="urn:microsoft.com/office/officeart/2008/layout/HexagonCluster"/>
    <dgm:cxn modelId="{B96E4728-796A-4487-8B38-2411AF0F1D8C}" type="presParOf" srcId="{11691659-4C47-46C6-A86B-E591CB201A24}" destId="{654C496D-9E46-404F-9EA9-2A557E3C40B2}" srcOrd="5" destOrd="0" presId="urn:microsoft.com/office/officeart/2008/layout/HexagonCluster"/>
    <dgm:cxn modelId="{1C0F8DC1-CC57-4CE7-8469-15324BB0A487}" type="presParOf" srcId="{654C496D-9E46-404F-9EA9-2A557E3C40B2}" destId="{022008EA-3297-4D40-890A-BA8783F5E9E6}" srcOrd="0" destOrd="0" presId="urn:microsoft.com/office/officeart/2008/layout/HexagonCluster"/>
    <dgm:cxn modelId="{F7D0D65F-1535-4D52-BE79-F8C5531ACEF0}" type="presParOf" srcId="{11691659-4C47-46C6-A86B-E591CB201A24}" destId="{8F139057-3C7D-44D2-A697-A1792657B728}" srcOrd="6" destOrd="0" presId="urn:microsoft.com/office/officeart/2008/layout/HexagonCluster"/>
    <dgm:cxn modelId="{4B7C0AED-25CD-4844-8EBB-C87CB93FF3AB}" type="presParOf" srcId="{8F139057-3C7D-44D2-A697-A1792657B728}" destId="{841355A5-69F5-4F16-8D74-BFD892847AAA}" srcOrd="0" destOrd="0" presId="urn:microsoft.com/office/officeart/2008/layout/HexagonCluster"/>
    <dgm:cxn modelId="{7C9AE20D-3891-473F-8D7F-04319158775C}" type="presParOf" srcId="{11691659-4C47-46C6-A86B-E591CB201A24}" destId="{527AFB28-729E-4046-9E4D-9C8579C4589C}" srcOrd="7" destOrd="0" presId="urn:microsoft.com/office/officeart/2008/layout/HexagonCluster"/>
    <dgm:cxn modelId="{2755295D-CF87-447B-84B8-517DE7C3DBB4}" type="presParOf" srcId="{527AFB28-729E-4046-9E4D-9C8579C4589C}" destId="{58C66FD8-F313-433F-97D2-7392C65970DC}" srcOrd="0" destOrd="0" presId="urn:microsoft.com/office/officeart/2008/layout/HexagonCluster"/>
    <dgm:cxn modelId="{C0F04977-7AF3-44FE-9F41-90411AD6380F}" type="presParOf" srcId="{11691659-4C47-46C6-A86B-E591CB201A24}" destId="{39E3C6A2-D0E5-454E-8B77-08992507A2AE}" srcOrd="8" destOrd="0" presId="urn:microsoft.com/office/officeart/2008/layout/HexagonCluster"/>
    <dgm:cxn modelId="{186F6AA2-0C30-49B2-81EE-8838616D1B47}" type="presParOf" srcId="{39E3C6A2-D0E5-454E-8B77-08992507A2AE}" destId="{27497A88-52A4-4030-B9F0-2BF141FE0EBE}" srcOrd="0" destOrd="0" presId="urn:microsoft.com/office/officeart/2008/layout/HexagonCluster"/>
    <dgm:cxn modelId="{3C158E17-C24A-44C5-8127-D7C3D7AE3FD5}" type="presParOf" srcId="{11691659-4C47-46C6-A86B-E591CB201A24}" destId="{4D1C18E9-FBF6-420B-9483-4E0E74DB8CD1}" srcOrd="9" destOrd="0" presId="urn:microsoft.com/office/officeart/2008/layout/HexagonCluster"/>
    <dgm:cxn modelId="{C1C8E1B8-2F25-4D2D-A602-5927DF5BA856}" type="presParOf" srcId="{4D1C18E9-FBF6-420B-9483-4E0E74DB8CD1}" destId="{BDDD3562-28DE-4C94-93AB-D54ECBD61E5D}" srcOrd="0" destOrd="0" presId="urn:microsoft.com/office/officeart/2008/layout/HexagonCluster"/>
    <dgm:cxn modelId="{3052CFD1-268B-45CB-9612-29CEFBF13E00}" type="presParOf" srcId="{11691659-4C47-46C6-A86B-E591CB201A24}" destId="{6FC7E32D-C4C9-465D-8450-C19D6B20F60C}" srcOrd="10" destOrd="0" presId="urn:microsoft.com/office/officeart/2008/layout/HexagonCluster"/>
    <dgm:cxn modelId="{D13B8B35-7946-434E-B0C5-B2A1DAF39215}" type="presParOf" srcId="{6FC7E32D-C4C9-465D-8450-C19D6B20F60C}" destId="{72741F17-5D04-4BD7-87A3-C875A599E45F}" srcOrd="0" destOrd="0" presId="urn:microsoft.com/office/officeart/2008/layout/HexagonCluster"/>
    <dgm:cxn modelId="{5068823F-3E99-492D-9C49-025C72C523AC}" type="presParOf" srcId="{11691659-4C47-46C6-A86B-E591CB201A24}" destId="{B368765E-CFF0-4B71-BEC8-CC68E300A594}" srcOrd="11" destOrd="0" presId="urn:microsoft.com/office/officeart/2008/layout/HexagonCluster"/>
    <dgm:cxn modelId="{5C2C5B8E-227D-45B7-8107-8137A1E91B78}" type="presParOf" srcId="{B368765E-CFF0-4B71-BEC8-CC68E300A594}" destId="{C782718B-404A-4F21-AB4A-A416796C1CEC}" srcOrd="0" destOrd="0" presId="urn:microsoft.com/office/officeart/2008/layout/HexagonCluster"/>
    <dgm:cxn modelId="{09310950-E834-47FD-9E0B-B91EA7638CC0}" type="presParOf" srcId="{11691659-4C47-46C6-A86B-E591CB201A24}" destId="{60946978-906B-4AD0-BF33-436750D18B6E}" srcOrd="12" destOrd="0" presId="urn:microsoft.com/office/officeart/2008/layout/HexagonCluster"/>
    <dgm:cxn modelId="{8EAA621E-F73E-43A9-B21A-D59F49D04827}" type="presParOf" srcId="{60946978-906B-4AD0-BF33-436750D18B6E}" destId="{8A37A40B-6F77-4F3A-8FD1-FD19E7473529}" srcOrd="0" destOrd="0" presId="urn:microsoft.com/office/officeart/2008/layout/HexagonCluster"/>
    <dgm:cxn modelId="{5E5A89E2-A202-4949-B316-BE20E89F4CA6}" type="presParOf" srcId="{11691659-4C47-46C6-A86B-E591CB201A24}" destId="{08E715C4-8031-48CC-AEBE-2E13E33183A4}" srcOrd="13" destOrd="0" presId="urn:microsoft.com/office/officeart/2008/layout/HexagonCluster"/>
    <dgm:cxn modelId="{11DB8946-02FF-4D1C-8A41-51B0AB908EA0}" type="presParOf" srcId="{08E715C4-8031-48CC-AEBE-2E13E33183A4}" destId="{AC2156EF-9EEB-4D1C-AA09-C401BDA0236C}" srcOrd="0" destOrd="0" presId="urn:microsoft.com/office/officeart/2008/layout/HexagonCluster"/>
    <dgm:cxn modelId="{5F8348F0-26B7-4911-9C4B-BC7D3424335B}" type="presParOf" srcId="{11691659-4C47-46C6-A86B-E591CB201A24}" destId="{9D657966-7AB0-4D0F-BD8D-0A831FB40A51}" srcOrd="14" destOrd="0" presId="urn:microsoft.com/office/officeart/2008/layout/HexagonCluster"/>
    <dgm:cxn modelId="{95AC05AE-F871-4A36-B609-B620B37FECDF}" type="presParOf" srcId="{9D657966-7AB0-4D0F-BD8D-0A831FB40A51}" destId="{E21F9612-D030-4E9A-912D-6CE9717BDD27}" srcOrd="0" destOrd="0" presId="urn:microsoft.com/office/officeart/2008/layout/HexagonCluster"/>
    <dgm:cxn modelId="{2A8ACD65-828F-4FF6-BD02-320FBF8F2286}" type="presParOf" srcId="{11691659-4C47-46C6-A86B-E591CB201A24}" destId="{EF808FD6-C2C3-49E8-97AD-A5420F9C1984}" srcOrd="15" destOrd="0" presId="urn:microsoft.com/office/officeart/2008/layout/HexagonCluster"/>
    <dgm:cxn modelId="{ED90DC8B-9A86-4447-8C17-A7C0D3BCAC3E}" type="presParOf" srcId="{EF808FD6-C2C3-49E8-97AD-A5420F9C1984}" destId="{0558D463-B6F8-47EC-A31C-00259095F97B}" srcOrd="0" destOrd="0" presId="urn:microsoft.com/office/officeart/2008/layout/HexagonCluster"/>
    <dgm:cxn modelId="{59AD9005-F126-4DDD-BE76-4CAEAEF5D65A}" type="presParOf" srcId="{11691659-4C47-46C6-A86B-E591CB201A24}" destId="{2F6A9BF5-E38D-490D-8C6B-7EA9ED78DCD2}" srcOrd="16" destOrd="0" presId="urn:microsoft.com/office/officeart/2008/layout/HexagonCluster"/>
    <dgm:cxn modelId="{8A4A2681-1E9D-43C7-BEFC-478D95D4DCD3}" type="presParOf" srcId="{2F6A9BF5-E38D-490D-8C6B-7EA9ED78DCD2}" destId="{1AF4F1C0-BA2E-4D18-9DC6-0EF59F760B6C}" srcOrd="0" destOrd="0" presId="urn:microsoft.com/office/officeart/2008/layout/HexagonCluster"/>
    <dgm:cxn modelId="{0CD65164-98B1-415B-B958-3E262F69BBB7}" type="presParOf" srcId="{11691659-4C47-46C6-A86B-E591CB201A24}" destId="{4103198D-67E4-4965-9A3A-69F8864DA4E5}" srcOrd="17" destOrd="0" presId="urn:microsoft.com/office/officeart/2008/layout/HexagonCluster"/>
    <dgm:cxn modelId="{CE67548E-8570-485D-BA23-D43FF01FF72E}" type="presParOf" srcId="{4103198D-67E4-4965-9A3A-69F8864DA4E5}" destId="{1A144457-043C-4A96-9842-58F29E81F6FD}" srcOrd="0" destOrd="0" presId="urn:microsoft.com/office/officeart/2008/layout/HexagonCluster"/>
    <dgm:cxn modelId="{64D09378-6193-4030-866B-F0CDF19767DF}" type="presParOf" srcId="{11691659-4C47-46C6-A86B-E591CB201A24}" destId="{FCF7DE97-DA0C-4FEA-84EC-F3F0332FABBD}" srcOrd="18" destOrd="0" presId="urn:microsoft.com/office/officeart/2008/layout/HexagonCluster"/>
    <dgm:cxn modelId="{B60FCDDC-7AFE-4938-ABEE-234E4E879769}" type="presParOf" srcId="{FCF7DE97-DA0C-4FEA-84EC-F3F0332FABBD}" destId="{7E0A5797-4C9E-4882-8C3E-99B06EEDF2DF}" srcOrd="0" destOrd="0" presId="urn:microsoft.com/office/officeart/2008/layout/HexagonCluster"/>
    <dgm:cxn modelId="{9413D700-D9D7-44CD-B73E-36373948B6E9}" type="presParOf" srcId="{11691659-4C47-46C6-A86B-E591CB201A24}" destId="{AA4DB0D2-91E4-42D4-86C3-D4778AB6E514}" srcOrd="19" destOrd="0" presId="urn:microsoft.com/office/officeart/2008/layout/HexagonCluster"/>
    <dgm:cxn modelId="{2B0DDAFA-1943-448B-80E2-A6DF0ED4C9C0}" type="presParOf" srcId="{AA4DB0D2-91E4-42D4-86C3-D4778AB6E514}" destId="{CB93D333-3E4E-40E3-978C-48BF9EF2E42E}" srcOrd="0" destOrd="0" presId="urn:microsoft.com/office/officeart/2008/layout/HexagonCluster"/>
    <dgm:cxn modelId="{FEE524E9-2CBD-4675-80FF-EEDD72478A47}" type="presParOf" srcId="{11691659-4C47-46C6-A86B-E591CB201A24}" destId="{ABC08F15-B6E9-4792-A717-4C213F53BD69}" srcOrd="20" destOrd="0" presId="urn:microsoft.com/office/officeart/2008/layout/HexagonCluster"/>
    <dgm:cxn modelId="{D1973DA6-48BB-40C1-ACB7-704609999342}" type="presParOf" srcId="{ABC08F15-B6E9-4792-A717-4C213F53BD69}" destId="{62461154-AA6E-4380-9289-53BCB14E7802}" srcOrd="0" destOrd="0" presId="urn:microsoft.com/office/officeart/2008/layout/HexagonCluster"/>
    <dgm:cxn modelId="{52205166-24CC-4946-9643-C6E7A6C87C5E}" type="presParOf" srcId="{11691659-4C47-46C6-A86B-E591CB201A24}" destId="{87C24FA7-EF94-4D08-A7EE-B4DAE4DE6D1F}" srcOrd="21" destOrd="0" presId="urn:microsoft.com/office/officeart/2008/layout/HexagonCluster"/>
    <dgm:cxn modelId="{B177FC2F-B5BA-4234-A451-70E1A4BD3E66}" type="presParOf" srcId="{87C24FA7-EF94-4D08-A7EE-B4DAE4DE6D1F}" destId="{70875C8E-B9F3-4B97-B443-56E1924ED21F}" srcOrd="0" destOrd="0" presId="urn:microsoft.com/office/officeart/2008/layout/HexagonCluster"/>
    <dgm:cxn modelId="{4B5DA4CD-AF4A-43BC-8919-AD3DDF308992}" type="presParOf" srcId="{11691659-4C47-46C6-A86B-E591CB201A24}" destId="{F744E016-FD8F-43A4-AED7-2DA33DCE3844}" srcOrd="22" destOrd="0" presId="urn:microsoft.com/office/officeart/2008/layout/HexagonCluster"/>
    <dgm:cxn modelId="{8C527341-F8AA-43FA-9041-7406D0817628}" type="presParOf" srcId="{F744E016-FD8F-43A4-AED7-2DA33DCE3844}" destId="{186CF6E8-063D-4C0A-ABCA-47FA6E834CCB}" srcOrd="0" destOrd="0" presId="urn:microsoft.com/office/officeart/2008/layout/HexagonCluster"/>
    <dgm:cxn modelId="{8877FA1A-EAC0-4CFA-A5C5-960A9A87CABF}" type="presParOf" srcId="{11691659-4C47-46C6-A86B-E591CB201A24}" destId="{C3CDE381-EBE7-425A-B973-95248FE1CA31}" srcOrd="23" destOrd="0" presId="urn:microsoft.com/office/officeart/2008/layout/HexagonCluster"/>
    <dgm:cxn modelId="{2C129DE9-8074-48E1-9B21-0644A90E426B}" type="presParOf" srcId="{C3CDE381-EBE7-425A-B973-95248FE1CA31}" destId="{C738BF8D-F05C-485B-8163-83DD99118E6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E21E7-C77B-4CC8-BE98-C254B9C6A9CA}">
      <dsp:nvSpPr>
        <dsp:cNvPr id="0" name=""/>
        <dsp:cNvSpPr/>
      </dsp:nvSpPr>
      <dsp:spPr>
        <a:xfrm>
          <a:off x="1381845" y="2733011"/>
          <a:ext cx="1605767" cy="137884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Circular Economy Market</a:t>
          </a:r>
          <a:endParaRPr lang="en-GB" sz="1300" kern="1200" dirty="0"/>
        </a:p>
      </dsp:txBody>
      <dsp:txXfrm>
        <a:off x="1630563" y="2946581"/>
        <a:ext cx="1108331" cy="951708"/>
      </dsp:txXfrm>
    </dsp:sp>
    <dsp:sp modelId="{285E9849-BF8E-484E-833A-11A8FA523743}">
      <dsp:nvSpPr>
        <dsp:cNvPr id="0" name=""/>
        <dsp:cNvSpPr/>
      </dsp:nvSpPr>
      <dsp:spPr>
        <a:xfrm>
          <a:off x="1420159" y="3349630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A7492-01DC-49FD-BFD1-2A04CDCE0ED3}">
      <dsp:nvSpPr>
        <dsp:cNvPr id="0" name=""/>
        <dsp:cNvSpPr/>
      </dsp:nvSpPr>
      <dsp:spPr>
        <a:xfrm>
          <a:off x="0" y="1970782"/>
          <a:ext cx="1605767" cy="1378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2BBA6-0E51-4046-A0A5-8606BC7E8A73}">
      <dsp:nvSpPr>
        <dsp:cNvPr id="0" name=""/>
        <dsp:cNvSpPr/>
      </dsp:nvSpPr>
      <dsp:spPr>
        <a:xfrm>
          <a:off x="1100027" y="3166731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F2A5D-A75B-438F-B988-A79F20D59A86}">
      <dsp:nvSpPr>
        <dsp:cNvPr id="0" name=""/>
        <dsp:cNvSpPr/>
      </dsp:nvSpPr>
      <dsp:spPr>
        <a:xfrm>
          <a:off x="2763690" y="1966787"/>
          <a:ext cx="1605767" cy="137884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Digitalisation</a:t>
          </a:r>
          <a:endParaRPr lang="en-GB" sz="1300" kern="1200" dirty="0"/>
        </a:p>
      </dsp:txBody>
      <dsp:txXfrm>
        <a:off x="3012408" y="2180357"/>
        <a:ext cx="1108331" cy="951708"/>
      </dsp:txXfrm>
    </dsp:sp>
    <dsp:sp modelId="{022008EA-3297-4D40-890A-BA8783F5E9E6}">
      <dsp:nvSpPr>
        <dsp:cNvPr id="0" name=""/>
        <dsp:cNvSpPr/>
      </dsp:nvSpPr>
      <dsp:spPr>
        <a:xfrm>
          <a:off x="3868826" y="3159184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355A5-69F5-4F16-8D74-BFD892847AAA}">
      <dsp:nvSpPr>
        <dsp:cNvPr id="0" name=""/>
        <dsp:cNvSpPr/>
      </dsp:nvSpPr>
      <dsp:spPr>
        <a:xfrm>
          <a:off x="4144684" y="2730347"/>
          <a:ext cx="1605767" cy="1378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66FD8-F313-433F-97D2-7392C65970DC}">
      <dsp:nvSpPr>
        <dsp:cNvPr id="0" name=""/>
        <dsp:cNvSpPr/>
      </dsp:nvSpPr>
      <dsp:spPr>
        <a:xfrm>
          <a:off x="4183849" y="3343859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97A88-52A4-4030-B9F0-2BF141FE0EBE}">
      <dsp:nvSpPr>
        <dsp:cNvPr id="0" name=""/>
        <dsp:cNvSpPr/>
      </dsp:nvSpPr>
      <dsp:spPr>
        <a:xfrm>
          <a:off x="1381845" y="1208997"/>
          <a:ext cx="1605767" cy="13788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Ecosystem Approach</a:t>
          </a:r>
        </a:p>
      </dsp:txBody>
      <dsp:txXfrm>
        <a:off x="1630563" y="1422567"/>
        <a:ext cx="1108331" cy="951708"/>
      </dsp:txXfrm>
    </dsp:sp>
    <dsp:sp modelId="{BDDD3562-28DE-4C94-93AB-D54ECBD61E5D}">
      <dsp:nvSpPr>
        <dsp:cNvPr id="0" name=""/>
        <dsp:cNvSpPr/>
      </dsp:nvSpPr>
      <dsp:spPr>
        <a:xfrm>
          <a:off x="2481872" y="1235189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41F17-5D04-4BD7-87A3-C875A599E45F}">
      <dsp:nvSpPr>
        <dsp:cNvPr id="0" name=""/>
        <dsp:cNvSpPr/>
      </dsp:nvSpPr>
      <dsp:spPr>
        <a:xfrm>
          <a:off x="2763690" y="442330"/>
          <a:ext cx="1605767" cy="1378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2718B-404A-4F21-AB4A-A416796C1CEC}">
      <dsp:nvSpPr>
        <dsp:cNvPr id="0" name=""/>
        <dsp:cNvSpPr/>
      </dsp:nvSpPr>
      <dsp:spPr>
        <a:xfrm>
          <a:off x="2808815" y="1053178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7A40B-6F77-4F3A-8FD1-FD19E7473529}">
      <dsp:nvSpPr>
        <dsp:cNvPr id="0" name=""/>
        <dsp:cNvSpPr/>
      </dsp:nvSpPr>
      <dsp:spPr>
        <a:xfrm>
          <a:off x="4144684" y="1205890"/>
          <a:ext cx="1605767" cy="137884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Triple Transition</a:t>
          </a:r>
          <a:endParaRPr lang="en-GB" sz="1300" kern="1200" dirty="0"/>
        </a:p>
      </dsp:txBody>
      <dsp:txXfrm>
        <a:off x="4393402" y="1419460"/>
        <a:ext cx="1108331" cy="951708"/>
      </dsp:txXfrm>
    </dsp:sp>
    <dsp:sp modelId="{AC2156EF-9EEB-4D1C-AA09-C401BDA0236C}">
      <dsp:nvSpPr>
        <dsp:cNvPr id="0" name=""/>
        <dsp:cNvSpPr/>
      </dsp:nvSpPr>
      <dsp:spPr>
        <a:xfrm>
          <a:off x="5534192" y="1816738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F9612-D030-4E9A-912D-6CE9717BDD27}">
      <dsp:nvSpPr>
        <dsp:cNvPr id="0" name=""/>
        <dsp:cNvSpPr/>
      </dsp:nvSpPr>
      <dsp:spPr>
        <a:xfrm>
          <a:off x="5526530" y="1980993"/>
          <a:ext cx="1605767" cy="1378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8D463-B6F8-47EC-A31C-00259095F97B}">
      <dsp:nvSpPr>
        <dsp:cNvPr id="0" name=""/>
        <dsp:cNvSpPr/>
      </dsp:nvSpPr>
      <dsp:spPr>
        <a:xfrm>
          <a:off x="5839850" y="2005853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4F1C0-BA2E-4D18-9DC6-0EF59F760B6C}">
      <dsp:nvSpPr>
        <dsp:cNvPr id="0" name=""/>
        <dsp:cNvSpPr/>
      </dsp:nvSpPr>
      <dsp:spPr>
        <a:xfrm>
          <a:off x="5526530" y="456979"/>
          <a:ext cx="1605767" cy="137884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Business Models</a:t>
          </a:r>
          <a:endParaRPr lang="en-GB" sz="1300" kern="1200" dirty="0"/>
        </a:p>
      </dsp:txBody>
      <dsp:txXfrm>
        <a:off x="5775248" y="670549"/>
        <a:ext cx="1108331" cy="951708"/>
      </dsp:txXfrm>
    </dsp:sp>
    <dsp:sp modelId="{1A144457-043C-4A96-9842-58F29E81F6FD}">
      <dsp:nvSpPr>
        <dsp:cNvPr id="0" name=""/>
        <dsp:cNvSpPr/>
      </dsp:nvSpPr>
      <dsp:spPr>
        <a:xfrm>
          <a:off x="6916038" y="1074930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A5797-4C9E-4882-8C3E-99B06EEDF2DF}">
      <dsp:nvSpPr>
        <dsp:cNvPr id="0" name=""/>
        <dsp:cNvSpPr/>
      </dsp:nvSpPr>
      <dsp:spPr>
        <a:xfrm>
          <a:off x="6908375" y="1226311"/>
          <a:ext cx="1605767" cy="1378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3D333-3E4E-40E3-978C-48BF9EF2E42E}">
      <dsp:nvSpPr>
        <dsp:cNvPr id="0" name=""/>
        <dsp:cNvSpPr/>
      </dsp:nvSpPr>
      <dsp:spPr>
        <a:xfrm>
          <a:off x="7228507" y="1256942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61154-AA6E-4380-9289-53BCB14E7802}">
      <dsp:nvSpPr>
        <dsp:cNvPr id="0" name=""/>
        <dsp:cNvSpPr/>
      </dsp:nvSpPr>
      <dsp:spPr>
        <a:xfrm>
          <a:off x="6908375" y="2748105"/>
          <a:ext cx="1605767" cy="137884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Financial Strategies</a:t>
          </a:r>
          <a:endParaRPr lang="en-GB" sz="1300" kern="1200" dirty="0"/>
        </a:p>
      </dsp:txBody>
      <dsp:txXfrm>
        <a:off x="7157093" y="2961675"/>
        <a:ext cx="1108331" cy="951708"/>
      </dsp:txXfrm>
    </dsp:sp>
    <dsp:sp modelId="{70875C8E-B9F3-4B97-B443-56E1924ED21F}">
      <dsp:nvSpPr>
        <dsp:cNvPr id="0" name=""/>
        <dsp:cNvSpPr/>
      </dsp:nvSpPr>
      <dsp:spPr>
        <a:xfrm>
          <a:off x="7226804" y="3955595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CF6E8-063D-4C0A-ABCA-47FA6E834CCB}">
      <dsp:nvSpPr>
        <dsp:cNvPr id="0" name=""/>
        <dsp:cNvSpPr/>
      </dsp:nvSpPr>
      <dsp:spPr>
        <a:xfrm>
          <a:off x="5526530" y="3502786"/>
          <a:ext cx="1605767" cy="1378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8BF8D-F05C-485B-8163-83DD99118E68}">
      <dsp:nvSpPr>
        <dsp:cNvPr id="0" name=""/>
        <dsp:cNvSpPr/>
      </dsp:nvSpPr>
      <dsp:spPr>
        <a:xfrm>
          <a:off x="6928809" y="4107864"/>
          <a:ext cx="187311" cy="1615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0.59479</cdr:x>
      <cdr:y>0.36057</cdr:y>
    </cdr:from>
    <cdr:to>
      <cdr:x>0.67812</cdr:x>
      <cdr:y>0.4536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7F6EA32-6074-4BB5-59A3-FAAF9AF62897}"/>
            </a:ext>
          </a:extLst>
        </cdr:cNvPr>
        <cdr:cNvSpPr txBox="1"/>
      </cdr:nvSpPr>
      <cdr:spPr>
        <a:xfrm xmlns:a="http://schemas.openxmlformats.org/drawingml/2006/main">
          <a:off x="2041646" y="989123"/>
          <a:ext cx="286046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6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0.61685</cdr:x>
      <cdr:y>0.61164</cdr:y>
    </cdr:from>
    <cdr:to>
      <cdr:x>0.70018</cdr:x>
      <cdr:y>0.70467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8BDC9B-637E-3323-746C-692F18CAD8AB}"/>
            </a:ext>
          </a:extLst>
        </cdr:cNvPr>
        <cdr:cNvSpPr txBox="1"/>
      </cdr:nvSpPr>
      <cdr:spPr>
        <a:xfrm xmlns:a="http://schemas.openxmlformats.org/drawingml/2006/main">
          <a:off x="2117352" y="1677859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0.5436</cdr:x>
      <cdr:y>0.72246</cdr:y>
    </cdr:from>
    <cdr:to>
      <cdr:x>0.62694</cdr:x>
      <cdr:y>0.81548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620E3D2-8794-5F71-7E0C-B2BDD719BCF2}"/>
            </a:ext>
          </a:extLst>
        </cdr:cNvPr>
        <cdr:cNvSpPr txBox="1"/>
      </cdr:nvSpPr>
      <cdr:spPr>
        <a:xfrm xmlns:a="http://schemas.openxmlformats.org/drawingml/2006/main">
          <a:off x="1865947" y="1981840"/>
          <a:ext cx="286046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3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0.35955</cdr:x>
      <cdr:y>0.70467</cdr:y>
    </cdr:from>
    <cdr:to>
      <cdr:x>0.44288</cdr:x>
      <cdr:y>0.79769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3FC76E1-E789-1D74-FAA0-BEC454B2E27E}"/>
            </a:ext>
          </a:extLst>
        </cdr:cNvPr>
        <cdr:cNvSpPr txBox="1"/>
      </cdr:nvSpPr>
      <cdr:spPr>
        <a:xfrm xmlns:a="http://schemas.openxmlformats.org/drawingml/2006/main">
          <a:off x="1234174" y="1933040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6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0.27622</cdr:x>
      <cdr:y>0.48322</cdr:y>
    </cdr:from>
    <cdr:to>
      <cdr:x>0.35955</cdr:x>
      <cdr:y>0.57624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6184E612-12F3-AC9D-2B2D-2DFEA0DBA327}"/>
            </a:ext>
          </a:extLst>
        </cdr:cNvPr>
        <cdr:cNvSpPr txBox="1"/>
      </cdr:nvSpPr>
      <cdr:spPr>
        <a:xfrm xmlns:a="http://schemas.openxmlformats.org/drawingml/2006/main">
          <a:off x="948129" y="1325563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0.3122</cdr:x>
      <cdr:y>0.39019</cdr:y>
    </cdr:from>
    <cdr:to>
      <cdr:x>0.39554</cdr:x>
      <cdr:y>0.48322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D6681D1-E785-A4EE-5AA1-E67FA724C421}"/>
            </a:ext>
          </a:extLst>
        </cdr:cNvPr>
        <cdr:cNvSpPr txBox="1"/>
      </cdr:nvSpPr>
      <cdr:spPr>
        <a:xfrm xmlns:a="http://schemas.openxmlformats.org/drawingml/2006/main">
          <a:off x="1071656" y="1070382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2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0.36837</cdr:x>
      <cdr:y>0.29847</cdr:y>
    </cdr:from>
    <cdr:to>
      <cdr:x>0.4517</cdr:x>
      <cdr:y>0.3915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19BA546-A0AA-B356-7784-3E072A2FDD52}"/>
            </a:ext>
          </a:extLst>
        </cdr:cNvPr>
        <cdr:cNvSpPr txBox="1"/>
      </cdr:nvSpPr>
      <cdr:spPr>
        <a:xfrm xmlns:a="http://schemas.openxmlformats.org/drawingml/2006/main">
          <a:off x="1264431" y="818774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0.43092</cdr:x>
      <cdr:y>0.28346</cdr:y>
    </cdr:from>
    <cdr:to>
      <cdr:x>0.51425</cdr:x>
      <cdr:y>0.37649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9891AC53-4F95-A57A-12A9-20709D7881FC}"/>
            </a:ext>
          </a:extLst>
        </cdr:cNvPr>
        <cdr:cNvSpPr txBox="1"/>
      </cdr:nvSpPr>
      <cdr:spPr>
        <a:xfrm xmlns:a="http://schemas.openxmlformats.org/drawingml/2006/main">
          <a:off x="1479156" y="777599"/>
          <a:ext cx="286045" cy="255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1</a:t>
          </a:r>
          <a:endParaRPr lang="en-GB" sz="14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BAB40-8B5A-4CCE-A0BD-DBB2C0BCFCD6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D65F3-F270-4CE7-AACA-0523BCDF7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8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A7A8-C541-46B7-99D2-1B2200A62AA9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81AB-AEFF-4F41-8C89-C12728AD2F1A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D7E05C65-485E-BDCD-A96B-ADBFA935C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5F9E-C14E-4827-BD44-F8C85F5B8C60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E2C8D680-94BB-D3D1-2E42-0655E6E3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5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38CF-D433-4BFB-B675-53D8792CC249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E03C8252-7132-C8E1-796B-DC0F988B1F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009" y="75111"/>
            <a:ext cx="1578266" cy="7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6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D8F4-3439-46C3-9EE3-50EA862B16A1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2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E93C-8D2D-46FB-BB65-55B1E65ACDD7}" type="datetime1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ACBBDCEE-9F15-8F99-D63D-AF6FE426F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2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1BE-63C3-42EE-BEE9-BB29F2B2C8F3}" type="datetime1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152DC9A8-C727-FF1D-3A61-45DB630DD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2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584C-A4CA-449B-A765-0865F0229DCE}" type="datetime1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1AEA1A42-B7AB-AF14-D284-9872BCE1F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5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CD78-4A5B-41ED-B4FB-CA5779BAFEBD}" type="datetime1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88A4E6D7-AF40-CC05-46D4-55654FB53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0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AB10-03E8-4D6F-86FE-1A5284A82737}" type="datetime1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CEA68A81-4233-89B2-EF94-A08565D18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1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9D5-CE48-450D-8B56-980ADA42941E}" type="datetime1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458AF0EF-531D-EA92-987C-E1E8AC806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69" y="136525"/>
            <a:ext cx="2097010" cy="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2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3EFAE-6764-495E-A545-B3E27114C4C0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10/07/2024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9A307-D406-42BB-9600-BD914BBF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3.jpg"/><Relationship Id="rId21" Type="http://schemas.openxmlformats.org/officeDocument/2006/relationships/image" Target="../media/image50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2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jp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67.png"/><Relationship Id="rId3" Type="http://schemas.openxmlformats.org/officeDocument/2006/relationships/image" Target="../media/image52.svg"/><Relationship Id="rId21" Type="http://schemas.openxmlformats.org/officeDocument/2006/relationships/image" Target="../media/image70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5" Type="http://schemas.openxmlformats.org/officeDocument/2006/relationships/image" Target="../media/image74.sv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24" Type="http://schemas.openxmlformats.org/officeDocument/2006/relationships/image" Target="../media/image73.pn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23" Type="http://schemas.openxmlformats.org/officeDocument/2006/relationships/image" Target="../media/image72.svg"/><Relationship Id="rId10" Type="http://schemas.openxmlformats.org/officeDocument/2006/relationships/image" Target="../media/image59.png"/><Relationship Id="rId19" Type="http://schemas.openxmlformats.org/officeDocument/2006/relationships/image" Target="../media/image68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sv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arampatzis@tuc.g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668857" y="5755629"/>
            <a:ext cx="8296817" cy="1070868"/>
          </a:xfrm>
          <a:custGeom>
            <a:avLst/>
            <a:gdLst/>
            <a:ahLst/>
            <a:cxnLst/>
            <a:rect l="l" t="t" r="r" b="b"/>
            <a:pathLst>
              <a:path w="12445226" h="1606302">
                <a:moveTo>
                  <a:pt x="0" y="0"/>
                </a:moveTo>
                <a:lnTo>
                  <a:pt x="12445226" y="0"/>
                </a:lnTo>
                <a:lnTo>
                  <a:pt x="12445226" y="1606303"/>
                </a:lnTo>
                <a:lnTo>
                  <a:pt x="0" y="16063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651539" y="4696298"/>
            <a:ext cx="5651932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36"/>
              </a:lnSpc>
            </a:pPr>
            <a:r>
              <a:rPr lang="en-US" sz="1400" spc="569" dirty="0">
                <a:solidFill>
                  <a:srgbClr val="000000"/>
                </a:solidFill>
                <a:latin typeface="+mj-lt"/>
              </a:rPr>
              <a:t>Online Event|10/07/2024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36142" y="2425761"/>
            <a:ext cx="5962246" cy="1001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000" dirty="0">
                <a:solidFill>
                  <a:srgbClr val="00BF63"/>
                </a:solidFill>
                <a:latin typeface="+mj-lt"/>
              </a:rPr>
              <a:t>Project 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6341" y="3256393"/>
            <a:ext cx="10217459" cy="827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11"/>
              </a:lnSpc>
            </a:pPr>
            <a:r>
              <a:rPr lang="en-US" sz="4000" dirty="0">
                <a:solidFill>
                  <a:srgbClr val="FF5757"/>
                </a:solidFill>
                <a:latin typeface="+mj-lt"/>
              </a:rPr>
              <a:t>CCRI – SISTERS PROJECTS CLUSTERING EVENT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71346" y="5091559"/>
            <a:ext cx="7082117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dirty="0">
                <a:solidFill>
                  <a:srgbClr val="000000"/>
                </a:solidFill>
                <a:latin typeface="+mj-lt"/>
              </a:rPr>
              <a:t>Assoc. Prof. George Arampatzis | Technical University of Crete (TUC) </a:t>
            </a:r>
            <a:endParaRPr lang="en-US" dirty="0">
              <a:solidFill>
                <a:srgbClr val="000000"/>
              </a:solidFill>
              <a:latin typeface="Francois One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5987" y="1872151"/>
            <a:ext cx="330398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Boosting Circular Systemic Solutions through Virtual Regional Circular Economy Space</a:t>
            </a:r>
            <a:endParaRPr lang="en-US" sz="1400" dirty="0">
              <a:solidFill>
                <a:srgbClr val="000000"/>
              </a:solidFill>
              <a:latin typeface="Francois One" panose="020B0604020202020204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444536" y="4281723"/>
            <a:ext cx="4749553" cy="926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 descr="A logo with red and green text&#10;&#10;Description automatically generated">
            <a:extLst>
              <a:ext uri="{FF2B5EF4-FFF2-40B4-BE49-F238E27FC236}">
                <a16:creationId xmlns:a16="http://schemas.microsoft.com/office/drawing/2014/main" id="{5DE23416-2241-3919-F461-E86D561D4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09" y="210581"/>
            <a:ext cx="3463237" cy="1620921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B66C411-15D3-D92B-3856-3D8AD0E0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24A3F-1DFA-58B8-B3ED-28A83FAD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ABF5E8-B0D9-CC5B-C047-97C8C6BBE8BA}"/>
              </a:ext>
            </a:extLst>
          </p:cNvPr>
          <p:cNvGrpSpPr/>
          <p:nvPr/>
        </p:nvGrpSpPr>
        <p:grpSpPr>
          <a:xfrm>
            <a:off x="0" y="5899211"/>
            <a:ext cx="1384918" cy="958790"/>
            <a:chOff x="2" y="5899211"/>
            <a:chExt cx="1384918" cy="958790"/>
          </a:xfrm>
        </p:grpSpPr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9548C79B-BE6D-A3C2-2C86-67C8939AA601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B01D6050-34EF-69CC-88CB-4D02554FC243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9AE176-EB30-B269-8C23-5663807376DA}"/>
              </a:ext>
            </a:extLst>
          </p:cNvPr>
          <p:cNvGrpSpPr/>
          <p:nvPr/>
        </p:nvGrpSpPr>
        <p:grpSpPr>
          <a:xfrm>
            <a:off x="11302749" y="-1"/>
            <a:ext cx="889250" cy="665109"/>
            <a:chOff x="11302751" y="-1"/>
            <a:chExt cx="889250" cy="665109"/>
          </a:xfrm>
        </p:grpSpPr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F445DB82-F446-84ED-2DDE-41FA9D7F82F7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FFD0FB6D-61F0-28A4-F1C2-791746E3E718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24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BC25-7A78-7C35-336D-C62ABC9C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CE/CSS Ecosystem and Market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9798D-1454-1516-D97F-37053BEB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91789-0C70-B21C-89F7-BB069239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8A8438-30CB-6FBD-74DC-15A0F3795138}"/>
              </a:ext>
            </a:extLst>
          </p:cNvPr>
          <p:cNvGrpSpPr/>
          <p:nvPr/>
        </p:nvGrpSpPr>
        <p:grpSpPr>
          <a:xfrm>
            <a:off x="1027706" y="1411288"/>
            <a:ext cx="10394674" cy="4757004"/>
            <a:chOff x="306436" y="-1"/>
            <a:chExt cx="13663270" cy="5924551"/>
          </a:xfrm>
        </p:grpSpPr>
        <p:sp>
          <p:nvSpPr>
            <p:cNvPr id="7" name="Οβάλ 3">
              <a:extLst>
                <a:ext uri="{FF2B5EF4-FFF2-40B4-BE49-F238E27FC236}">
                  <a16:creationId xmlns:a16="http://schemas.microsoft.com/office/drawing/2014/main" id="{567678CE-CB68-2AEE-3C63-7BC38E591E80}"/>
                </a:ext>
              </a:extLst>
            </p:cNvPr>
            <p:cNvSpPr/>
            <p:nvPr/>
          </p:nvSpPr>
          <p:spPr>
            <a:xfrm>
              <a:off x="306436" y="530521"/>
              <a:ext cx="8883650" cy="5394029"/>
            </a:xfrm>
            <a:prstGeom prst="ellipse">
              <a:avLst/>
            </a:prstGeom>
            <a:noFill/>
            <a:ln w="28575">
              <a:solidFill>
                <a:srgbClr val="9856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8" name="Οβάλ 2">
              <a:extLst>
                <a:ext uri="{FF2B5EF4-FFF2-40B4-BE49-F238E27FC236}">
                  <a16:creationId xmlns:a16="http://schemas.microsoft.com/office/drawing/2014/main" id="{E5B60C4C-336B-3673-93C8-D3FA82E71589}"/>
                </a:ext>
              </a:extLst>
            </p:cNvPr>
            <p:cNvSpPr/>
            <p:nvPr/>
          </p:nvSpPr>
          <p:spPr>
            <a:xfrm>
              <a:off x="1004936" y="685472"/>
              <a:ext cx="7423150" cy="4162753"/>
            </a:xfrm>
            <a:prstGeom prst="ellipse">
              <a:avLst/>
            </a:prstGeom>
            <a:noFill/>
            <a:ln w="28575">
              <a:solidFill>
                <a:srgbClr val="737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9" name="Οβάλ 1">
              <a:extLst>
                <a:ext uri="{FF2B5EF4-FFF2-40B4-BE49-F238E27FC236}">
                  <a16:creationId xmlns:a16="http://schemas.microsoft.com/office/drawing/2014/main" id="{86F024B7-BAAB-EE94-9B60-44F3ECE99FB5}"/>
                </a:ext>
              </a:extLst>
            </p:cNvPr>
            <p:cNvSpPr/>
            <p:nvPr/>
          </p:nvSpPr>
          <p:spPr>
            <a:xfrm>
              <a:off x="1608362" y="1022349"/>
              <a:ext cx="6248224" cy="2701748"/>
            </a:xfrm>
            <a:prstGeom prst="ellipse">
              <a:avLst/>
            </a:prstGeom>
            <a:noFill/>
            <a:ln w="28575">
              <a:solidFill>
                <a:srgbClr val="324D1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1DDE0F-63BD-EE54-A0DA-EB8461E82904}"/>
                </a:ext>
              </a:extLst>
            </p:cNvPr>
            <p:cNvSpPr txBox="1"/>
            <p:nvPr/>
          </p:nvSpPr>
          <p:spPr>
            <a:xfrm>
              <a:off x="6195485" y="4176448"/>
              <a:ext cx="1729316" cy="592817"/>
            </a:xfrm>
            <a:prstGeom prst="rect">
              <a:avLst/>
            </a:prstGeom>
            <a:solidFill>
              <a:srgbClr val="737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Regional External Environment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741864-098C-F449-D7A4-3FD9D65B5A4C}"/>
                </a:ext>
              </a:extLst>
            </p:cNvPr>
            <p:cNvSpPr txBox="1"/>
            <p:nvPr/>
          </p:nvSpPr>
          <p:spPr>
            <a:xfrm>
              <a:off x="6195485" y="5309709"/>
              <a:ext cx="1729316" cy="592817"/>
            </a:xfrm>
            <a:prstGeom prst="rect">
              <a:avLst/>
            </a:prstGeom>
            <a:solidFill>
              <a:srgbClr val="9856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Extra-Regional Environment</a:t>
              </a:r>
            </a:p>
          </p:txBody>
        </p:sp>
        <p:sp>
          <p:nvSpPr>
            <p:cNvPr id="12" name="Οβάλ 61">
              <a:extLst>
                <a:ext uri="{FF2B5EF4-FFF2-40B4-BE49-F238E27FC236}">
                  <a16:creationId xmlns:a16="http://schemas.microsoft.com/office/drawing/2014/main" id="{2309A4C5-B3EA-6263-C3F4-BEC350BBCBD0}"/>
                </a:ext>
              </a:extLst>
            </p:cNvPr>
            <p:cNvSpPr/>
            <p:nvPr/>
          </p:nvSpPr>
          <p:spPr>
            <a:xfrm>
              <a:off x="1828391" y="2140921"/>
              <a:ext cx="334838" cy="3313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sp>
          <p:nvSpPr>
            <p:cNvPr id="13" name="Ορθογώνιο 72">
              <a:extLst>
                <a:ext uri="{FF2B5EF4-FFF2-40B4-BE49-F238E27FC236}">
                  <a16:creationId xmlns:a16="http://schemas.microsoft.com/office/drawing/2014/main" id="{59FA55F4-3F24-4760-AFEE-EDF9B1E342D6}"/>
                </a:ext>
              </a:extLst>
            </p:cNvPr>
            <p:cNvSpPr/>
            <p:nvPr/>
          </p:nvSpPr>
          <p:spPr>
            <a:xfrm>
              <a:off x="2020936" y="2110571"/>
              <a:ext cx="2093026" cy="462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100"/>
            </a:p>
          </p:txBody>
        </p:sp>
        <p:pic>
          <p:nvPicPr>
            <p:cNvPr id="14" name="Εικόνα 6">
              <a:extLst>
                <a:ext uri="{FF2B5EF4-FFF2-40B4-BE49-F238E27FC236}">
                  <a16:creationId xmlns:a16="http://schemas.microsoft.com/office/drawing/2014/main" id="{F5B56CAA-78DF-2429-4D29-0431C2BE5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98" t="22657" r="10443" b="11683"/>
            <a:stretch/>
          </p:blipFill>
          <p:spPr>
            <a:xfrm>
              <a:off x="1863126" y="-1"/>
              <a:ext cx="5419726" cy="257704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26BB8D-1C1F-40DC-57D3-4E7D52A93C87}"/>
                </a:ext>
              </a:extLst>
            </p:cNvPr>
            <p:cNvSpPr txBox="1"/>
            <p:nvPr/>
          </p:nvSpPr>
          <p:spPr>
            <a:xfrm>
              <a:off x="6199281" y="3067581"/>
              <a:ext cx="1725519" cy="592817"/>
            </a:xfrm>
            <a:prstGeom prst="rect">
              <a:avLst/>
            </a:prstGeom>
            <a:solidFill>
              <a:srgbClr val="324D1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Regional CE Market</a:t>
              </a:r>
              <a:endParaRPr lang="el-GR" sz="105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6" name="Εικόνα 8" descr="Εικόνα που περιέχει πράσινο, σχεδίαση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6DC69E9-90B0-24A1-FD60-241C2DE7A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923" y="2644722"/>
              <a:ext cx="641985" cy="427990"/>
            </a:xfrm>
            <a:prstGeom prst="rect">
              <a:avLst/>
            </a:prstGeom>
          </p:spPr>
        </p:pic>
        <p:pic>
          <p:nvPicPr>
            <p:cNvPr id="17" name="Εικόνα 10" descr="Εικόνα που περιέχει γραμματοσειρά, clipart, γραφικά, ζωγραφιά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558BE539-621D-2286-26FE-F9B29CD72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219" y="2912672"/>
              <a:ext cx="495066" cy="495066"/>
            </a:xfrm>
            <a:prstGeom prst="rect">
              <a:avLst/>
            </a:prstGeom>
          </p:spPr>
        </p:pic>
        <p:pic>
          <p:nvPicPr>
            <p:cNvPr id="18" name="Εικόνα 12" descr="Εικόνα που περιέχει φιάλη, Μήλο, φρούτ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9E9FACC-F74C-07B3-9281-E71CFAAC5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54"/>
            <a:stretch/>
          </p:blipFill>
          <p:spPr>
            <a:xfrm>
              <a:off x="3405254" y="3095430"/>
              <a:ext cx="489794" cy="460982"/>
            </a:xfrm>
            <a:prstGeom prst="rect">
              <a:avLst/>
            </a:prstGeom>
          </p:spPr>
        </p:pic>
        <p:pic>
          <p:nvPicPr>
            <p:cNvPr id="19" name="Εικόνα 14" descr="Εικόνα που περιέχει clipart, στιγμιότυπο οθόνης, σχεδίαση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E4D704F3-9DFB-FC8B-2398-765C2E552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68" y="3179459"/>
              <a:ext cx="460982" cy="460982"/>
            </a:xfrm>
            <a:prstGeom prst="rect">
              <a:avLst/>
            </a:prstGeom>
          </p:spPr>
        </p:pic>
        <p:pic>
          <p:nvPicPr>
            <p:cNvPr id="20" name="Εικόνα 16">
              <a:extLst>
                <a:ext uri="{FF2B5EF4-FFF2-40B4-BE49-F238E27FC236}">
                  <a16:creationId xmlns:a16="http://schemas.microsoft.com/office/drawing/2014/main" id="{8D4E6467-D6DC-959C-B004-F59D1590F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84158" y="3148600"/>
              <a:ext cx="620644" cy="537325"/>
            </a:xfrm>
            <a:prstGeom prst="rect">
              <a:avLst/>
            </a:prstGeom>
          </p:spPr>
        </p:pic>
        <p:pic>
          <p:nvPicPr>
            <p:cNvPr id="21" name="Εικόνα 18" descr="Εικόνα που περιέχει σύμβολο, καρτούν, κύκλος, στιγμιότυπο οθόνη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BBA014F-A9CB-C525-7CCF-E6FBD412E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294" y="2552185"/>
              <a:ext cx="489794" cy="489794"/>
            </a:xfrm>
            <a:prstGeom prst="rect">
              <a:avLst/>
            </a:prstGeom>
          </p:spPr>
        </p:pic>
        <p:pic>
          <p:nvPicPr>
            <p:cNvPr id="22" name="Εικόνα 20" descr="Εικόνα που περιέχει γραφικά, γραμματοσειρά, σύμβολο, λογότυπ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AEAF8835-02BA-312C-FC10-32877C26B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026" y="2573412"/>
              <a:ext cx="460982" cy="460982"/>
            </a:xfrm>
            <a:prstGeom prst="rect">
              <a:avLst/>
            </a:prstGeom>
          </p:spPr>
        </p:pic>
        <p:pic>
          <p:nvPicPr>
            <p:cNvPr id="23" name="Εικόνα 22" descr="Εικόνα που περιέχει clipart, γραφικά, Κινούμενα σχέδια, γραφιστική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9658238-50AC-9B95-C029-652AE6E55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61" y="2573412"/>
              <a:ext cx="460982" cy="460982"/>
            </a:xfrm>
            <a:prstGeom prst="rect">
              <a:avLst/>
            </a:prstGeom>
          </p:spPr>
        </p:pic>
        <p:pic>
          <p:nvPicPr>
            <p:cNvPr id="24" name="Εικόνα 24" descr="Εικόνα που περιέχει clipart, καρτούν, Κινούμενα σχέδια, emoticon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9BC0D7C7-98CF-DA44-1969-EB9F7B2D1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162" y="3133780"/>
              <a:ext cx="432269" cy="432269"/>
            </a:xfrm>
            <a:prstGeom prst="rect">
              <a:avLst/>
            </a:prstGeom>
          </p:spPr>
        </p:pic>
        <p:pic>
          <p:nvPicPr>
            <p:cNvPr id="25" name="Εικόνα 26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885602D9-7E88-9AAD-68C5-D98DFEA7A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556" y="2010573"/>
              <a:ext cx="363720" cy="363720"/>
            </a:xfrm>
            <a:prstGeom prst="rect">
              <a:avLst/>
            </a:prstGeom>
          </p:spPr>
        </p:pic>
        <p:pic>
          <p:nvPicPr>
            <p:cNvPr id="26" name="Εικόνα 27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4E419142-9DB6-A2AB-A92D-588B6BA59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571" y="2699824"/>
              <a:ext cx="363720" cy="363720"/>
            </a:xfrm>
            <a:prstGeom prst="rect">
              <a:avLst/>
            </a:prstGeom>
          </p:spPr>
        </p:pic>
        <p:pic>
          <p:nvPicPr>
            <p:cNvPr id="27" name="Εικόνα 28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74EB58B-CAE3-9870-5D28-DF1F57CA9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965" y="2010573"/>
              <a:ext cx="363720" cy="363720"/>
            </a:xfrm>
            <a:prstGeom prst="rect">
              <a:avLst/>
            </a:prstGeom>
          </p:spPr>
        </p:pic>
        <p:pic>
          <p:nvPicPr>
            <p:cNvPr id="28" name="Εικόνα 29" descr="Εικόνα που περιέχει γραφικά, clipart, γραφιστική, σύμβολο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A1A80EA-9601-F411-AAED-134AA2DED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324D1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965" y="2693964"/>
              <a:ext cx="363720" cy="363720"/>
            </a:xfrm>
            <a:prstGeom prst="rect">
              <a:avLst/>
            </a:prstGeom>
          </p:spPr>
        </p:pic>
        <p:cxnSp>
          <p:nvCxnSpPr>
            <p:cNvPr id="29" name="Ευθύγραμμο βέλος σύνδεσης 34">
              <a:extLst>
                <a:ext uri="{FF2B5EF4-FFF2-40B4-BE49-F238E27FC236}">
                  <a16:creationId xmlns:a16="http://schemas.microsoft.com/office/drawing/2014/main" id="{9F8027EF-E327-3F63-3D8A-A9F21FEC9B88}"/>
                </a:ext>
              </a:extLst>
            </p:cNvPr>
            <p:cNvCxnSpPr>
              <a:cxnSpLocks/>
              <a:stCxn id="25" idx="3"/>
              <a:endCxn id="27" idx="1"/>
            </p:cNvCxnSpPr>
            <p:nvPr/>
          </p:nvCxnSpPr>
          <p:spPr>
            <a:xfrm>
              <a:off x="6356276" y="2192433"/>
              <a:ext cx="416689" cy="0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36">
              <a:extLst>
                <a:ext uri="{FF2B5EF4-FFF2-40B4-BE49-F238E27FC236}">
                  <a16:creationId xmlns:a16="http://schemas.microsoft.com/office/drawing/2014/main" id="{58A220B5-F844-235B-A9F7-589B9C016BB7}"/>
                </a:ext>
              </a:extLst>
            </p:cNvPr>
            <p:cNvCxnSpPr>
              <a:cxnSpLocks/>
              <a:stCxn id="26" idx="3"/>
              <a:endCxn id="28" idx="1"/>
            </p:cNvCxnSpPr>
            <p:nvPr/>
          </p:nvCxnSpPr>
          <p:spPr>
            <a:xfrm flipV="1">
              <a:off x="6358291" y="2875824"/>
              <a:ext cx="414674" cy="5860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40">
              <a:extLst>
                <a:ext uri="{FF2B5EF4-FFF2-40B4-BE49-F238E27FC236}">
                  <a16:creationId xmlns:a16="http://schemas.microsoft.com/office/drawing/2014/main" id="{4BD69C10-CF9B-3BC1-48A4-A18C81B44F26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6954825" y="2374293"/>
              <a:ext cx="0" cy="319671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45">
              <a:extLst>
                <a:ext uri="{FF2B5EF4-FFF2-40B4-BE49-F238E27FC236}">
                  <a16:creationId xmlns:a16="http://schemas.microsoft.com/office/drawing/2014/main" id="{C14E40AD-D065-BA26-478D-97CDEB64CB0E}"/>
                </a:ext>
              </a:extLst>
            </p:cNvPr>
            <p:cNvCxnSpPr>
              <a:cxnSpLocks/>
              <a:stCxn id="25" idx="2"/>
              <a:endCxn id="26" idx="0"/>
            </p:cNvCxnSpPr>
            <p:nvPr/>
          </p:nvCxnSpPr>
          <p:spPr>
            <a:xfrm>
              <a:off x="6174416" y="2374293"/>
              <a:ext cx="2015" cy="325531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50">
              <a:extLst>
                <a:ext uri="{FF2B5EF4-FFF2-40B4-BE49-F238E27FC236}">
                  <a16:creationId xmlns:a16="http://schemas.microsoft.com/office/drawing/2014/main" id="{FBB1E29D-1B83-3E1F-4286-1F68A19133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0646" y="2306593"/>
              <a:ext cx="523473" cy="452312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ύγραμμο βέλος σύνδεσης 54">
              <a:extLst>
                <a:ext uri="{FF2B5EF4-FFF2-40B4-BE49-F238E27FC236}">
                  <a16:creationId xmlns:a16="http://schemas.microsoft.com/office/drawing/2014/main" id="{B5A555B4-02B2-752D-64D5-BD1A723623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74645" y="2296408"/>
              <a:ext cx="555402" cy="435588"/>
            </a:xfrm>
            <a:prstGeom prst="straightConnector1">
              <a:avLst/>
            </a:prstGeom>
            <a:ln>
              <a:solidFill>
                <a:srgbClr val="92D05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Εικόνα 63" descr="Εικόνα που περιέχει clipart, γραφικά, εικονογράφηση, Κινούμενα σχέδι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60EEB8C7-6B82-64E2-6696-AE90A9BDB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633" y="3407738"/>
              <a:ext cx="678126" cy="678126"/>
            </a:xfrm>
            <a:prstGeom prst="rect">
              <a:avLst/>
            </a:prstGeom>
          </p:spPr>
        </p:pic>
        <p:pic>
          <p:nvPicPr>
            <p:cNvPr id="36" name="Εικόνα 73">
              <a:extLst>
                <a:ext uri="{FF2B5EF4-FFF2-40B4-BE49-F238E27FC236}">
                  <a16:creationId xmlns:a16="http://schemas.microsoft.com/office/drawing/2014/main" id="{6584AA9E-CAFF-D4B4-7BF4-354A6E1BF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prstClr val="black"/>
                <a:srgbClr val="737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892719" y="3783066"/>
              <a:ext cx="771595" cy="771595"/>
            </a:xfrm>
            <a:prstGeom prst="rect">
              <a:avLst/>
            </a:prstGeom>
          </p:spPr>
        </p:pic>
        <p:pic>
          <p:nvPicPr>
            <p:cNvPr id="37" name="Εικόνα 78" descr="Εικόνα που περιέχει στιγμιότυπο οθόνης, clipart, γραφικά, καρτούν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2E2F0EC8-1F4C-3F9F-4A16-554BDEB68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438" y="3940714"/>
              <a:ext cx="771594" cy="771594"/>
            </a:xfrm>
            <a:prstGeom prst="rect">
              <a:avLst/>
            </a:prstGeom>
          </p:spPr>
        </p:pic>
        <p:pic>
          <p:nvPicPr>
            <p:cNvPr id="38" name="Εικόνα 80" descr="Εικόνα που περιέχει αξεσουάρ, αποσκευές και τσάντες, θήκη, τσάντ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DFB4C9C-4ED5-9491-4EAA-E4C663DAE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158" y="4044480"/>
              <a:ext cx="1018322" cy="1020362"/>
            </a:xfrm>
            <a:prstGeom prst="rect">
              <a:avLst/>
            </a:prstGeom>
          </p:spPr>
        </p:pic>
        <p:pic>
          <p:nvPicPr>
            <p:cNvPr id="39" name="Εικόνα 82" descr="Εικόνα που περιέχει διάγραμμα, ζωγραφιά, γραφικά, κύκλο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7A0C533-C0A7-C5E1-222E-98A6140FC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prstClr val="black"/>
                <a:srgbClr val="737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529" y="3890419"/>
              <a:ext cx="1014984" cy="821889"/>
            </a:xfrm>
            <a:prstGeom prst="rect">
              <a:avLst/>
            </a:prstGeom>
          </p:spPr>
        </p:pic>
        <p:pic>
          <p:nvPicPr>
            <p:cNvPr id="40" name="Εικόνα 83" descr="Εικόνα που περιέχει γραφικά, στιγμιότυπο οθόνης, γραφιστική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03A18795-7D5D-1958-97B1-AF26C17CF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357" y="4552187"/>
              <a:ext cx="1020362" cy="1020362"/>
            </a:xfrm>
            <a:prstGeom prst="rect">
              <a:avLst/>
            </a:prstGeom>
          </p:spPr>
        </p:pic>
        <p:pic>
          <p:nvPicPr>
            <p:cNvPr id="41" name="Εικόνα 84" descr="Εικόνα που περιέχει γραφικά, γραφιστική, κύκλος, clipart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6A58FE22-E902-5EA1-C921-16C5D8A72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198" y="4903008"/>
              <a:ext cx="1196471" cy="871277"/>
            </a:xfrm>
            <a:prstGeom prst="rect">
              <a:avLst/>
            </a:prstGeom>
          </p:spPr>
        </p:pic>
        <p:pic>
          <p:nvPicPr>
            <p:cNvPr id="42" name="Εικόνα 86" descr="Εικόνα που περιέχει γραφικά, στιγμιότυπο οθόνης, γραφιστική, clipart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F862BC31-71AD-E15E-E935-B676485E4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261" y="4875677"/>
              <a:ext cx="1006139" cy="1006139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9B27EF4-C285-EFA1-B146-720116B61591}"/>
                </a:ext>
              </a:extLst>
            </p:cNvPr>
            <p:cNvCxnSpPr>
              <a:cxnSpLocks/>
            </p:cNvCxnSpPr>
            <p:nvPr/>
          </p:nvCxnSpPr>
          <p:spPr>
            <a:xfrm>
              <a:off x="9169239" y="2747333"/>
              <a:ext cx="168441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A64E8CF-3B15-5A64-0D56-DB2C74A03C69}"/>
                </a:ext>
              </a:extLst>
            </p:cNvPr>
            <p:cNvSpPr/>
            <p:nvPr/>
          </p:nvSpPr>
          <p:spPr>
            <a:xfrm>
              <a:off x="9336614" y="2665078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67427FE-BD76-58BD-7A1A-E21CB34E2CA9}"/>
                </a:ext>
              </a:extLst>
            </p:cNvPr>
            <p:cNvSpPr/>
            <p:nvPr/>
          </p:nvSpPr>
          <p:spPr>
            <a:xfrm>
              <a:off x="9410115" y="2836594"/>
              <a:ext cx="3909400" cy="812426"/>
            </a:xfrm>
            <a:prstGeom prst="roundRect">
              <a:avLst>
                <a:gd name="adj" fmla="val 14102"/>
              </a:avLst>
            </a:prstGeom>
            <a:solidFill>
              <a:srgbClr val="507F31"/>
            </a:solidFill>
            <a:ln w="28575">
              <a:noFill/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Waste sources &amp; streams, Feedstock,</a:t>
              </a:r>
            </a:p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Technologies, Solutions, Products, Demand, Substructures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543DC1-95D7-3580-686C-F24626DF6C29}"/>
                </a:ext>
              </a:extLst>
            </p:cNvPr>
            <p:cNvSpPr txBox="1"/>
            <p:nvPr/>
          </p:nvSpPr>
          <p:spPr>
            <a:xfrm>
              <a:off x="9525188" y="2561207"/>
              <a:ext cx="1387509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l-GR"/>
              </a:defPPr>
              <a:lvl1pPr>
                <a:defRPr sz="140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n-US" sz="1000" dirty="0"/>
                <a:t>RESOURCES</a:t>
              </a:r>
              <a:endParaRPr lang="en-GB" sz="1000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38AC8CC-EF31-33E0-CE5E-201DC5958561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9124950" y="3865321"/>
              <a:ext cx="21359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4AD6B6-7348-EAC0-2420-9E17184DCCAA}"/>
                </a:ext>
              </a:extLst>
            </p:cNvPr>
            <p:cNvSpPr/>
            <p:nvPr/>
          </p:nvSpPr>
          <p:spPr>
            <a:xfrm>
              <a:off x="9338545" y="3783066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90ECD2C-A9F4-BA0C-7CA1-B4607B0DEC4A}"/>
                </a:ext>
              </a:extLst>
            </p:cNvPr>
            <p:cNvSpPr txBox="1"/>
            <p:nvPr/>
          </p:nvSpPr>
          <p:spPr>
            <a:xfrm>
              <a:off x="9525188" y="3720669"/>
              <a:ext cx="1480949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l-GR"/>
              </a:defPPr>
              <a:lvl1pPr>
                <a:defRPr sz="140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n-US" sz="1000" dirty="0"/>
                <a:t>CONDITIONS</a:t>
              </a:r>
              <a:endParaRPr lang="en-GB" sz="1000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DCF6897-3A1D-8DAB-E35D-DB935A4997B2}"/>
                </a:ext>
              </a:extLst>
            </p:cNvPr>
            <p:cNvSpPr/>
            <p:nvPr/>
          </p:nvSpPr>
          <p:spPr>
            <a:xfrm>
              <a:off x="9410114" y="4001770"/>
              <a:ext cx="3909400" cy="681177"/>
            </a:xfrm>
            <a:prstGeom prst="roundRect">
              <a:avLst>
                <a:gd name="adj" fmla="val 14102"/>
              </a:avLst>
            </a:prstGeom>
            <a:solidFill>
              <a:srgbClr val="6178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Market conditions, Promotion, Awareness &amp; Attitudes, Regulations, Climate conditions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7A2E2BD-5DDC-CE4D-7D34-3D4F3AA442D8}"/>
                </a:ext>
              </a:extLst>
            </p:cNvPr>
            <p:cNvSpPr/>
            <p:nvPr/>
          </p:nvSpPr>
          <p:spPr>
            <a:xfrm>
              <a:off x="9421138" y="5035697"/>
              <a:ext cx="3909400" cy="681178"/>
            </a:xfrm>
            <a:prstGeom prst="roundRect">
              <a:avLst>
                <a:gd name="adj" fmla="val 14102"/>
              </a:avLst>
            </a:prstGeom>
            <a:solidFill>
              <a:srgbClr val="737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Industrial development, Regional economy, Governance, Regional society,  Education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EF469A-6FED-09EF-B04A-5C6D2955956F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8200079" y="1407870"/>
              <a:ext cx="1142892" cy="10458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658A1B7-4794-2B40-3591-513CF615E0DD}"/>
                </a:ext>
              </a:extLst>
            </p:cNvPr>
            <p:cNvSpPr/>
            <p:nvPr/>
          </p:nvSpPr>
          <p:spPr>
            <a:xfrm>
              <a:off x="9342971" y="1336073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3A76A03-7B49-362B-3908-9C3836BF8CA4}"/>
                </a:ext>
              </a:extLst>
            </p:cNvPr>
            <p:cNvSpPr/>
            <p:nvPr/>
          </p:nvSpPr>
          <p:spPr>
            <a:xfrm>
              <a:off x="9410114" y="1528118"/>
              <a:ext cx="3909401" cy="906788"/>
            </a:xfrm>
            <a:prstGeom prst="roundRect">
              <a:avLst>
                <a:gd name="adj" fmla="val 14102"/>
              </a:avLst>
            </a:prstGeom>
            <a:solidFill>
              <a:srgbClr val="324D1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Utilities, R&amp;D, SMEs, Consultants,  Processors, Producers, Distributors, Customers, Regulators, Administrators, Investors, Env. agencies, Citizens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708E4EF-894A-7C54-7ECE-E199C6AE3DD2}"/>
                </a:ext>
              </a:extLst>
            </p:cNvPr>
            <p:cNvSpPr txBox="1"/>
            <p:nvPr/>
          </p:nvSpPr>
          <p:spPr>
            <a:xfrm>
              <a:off x="9525188" y="1246166"/>
              <a:ext cx="2351400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sz="1000" dirty="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STAKEHOLDERS &amp; ACTORS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972EBC8-E008-67E2-BB47-4788521F0555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>
              <a:off x="8343900" y="4903421"/>
              <a:ext cx="9946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A863262-B42B-0288-D9E3-EB564A90C3FE}"/>
                </a:ext>
              </a:extLst>
            </p:cNvPr>
            <p:cNvSpPr/>
            <p:nvPr/>
          </p:nvSpPr>
          <p:spPr>
            <a:xfrm>
              <a:off x="9338545" y="4821166"/>
              <a:ext cx="164509" cy="16450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0A0465-8F45-6340-2155-A0D2A40F6A3C}"/>
                </a:ext>
              </a:extLst>
            </p:cNvPr>
            <p:cNvSpPr txBox="1"/>
            <p:nvPr/>
          </p:nvSpPr>
          <p:spPr>
            <a:xfrm>
              <a:off x="9525188" y="4732684"/>
              <a:ext cx="1218398" cy="33875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defPPr>
                <a:defRPr lang="el-GR"/>
              </a:defPPr>
              <a:lvl1pPr>
                <a:defRPr sz="1400">
                  <a:solidFill>
                    <a:srgbClr val="324D19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n-US" sz="1000" dirty="0"/>
                <a:t>SECTORS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E63ABCA-B84C-2CEF-27B3-D66899411A5C}"/>
                </a:ext>
              </a:extLst>
            </p:cNvPr>
            <p:cNvSpPr/>
            <p:nvPr/>
          </p:nvSpPr>
          <p:spPr>
            <a:xfrm>
              <a:off x="9410114" y="2841358"/>
              <a:ext cx="4559592" cy="812426"/>
            </a:xfrm>
            <a:prstGeom prst="roundRect">
              <a:avLst>
                <a:gd name="adj" fmla="val 14102"/>
              </a:avLst>
            </a:prstGeom>
            <a:solidFill>
              <a:srgbClr val="507F31"/>
            </a:solidFill>
            <a:ln w="28575">
              <a:noFill/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Waste sources &amp; streams, Feedstock,</a:t>
              </a:r>
            </a:p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Technologies, Solutions, Products, Demand, Substructures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4F6BE32E-3C49-A726-BFF3-9C45E0471293}"/>
                </a:ext>
              </a:extLst>
            </p:cNvPr>
            <p:cNvSpPr/>
            <p:nvPr/>
          </p:nvSpPr>
          <p:spPr>
            <a:xfrm>
              <a:off x="9410113" y="4006534"/>
              <a:ext cx="4559591" cy="681177"/>
            </a:xfrm>
            <a:prstGeom prst="roundRect">
              <a:avLst>
                <a:gd name="adj" fmla="val 14102"/>
              </a:avLst>
            </a:prstGeom>
            <a:solidFill>
              <a:srgbClr val="6178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Market conditions, Promotion, Awareness &amp; Attitudes, Regulations, Climate conditions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96F426BF-A2FD-ECA2-8D86-A7A5B63B17AA}"/>
                </a:ext>
              </a:extLst>
            </p:cNvPr>
            <p:cNvSpPr/>
            <p:nvPr/>
          </p:nvSpPr>
          <p:spPr>
            <a:xfrm>
              <a:off x="9421138" y="5040461"/>
              <a:ext cx="4548566" cy="681178"/>
            </a:xfrm>
            <a:prstGeom prst="roundRect">
              <a:avLst>
                <a:gd name="adj" fmla="val 14102"/>
              </a:avLst>
            </a:prstGeom>
            <a:solidFill>
              <a:srgbClr val="737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Industrial development, Regional economy, Governance, Regional society,  Education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A8238EA-E744-0F01-33F9-5E606E378B92}"/>
                </a:ext>
              </a:extLst>
            </p:cNvPr>
            <p:cNvSpPr/>
            <p:nvPr/>
          </p:nvSpPr>
          <p:spPr>
            <a:xfrm>
              <a:off x="9410112" y="1532882"/>
              <a:ext cx="4559594" cy="906788"/>
            </a:xfrm>
            <a:prstGeom prst="roundRect">
              <a:avLst>
                <a:gd name="adj" fmla="val 14102"/>
              </a:avLst>
            </a:prstGeom>
            <a:solidFill>
              <a:srgbClr val="324D1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latin typeface="Bierstadt" panose="020B0004020202020204" pitchFamily="34" charset="0"/>
                  <a:cs typeface="Segoe UI" panose="020B0502040204020203" pitchFamily="34" charset="0"/>
                </a:rPr>
                <a:t>Utilities, R&amp;D, SMEs, Consultants,  Processors, Producers, Distributors, Customers, Regulators, Admins, Investors, Env. agencies, Citizens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75E030B-6FE0-3EF1-4178-4DEE3CB50BCE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64" name="Half Frame 63">
              <a:extLst>
                <a:ext uri="{FF2B5EF4-FFF2-40B4-BE49-F238E27FC236}">
                  <a16:creationId xmlns:a16="http://schemas.microsoft.com/office/drawing/2014/main" id="{C65425C9-E6EB-AB22-03B3-DDA7FC700F73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Half Frame 64">
              <a:extLst>
                <a:ext uri="{FF2B5EF4-FFF2-40B4-BE49-F238E27FC236}">
                  <a16:creationId xmlns:a16="http://schemas.microsoft.com/office/drawing/2014/main" id="{21B3B9B6-8054-51A6-A09C-B76954DABD1C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2AAA1AC-D40B-9278-9359-8A142FF2119E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67" name="Half Frame 66">
              <a:extLst>
                <a:ext uri="{FF2B5EF4-FFF2-40B4-BE49-F238E27FC236}">
                  <a16:creationId xmlns:a16="http://schemas.microsoft.com/office/drawing/2014/main" id="{2F42A563-5BDE-1257-D617-6E37AD8E0AC2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" name="Half Frame 67">
              <a:extLst>
                <a:ext uri="{FF2B5EF4-FFF2-40B4-BE49-F238E27FC236}">
                  <a16:creationId xmlns:a16="http://schemas.microsoft.com/office/drawing/2014/main" id="{455AD0DC-4C36-EED6-FE00-B55C4E8B1B2E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73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Enabling Integrated Environment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" name="Content Placeholder 101">
            <a:extLst>
              <a:ext uri="{FF2B5EF4-FFF2-40B4-BE49-F238E27FC236}">
                <a16:creationId xmlns:a16="http://schemas.microsoft.com/office/drawing/2014/main" id="{56CBC391-E018-A6F1-2D5A-DF3708039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535"/>
            <a:ext cx="3200399" cy="43483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Open (physical) space of city, regional or multi-regional scope based on an ecosystem approach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CE Market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Internal Environment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External Environment</a:t>
            </a:r>
          </a:p>
          <a:p>
            <a:pPr>
              <a:lnSpc>
                <a:spcPct val="120000"/>
              </a:lnSpc>
            </a:pPr>
            <a:r>
              <a:rPr lang="en-US" sz="1600" dirty="0" err="1"/>
              <a:t>Virtualisation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400" dirty="0"/>
              <a:t>Dynamic monitoring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Digital Twining </a:t>
            </a:r>
          </a:p>
          <a:p>
            <a:pPr>
              <a:lnSpc>
                <a:spcPct val="120000"/>
              </a:lnSpc>
            </a:pPr>
            <a:r>
              <a:rPr lang="en-GB" sz="1600" dirty="0"/>
              <a:t>Information Sharing Platform</a:t>
            </a:r>
          </a:p>
          <a:p>
            <a:pPr lvl="1">
              <a:lnSpc>
                <a:spcPct val="120000"/>
              </a:lnSpc>
            </a:pPr>
            <a:r>
              <a:rPr lang="en-US" sz="1400" dirty="0" err="1"/>
              <a:t>Visualising</a:t>
            </a:r>
            <a:endParaRPr lang="en-US" sz="1400" dirty="0"/>
          </a:p>
          <a:p>
            <a:pPr lvl="1">
              <a:lnSpc>
                <a:spcPct val="120000"/>
              </a:lnSpc>
            </a:pPr>
            <a:r>
              <a:rPr lang="en-US" sz="1400" dirty="0"/>
              <a:t>Understanding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Supporting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E512CD-2E88-4F57-6819-CCDFAEFF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" y="5899211"/>
            <a:ext cx="1384918" cy="958790"/>
            <a:chOff x="2" y="5899211"/>
            <a:chExt cx="1384918" cy="958790"/>
          </a:xfrm>
        </p:grpSpPr>
        <p:sp>
          <p:nvSpPr>
            <p:cNvPr id="6" name="Half Frame 5"/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16" name="Half Frame 15"/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2CD8B0A-EF9F-AFA3-0620-77ACD800A2BE}"/>
              </a:ext>
            </a:extLst>
          </p:cNvPr>
          <p:cNvGrpSpPr/>
          <p:nvPr/>
        </p:nvGrpSpPr>
        <p:grpSpPr>
          <a:xfrm>
            <a:off x="4767385" y="1888271"/>
            <a:ext cx="7227078" cy="4144041"/>
            <a:chOff x="2405249" y="1703407"/>
            <a:chExt cx="7416158" cy="418114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679F1F-91EF-BD6C-0B6B-503342E73820}"/>
                </a:ext>
              </a:extLst>
            </p:cNvPr>
            <p:cNvGrpSpPr/>
            <p:nvPr/>
          </p:nvGrpSpPr>
          <p:grpSpPr>
            <a:xfrm>
              <a:off x="3683409" y="1703407"/>
              <a:ext cx="4791839" cy="4181149"/>
              <a:chOff x="3713620" y="1329340"/>
              <a:chExt cx="4791839" cy="418114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CCF0230-D99D-1EDA-4228-8B6571F35C9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4908205" y="2230113"/>
                <a:ext cx="2402668" cy="2361914"/>
                <a:chOff x="8959162" y="511206"/>
                <a:chExt cx="3246120" cy="3180652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9315819-2C83-F701-54AE-36F4A6B804B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8991896" y="478472"/>
                  <a:ext cx="3180652" cy="3246120"/>
                  <a:chOff x="4160838" y="1802603"/>
                  <a:chExt cx="2622549" cy="2676529"/>
                </a:xfrm>
                <a:gradFill>
                  <a:gsLst>
                    <a:gs pos="7344">
                      <a:srgbClr val="9DC682"/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96000">
                      <a:schemeClr val="accent4">
                        <a:lumMod val="50000"/>
                      </a:schemeClr>
                    </a:gs>
                    <a:gs pos="54000">
                      <a:schemeClr val="accent6">
                        <a:lumMod val="75000"/>
                      </a:schemeClr>
                    </a:gs>
                    <a:gs pos="25000">
                      <a:schemeClr val="accent6">
                        <a:lumMod val="50000"/>
                      </a:schemeClr>
                    </a:gs>
                  </a:gsLst>
                  <a:lin ang="2700000" scaled="1"/>
                </a:gradFill>
              </p:grpSpPr>
              <p:sp>
                <p:nvSpPr>
                  <p:cNvPr id="24" name="Free-form: Shape 6">
                    <a:extLst>
                      <a:ext uri="{FF2B5EF4-FFF2-40B4-BE49-F238E27FC236}">
                        <a16:creationId xmlns:a16="http://schemas.microsoft.com/office/drawing/2014/main" id="{608C024F-D46C-C6E6-0D3C-EFA0D71502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722253" y="2417998"/>
                    <a:ext cx="2644455" cy="1477813"/>
                  </a:xfrm>
                  <a:custGeom>
                    <a:avLst/>
                    <a:gdLst>
                      <a:gd name="connsiteX0" fmla="*/ 2644455 w 2644455"/>
                      <a:gd name="connsiteY0" fmla="*/ 195263 h 1477813"/>
                      <a:gd name="connsiteX1" fmla="*/ 2640750 w 2644455"/>
                      <a:gd name="connsiteY1" fmla="*/ 299301 h 1477813"/>
                      <a:gd name="connsiteX2" fmla="*/ 2621666 w 2644455"/>
                      <a:gd name="connsiteY2" fmla="*/ 433259 h 1477813"/>
                      <a:gd name="connsiteX3" fmla="*/ 2588269 w 2644455"/>
                      <a:gd name="connsiteY3" fmla="*/ 558447 h 1477813"/>
                      <a:gd name="connsiteX4" fmla="*/ 2545330 w 2644455"/>
                      <a:gd name="connsiteY4" fmla="*/ 678052 h 1477813"/>
                      <a:gd name="connsiteX5" fmla="*/ 2488078 w 2644455"/>
                      <a:gd name="connsiteY5" fmla="*/ 792873 h 1477813"/>
                      <a:gd name="connsiteX6" fmla="*/ 2425260 w 2644455"/>
                      <a:gd name="connsiteY6" fmla="*/ 898126 h 1477813"/>
                      <a:gd name="connsiteX7" fmla="*/ 2348924 w 2644455"/>
                      <a:gd name="connsiteY7" fmla="*/ 998594 h 1477813"/>
                      <a:gd name="connsiteX8" fmla="*/ 2263045 w 2644455"/>
                      <a:gd name="connsiteY8" fmla="*/ 1094279 h 1477813"/>
                      <a:gd name="connsiteX9" fmla="*/ 2172397 w 2644455"/>
                      <a:gd name="connsiteY9" fmla="*/ 1175610 h 1477813"/>
                      <a:gd name="connsiteX10" fmla="*/ 2072205 w 2644455"/>
                      <a:gd name="connsiteY10" fmla="*/ 1252955 h 1477813"/>
                      <a:gd name="connsiteX11" fmla="*/ 1961677 w 2644455"/>
                      <a:gd name="connsiteY11" fmla="*/ 1319934 h 1477813"/>
                      <a:gd name="connsiteX12" fmla="*/ 1847173 w 2644455"/>
                      <a:gd name="connsiteY12" fmla="*/ 1372560 h 1477813"/>
                      <a:gd name="connsiteX13" fmla="*/ 1727898 w 2644455"/>
                      <a:gd name="connsiteY13" fmla="*/ 1420403 h 1477813"/>
                      <a:gd name="connsiteX14" fmla="*/ 1603852 w 2644455"/>
                      <a:gd name="connsiteY14" fmla="*/ 1449108 h 1477813"/>
                      <a:gd name="connsiteX15" fmla="*/ 1474239 w 2644455"/>
                      <a:gd name="connsiteY15" fmla="*/ 1468245 h 1477813"/>
                      <a:gd name="connsiteX16" fmla="*/ 1340651 w 2644455"/>
                      <a:gd name="connsiteY16" fmla="*/ 1477813 h 1477813"/>
                      <a:gd name="connsiteX17" fmla="*/ 1207063 w 2644455"/>
                      <a:gd name="connsiteY17" fmla="*/ 1468245 h 1477813"/>
                      <a:gd name="connsiteX18" fmla="*/ 1077451 w 2644455"/>
                      <a:gd name="connsiteY18" fmla="*/ 1449108 h 1477813"/>
                      <a:gd name="connsiteX19" fmla="*/ 953405 w 2644455"/>
                      <a:gd name="connsiteY19" fmla="*/ 1420403 h 1477813"/>
                      <a:gd name="connsiteX20" fmla="*/ 829359 w 2644455"/>
                      <a:gd name="connsiteY20" fmla="*/ 1372560 h 1477813"/>
                      <a:gd name="connsiteX21" fmla="*/ 719626 w 2644455"/>
                      <a:gd name="connsiteY21" fmla="*/ 1319934 h 1477813"/>
                      <a:gd name="connsiteX22" fmla="*/ 609098 w 2644455"/>
                      <a:gd name="connsiteY22" fmla="*/ 1252955 h 1477813"/>
                      <a:gd name="connsiteX23" fmla="*/ 508907 w 2644455"/>
                      <a:gd name="connsiteY23" fmla="*/ 1175610 h 1477813"/>
                      <a:gd name="connsiteX24" fmla="*/ 418258 w 2644455"/>
                      <a:gd name="connsiteY24" fmla="*/ 1094279 h 1477813"/>
                      <a:gd name="connsiteX25" fmla="*/ 332380 w 2644455"/>
                      <a:gd name="connsiteY25" fmla="*/ 998594 h 1477813"/>
                      <a:gd name="connsiteX26" fmla="*/ 256044 w 2644455"/>
                      <a:gd name="connsiteY26" fmla="*/ 898126 h 1477813"/>
                      <a:gd name="connsiteX27" fmla="*/ 194021 w 2644455"/>
                      <a:gd name="connsiteY27" fmla="*/ 792873 h 1477813"/>
                      <a:gd name="connsiteX28" fmla="*/ 135974 w 2644455"/>
                      <a:gd name="connsiteY28" fmla="*/ 678052 h 1477813"/>
                      <a:gd name="connsiteX29" fmla="*/ 93035 w 2644455"/>
                      <a:gd name="connsiteY29" fmla="*/ 558447 h 1477813"/>
                      <a:gd name="connsiteX30" fmla="*/ 59638 w 2644455"/>
                      <a:gd name="connsiteY30" fmla="*/ 433259 h 1477813"/>
                      <a:gd name="connsiteX31" fmla="*/ 40554 w 2644455"/>
                      <a:gd name="connsiteY31" fmla="*/ 299301 h 1477813"/>
                      <a:gd name="connsiteX32" fmla="*/ 35783 w 2644455"/>
                      <a:gd name="connsiteY32" fmla="*/ 165343 h 1477813"/>
                      <a:gd name="connsiteX33" fmla="*/ 38724 w 2644455"/>
                      <a:gd name="connsiteY33" fmla="*/ 165343 h 1477813"/>
                      <a:gd name="connsiteX34" fmla="*/ 38724 w 2644455"/>
                      <a:gd name="connsiteY34" fmla="*/ 165342 h 1477813"/>
                      <a:gd name="connsiteX35" fmla="*/ 0 w 2644455"/>
                      <a:gd name="connsiteY35" fmla="*/ 165342 h 1477813"/>
                      <a:gd name="connsiteX36" fmla="*/ 32109 w 2644455"/>
                      <a:gd name="connsiteY36" fmla="*/ 133145 h 1477813"/>
                      <a:gd name="connsiteX37" fmla="*/ 31008 w 2644455"/>
                      <a:gd name="connsiteY37" fmla="*/ 162951 h 1477813"/>
                      <a:gd name="connsiteX38" fmla="*/ 31009 w 2644455"/>
                      <a:gd name="connsiteY38" fmla="*/ 162951 h 1477813"/>
                      <a:gd name="connsiteX39" fmla="*/ 32110 w 2644455"/>
                      <a:gd name="connsiteY39" fmla="*/ 133144 h 1477813"/>
                      <a:gd name="connsiteX40" fmla="*/ 164887 w 2644455"/>
                      <a:gd name="connsiteY40" fmla="*/ 0 h 1477813"/>
                      <a:gd name="connsiteX41" fmla="*/ 291088 w 2644455"/>
                      <a:gd name="connsiteY41" fmla="*/ 126550 h 1477813"/>
                      <a:gd name="connsiteX42" fmla="*/ 291088 w 2644455"/>
                      <a:gd name="connsiteY42" fmla="*/ 126551 h 1477813"/>
                      <a:gd name="connsiteX43" fmla="*/ 329772 w 2644455"/>
                      <a:gd name="connsiteY43" fmla="*/ 165342 h 1477813"/>
                      <a:gd name="connsiteX44" fmla="*/ 291089 w 2644455"/>
                      <a:gd name="connsiteY44" fmla="*/ 165342 h 1477813"/>
                      <a:gd name="connsiteX45" fmla="*/ 291089 w 2644455"/>
                      <a:gd name="connsiteY45" fmla="*/ 165343 h 1477813"/>
                      <a:gd name="connsiteX46" fmla="*/ 294213 w 2644455"/>
                      <a:gd name="connsiteY46" fmla="*/ 165343 h 1477813"/>
                      <a:gd name="connsiteX47" fmla="*/ 298984 w 2644455"/>
                      <a:gd name="connsiteY47" fmla="*/ 275380 h 1477813"/>
                      <a:gd name="connsiteX48" fmla="*/ 318068 w 2644455"/>
                      <a:gd name="connsiteY48" fmla="*/ 380633 h 1477813"/>
                      <a:gd name="connsiteX49" fmla="*/ 341923 w 2644455"/>
                      <a:gd name="connsiteY49" fmla="*/ 476317 h 1477813"/>
                      <a:gd name="connsiteX50" fmla="*/ 375320 w 2644455"/>
                      <a:gd name="connsiteY50" fmla="*/ 577583 h 1477813"/>
                      <a:gd name="connsiteX51" fmla="*/ 423030 w 2644455"/>
                      <a:gd name="connsiteY51" fmla="*/ 668484 h 1477813"/>
                      <a:gd name="connsiteX52" fmla="*/ 475511 w 2644455"/>
                      <a:gd name="connsiteY52" fmla="*/ 754599 h 1477813"/>
                      <a:gd name="connsiteX53" fmla="*/ 532763 w 2644455"/>
                      <a:gd name="connsiteY53" fmla="*/ 835931 h 1477813"/>
                      <a:gd name="connsiteX54" fmla="*/ 599557 w 2644455"/>
                      <a:gd name="connsiteY54" fmla="*/ 907694 h 1477813"/>
                      <a:gd name="connsiteX55" fmla="*/ 676687 w 2644455"/>
                      <a:gd name="connsiteY55" fmla="*/ 974673 h 1477813"/>
                      <a:gd name="connsiteX56" fmla="*/ 757794 w 2644455"/>
                      <a:gd name="connsiteY56" fmla="*/ 1036868 h 1477813"/>
                      <a:gd name="connsiteX57" fmla="*/ 843672 w 2644455"/>
                      <a:gd name="connsiteY57" fmla="*/ 1089495 h 1477813"/>
                      <a:gd name="connsiteX58" fmla="*/ 934321 w 2644455"/>
                      <a:gd name="connsiteY58" fmla="*/ 1132553 h 1477813"/>
                      <a:gd name="connsiteX59" fmla="*/ 1029741 w 2644455"/>
                      <a:gd name="connsiteY59" fmla="*/ 1166042 h 1477813"/>
                      <a:gd name="connsiteX60" fmla="*/ 1130727 w 2644455"/>
                      <a:gd name="connsiteY60" fmla="*/ 1195544 h 1477813"/>
                      <a:gd name="connsiteX61" fmla="*/ 1235689 w 2644455"/>
                      <a:gd name="connsiteY61" fmla="*/ 1209897 h 1477813"/>
                      <a:gd name="connsiteX62" fmla="*/ 1340651 w 2644455"/>
                      <a:gd name="connsiteY62" fmla="*/ 1214681 h 1477813"/>
                      <a:gd name="connsiteX63" fmla="*/ 1445613 w 2644455"/>
                      <a:gd name="connsiteY63" fmla="*/ 1209897 h 1477813"/>
                      <a:gd name="connsiteX64" fmla="*/ 1550575 w 2644455"/>
                      <a:gd name="connsiteY64" fmla="*/ 1195544 h 1477813"/>
                      <a:gd name="connsiteX65" fmla="*/ 1651562 w 2644455"/>
                      <a:gd name="connsiteY65" fmla="*/ 1166042 h 1477813"/>
                      <a:gd name="connsiteX66" fmla="*/ 1746982 w 2644455"/>
                      <a:gd name="connsiteY66" fmla="*/ 1132553 h 1477813"/>
                      <a:gd name="connsiteX67" fmla="*/ 1837631 w 2644455"/>
                      <a:gd name="connsiteY67" fmla="*/ 1089495 h 1477813"/>
                      <a:gd name="connsiteX68" fmla="*/ 1923509 w 2644455"/>
                      <a:gd name="connsiteY68" fmla="*/ 1036868 h 1477813"/>
                      <a:gd name="connsiteX69" fmla="*/ 2004616 w 2644455"/>
                      <a:gd name="connsiteY69" fmla="*/ 974673 h 1477813"/>
                      <a:gd name="connsiteX70" fmla="*/ 2081747 w 2644455"/>
                      <a:gd name="connsiteY70" fmla="*/ 907694 h 1477813"/>
                      <a:gd name="connsiteX71" fmla="*/ 2148541 w 2644455"/>
                      <a:gd name="connsiteY71" fmla="*/ 835931 h 1477813"/>
                      <a:gd name="connsiteX72" fmla="*/ 2205794 w 2644455"/>
                      <a:gd name="connsiteY72" fmla="*/ 754599 h 1477813"/>
                      <a:gd name="connsiteX73" fmla="*/ 2258275 w 2644455"/>
                      <a:gd name="connsiteY73" fmla="*/ 668484 h 1477813"/>
                      <a:gd name="connsiteX74" fmla="*/ 2301214 w 2644455"/>
                      <a:gd name="connsiteY74" fmla="*/ 577583 h 1477813"/>
                      <a:gd name="connsiteX75" fmla="*/ 2339382 w 2644455"/>
                      <a:gd name="connsiteY75" fmla="*/ 476317 h 1477813"/>
                      <a:gd name="connsiteX76" fmla="*/ 2363237 w 2644455"/>
                      <a:gd name="connsiteY76" fmla="*/ 380633 h 1477813"/>
                      <a:gd name="connsiteX77" fmla="*/ 2382321 w 2644455"/>
                      <a:gd name="connsiteY77" fmla="*/ 275380 h 1477813"/>
                      <a:gd name="connsiteX78" fmla="*/ 2385427 w 2644455"/>
                      <a:gd name="connsiteY78" fmla="*/ 203733 h 1477813"/>
                      <a:gd name="connsiteX79" fmla="*/ 2510737 w 2644455"/>
                      <a:gd name="connsiteY79" fmla="*/ 329979 h 1477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</a:cxnLst>
                    <a:rect l="l" t="t" r="r" b="b"/>
                    <a:pathLst>
                      <a:path w="2644455" h="1477813">
                        <a:moveTo>
                          <a:pt x="2644455" y="195263"/>
                        </a:moveTo>
                        <a:lnTo>
                          <a:pt x="2640750" y="299301"/>
                        </a:lnTo>
                        <a:lnTo>
                          <a:pt x="2621666" y="433259"/>
                        </a:lnTo>
                        <a:lnTo>
                          <a:pt x="2588269" y="558447"/>
                        </a:lnTo>
                        <a:lnTo>
                          <a:pt x="2545330" y="678052"/>
                        </a:lnTo>
                        <a:lnTo>
                          <a:pt x="2488078" y="792873"/>
                        </a:lnTo>
                        <a:lnTo>
                          <a:pt x="2425260" y="898126"/>
                        </a:lnTo>
                        <a:lnTo>
                          <a:pt x="2348924" y="998594"/>
                        </a:lnTo>
                        <a:lnTo>
                          <a:pt x="2263045" y="1094279"/>
                        </a:lnTo>
                        <a:lnTo>
                          <a:pt x="2172397" y="1175610"/>
                        </a:lnTo>
                        <a:lnTo>
                          <a:pt x="2072205" y="1252955"/>
                        </a:lnTo>
                        <a:lnTo>
                          <a:pt x="1961677" y="1319934"/>
                        </a:lnTo>
                        <a:lnTo>
                          <a:pt x="1847173" y="1372560"/>
                        </a:lnTo>
                        <a:lnTo>
                          <a:pt x="1727898" y="1420403"/>
                        </a:lnTo>
                        <a:lnTo>
                          <a:pt x="1603852" y="1449108"/>
                        </a:lnTo>
                        <a:lnTo>
                          <a:pt x="1474239" y="1468245"/>
                        </a:lnTo>
                        <a:lnTo>
                          <a:pt x="1340651" y="1477813"/>
                        </a:lnTo>
                        <a:lnTo>
                          <a:pt x="1207063" y="1468245"/>
                        </a:lnTo>
                        <a:lnTo>
                          <a:pt x="1077451" y="1449108"/>
                        </a:lnTo>
                        <a:lnTo>
                          <a:pt x="953405" y="1420403"/>
                        </a:lnTo>
                        <a:lnTo>
                          <a:pt x="829359" y="1372560"/>
                        </a:lnTo>
                        <a:lnTo>
                          <a:pt x="719626" y="1319934"/>
                        </a:lnTo>
                        <a:lnTo>
                          <a:pt x="609098" y="1252955"/>
                        </a:lnTo>
                        <a:lnTo>
                          <a:pt x="508907" y="1175610"/>
                        </a:lnTo>
                        <a:lnTo>
                          <a:pt x="418258" y="1094279"/>
                        </a:lnTo>
                        <a:lnTo>
                          <a:pt x="332380" y="998594"/>
                        </a:lnTo>
                        <a:lnTo>
                          <a:pt x="256044" y="898126"/>
                        </a:lnTo>
                        <a:lnTo>
                          <a:pt x="194021" y="792873"/>
                        </a:lnTo>
                        <a:lnTo>
                          <a:pt x="135974" y="678052"/>
                        </a:lnTo>
                        <a:lnTo>
                          <a:pt x="93035" y="558447"/>
                        </a:lnTo>
                        <a:lnTo>
                          <a:pt x="59638" y="433259"/>
                        </a:lnTo>
                        <a:lnTo>
                          <a:pt x="40554" y="299301"/>
                        </a:lnTo>
                        <a:lnTo>
                          <a:pt x="35783" y="165343"/>
                        </a:lnTo>
                        <a:lnTo>
                          <a:pt x="38724" y="165343"/>
                        </a:lnTo>
                        <a:lnTo>
                          <a:pt x="38724" y="165342"/>
                        </a:lnTo>
                        <a:lnTo>
                          <a:pt x="0" y="165342"/>
                        </a:lnTo>
                        <a:lnTo>
                          <a:pt x="32109" y="133145"/>
                        </a:lnTo>
                        <a:lnTo>
                          <a:pt x="31008" y="162951"/>
                        </a:lnTo>
                        <a:lnTo>
                          <a:pt x="31009" y="162951"/>
                        </a:lnTo>
                        <a:lnTo>
                          <a:pt x="32110" y="133144"/>
                        </a:lnTo>
                        <a:lnTo>
                          <a:pt x="164887" y="0"/>
                        </a:lnTo>
                        <a:lnTo>
                          <a:pt x="291088" y="126550"/>
                        </a:lnTo>
                        <a:lnTo>
                          <a:pt x="291088" y="126551"/>
                        </a:lnTo>
                        <a:lnTo>
                          <a:pt x="329772" y="165342"/>
                        </a:lnTo>
                        <a:lnTo>
                          <a:pt x="291089" y="165342"/>
                        </a:lnTo>
                        <a:lnTo>
                          <a:pt x="291089" y="165343"/>
                        </a:lnTo>
                        <a:lnTo>
                          <a:pt x="294213" y="165343"/>
                        </a:lnTo>
                        <a:lnTo>
                          <a:pt x="298984" y="275380"/>
                        </a:lnTo>
                        <a:lnTo>
                          <a:pt x="318068" y="380633"/>
                        </a:lnTo>
                        <a:lnTo>
                          <a:pt x="341923" y="476317"/>
                        </a:lnTo>
                        <a:lnTo>
                          <a:pt x="375320" y="577583"/>
                        </a:lnTo>
                        <a:lnTo>
                          <a:pt x="423030" y="668484"/>
                        </a:lnTo>
                        <a:lnTo>
                          <a:pt x="475511" y="754599"/>
                        </a:lnTo>
                        <a:lnTo>
                          <a:pt x="532763" y="835931"/>
                        </a:lnTo>
                        <a:lnTo>
                          <a:pt x="599557" y="907694"/>
                        </a:lnTo>
                        <a:lnTo>
                          <a:pt x="676687" y="974673"/>
                        </a:lnTo>
                        <a:lnTo>
                          <a:pt x="757794" y="1036868"/>
                        </a:lnTo>
                        <a:lnTo>
                          <a:pt x="843672" y="1089495"/>
                        </a:lnTo>
                        <a:lnTo>
                          <a:pt x="934321" y="1132553"/>
                        </a:lnTo>
                        <a:lnTo>
                          <a:pt x="1029741" y="1166042"/>
                        </a:lnTo>
                        <a:lnTo>
                          <a:pt x="1130727" y="1195544"/>
                        </a:lnTo>
                        <a:lnTo>
                          <a:pt x="1235689" y="1209897"/>
                        </a:lnTo>
                        <a:lnTo>
                          <a:pt x="1340651" y="1214681"/>
                        </a:lnTo>
                        <a:lnTo>
                          <a:pt x="1445613" y="1209897"/>
                        </a:lnTo>
                        <a:lnTo>
                          <a:pt x="1550575" y="1195544"/>
                        </a:lnTo>
                        <a:lnTo>
                          <a:pt x="1651562" y="1166042"/>
                        </a:lnTo>
                        <a:lnTo>
                          <a:pt x="1746982" y="1132553"/>
                        </a:lnTo>
                        <a:lnTo>
                          <a:pt x="1837631" y="1089495"/>
                        </a:lnTo>
                        <a:lnTo>
                          <a:pt x="1923509" y="1036868"/>
                        </a:lnTo>
                        <a:lnTo>
                          <a:pt x="2004616" y="974673"/>
                        </a:lnTo>
                        <a:lnTo>
                          <a:pt x="2081747" y="907694"/>
                        </a:lnTo>
                        <a:lnTo>
                          <a:pt x="2148541" y="835931"/>
                        </a:lnTo>
                        <a:lnTo>
                          <a:pt x="2205794" y="754599"/>
                        </a:lnTo>
                        <a:lnTo>
                          <a:pt x="2258275" y="668484"/>
                        </a:lnTo>
                        <a:lnTo>
                          <a:pt x="2301214" y="577583"/>
                        </a:lnTo>
                        <a:lnTo>
                          <a:pt x="2339382" y="476317"/>
                        </a:lnTo>
                        <a:lnTo>
                          <a:pt x="2363237" y="380633"/>
                        </a:lnTo>
                        <a:lnTo>
                          <a:pt x="2382321" y="275380"/>
                        </a:lnTo>
                        <a:lnTo>
                          <a:pt x="2385427" y="203733"/>
                        </a:lnTo>
                        <a:lnTo>
                          <a:pt x="2510737" y="329979"/>
                        </a:lnTo>
                        <a:close/>
                      </a:path>
                    </a:pathLst>
                  </a:custGeom>
                  <a:solidFill>
                    <a:srgbClr val="00A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dirty="0">
                      <a:latin typeface="Bierstadt" panose="020B0004020202020204" pitchFamily="34" charset="0"/>
                    </a:endParaRPr>
                  </a:p>
                </p:txBody>
              </p:sp>
              <p:sp>
                <p:nvSpPr>
                  <p:cNvPr id="25" name="Free-form: Shape 7">
                    <a:extLst>
                      <a:ext uri="{FF2B5EF4-FFF2-40B4-BE49-F238E27FC236}">
                        <a16:creationId xmlns:a16="http://schemas.microsoft.com/office/drawing/2014/main" id="{6642AB34-F240-9090-66F0-BE92326BFF3F}"/>
                      </a:ext>
                    </a:extLst>
                  </p:cNvPr>
                  <p:cNvSpPr/>
                  <p:nvPr/>
                </p:nvSpPr>
                <p:spPr>
                  <a:xfrm>
                    <a:off x="4160838" y="1802603"/>
                    <a:ext cx="1481114" cy="2644418"/>
                  </a:xfrm>
                  <a:custGeom>
                    <a:avLst/>
                    <a:gdLst>
                      <a:gd name="connsiteX0" fmla="*/ 1307686 w 1481114"/>
                      <a:gd name="connsiteY0" fmla="*/ 0 h 2644418"/>
                      <a:gd name="connsiteX1" fmla="*/ 1339998 w 1481114"/>
                      <a:gd name="connsiteY1" fmla="*/ 32073 h 2644418"/>
                      <a:gd name="connsiteX2" fmla="*/ 1339212 w 1481114"/>
                      <a:gd name="connsiteY2" fmla="*/ 32045 h 2644418"/>
                      <a:gd name="connsiteX3" fmla="*/ 1481114 w 1481114"/>
                      <a:gd name="connsiteY3" fmla="*/ 165746 h 2644418"/>
                      <a:gd name="connsiteX4" fmla="*/ 1350624 w 1481114"/>
                      <a:gd name="connsiteY4" fmla="*/ 288695 h 2644418"/>
                      <a:gd name="connsiteX5" fmla="*/ 1350624 w 1481114"/>
                      <a:gd name="connsiteY5" fmla="*/ 291049 h 2644418"/>
                      <a:gd name="connsiteX6" fmla="*/ 1348126 w 1481114"/>
                      <a:gd name="connsiteY6" fmla="*/ 291049 h 2644418"/>
                      <a:gd name="connsiteX7" fmla="*/ 1347270 w 1481114"/>
                      <a:gd name="connsiteY7" fmla="*/ 291049 h 2644418"/>
                      <a:gd name="connsiteX8" fmla="*/ 1348468 w 1481114"/>
                      <a:gd name="connsiteY8" fmla="*/ 291101 h 2644418"/>
                      <a:gd name="connsiteX9" fmla="*/ 1307686 w 1481114"/>
                      <a:gd name="connsiteY9" fmla="*/ 331580 h 2644418"/>
                      <a:gd name="connsiteX10" fmla="*/ 1307686 w 1481114"/>
                      <a:gd name="connsiteY10" fmla="*/ 294211 h 2644418"/>
                      <a:gd name="connsiteX11" fmla="*/ 1202434 w 1481114"/>
                      <a:gd name="connsiteY11" fmla="*/ 298982 h 2644418"/>
                      <a:gd name="connsiteX12" fmla="*/ 1097181 w 1481114"/>
                      <a:gd name="connsiteY12" fmla="*/ 318066 h 2644418"/>
                      <a:gd name="connsiteX13" fmla="*/ 996712 w 1481114"/>
                      <a:gd name="connsiteY13" fmla="*/ 341921 h 2644418"/>
                      <a:gd name="connsiteX14" fmla="*/ 900230 w 1481114"/>
                      <a:gd name="connsiteY14" fmla="*/ 380089 h 2644418"/>
                      <a:gd name="connsiteX15" fmla="*/ 809330 w 1481114"/>
                      <a:gd name="connsiteY15" fmla="*/ 423028 h 2644418"/>
                      <a:gd name="connsiteX16" fmla="*/ 723214 w 1481114"/>
                      <a:gd name="connsiteY16" fmla="*/ 475509 h 2644418"/>
                      <a:gd name="connsiteX17" fmla="*/ 641883 w 1481114"/>
                      <a:gd name="connsiteY17" fmla="*/ 532761 h 2644418"/>
                      <a:gd name="connsiteX18" fmla="*/ 570119 w 1481114"/>
                      <a:gd name="connsiteY18" fmla="*/ 599555 h 2644418"/>
                      <a:gd name="connsiteX19" fmla="*/ 503140 w 1481114"/>
                      <a:gd name="connsiteY19" fmla="*/ 676686 h 2644418"/>
                      <a:gd name="connsiteX20" fmla="*/ 440945 w 1481114"/>
                      <a:gd name="connsiteY20" fmla="*/ 757793 h 2644418"/>
                      <a:gd name="connsiteX21" fmla="*/ 388319 w 1481114"/>
                      <a:gd name="connsiteY21" fmla="*/ 843671 h 2644418"/>
                      <a:gd name="connsiteX22" fmla="*/ 345261 w 1481114"/>
                      <a:gd name="connsiteY22" fmla="*/ 934320 h 2644418"/>
                      <a:gd name="connsiteX23" fmla="*/ 311772 w 1481114"/>
                      <a:gd name="connsiteY23" fmla="*/ 1029740 h 2644418"/>
                      <a:gd name="connsiteX24" fmla="*/ 282269 w 1481114"/>
                      <a:gd name="connsiteY24" fmla="*/ 1130726 h 2644418"/>
                      <a:gd name="connsiteX25" fmla="*/ 267916 w 1481114"/>
                      <a:gd name="connsiteY25" fmla="*/ 1235688 h 2644418"/>
                      <a:gd name="connsiteX26" fmla="*/ 263132 w 1481114"/>
                      <a:gd name="connsiteY26" fmla="*/ 1340650 h 2644418"/>
                      <a:gd name="connsiteX27" fmla="*/ 267916 w 1481114"/>
                      <a:gd name="connsiteY27" fmla="*/ 1445612 h 2644418"/>
                      <a:gd name="connsiteX28" fmla="*/ 282269 w 1481114"/>
                      <a:gd name="connsiteY28" fmla="*/ 1550574 h 2644418"/>
                      <a:gd name="connsiteX29" fmla="*/ 311771 w 1481114"/>
                      <a:gd name="connsiteY29" fmla="*/ 1651560 h 2644418"/>
                      <a:gd name="connsiteX30" fmla="*/ 345261 w 1481114"/>
                      <a:gd name="connsiteY30" fmla="*/ 1746980 h 2644418"/>
                      <a:gd name="connsiteX31" fmla="*/ 388319 w 1481114"/>
                      <a:gd name="connsiteY31" fmla="*/ 1837629 h 2644418"/>
                      <a:gd name="connsiteX32" fmla="*/ 440945 w 1481114"/>
                      <a:gd name="connsiteY32" fmla="*/ 1923507 h 2644418"/>
                      <a:gd name="connsiteX33" fmla="*/ 503140 w 1481114"/>
                      <a:gd name="connsiteY33" fmla="*/ 2004614 h 2644418"/>
                      <a:gd name="connsiteX34" fmla="*/ 570119 w 1481114"/>
                      <a:gd name="connsiteY34" fmla="*/ 2081745 h 2644418"/>
                      <a:gd name="connsiteX35" fmla="*/ 641882 w 1481114"/>
                      <a:gd name="connsiteY35" fmla="*/ 2148540 h 2644418"/>
                      <a:gd name="connsiteX36" fmla="*/ 723214 w 1481114"/>
                      <a:gd name="connsiteY36" fmla="*/ 2205792 h 2644418"/>
                      <a:gd name="connsiteX37" fmla="*/ 809330 w 1481114"/>
                      <a:gd name="connsiteY37" fmla="*/ 2258273 h 2644418"/>
                      <a:gd name="connsiteX38" fmla="*/ 900230 w 1481114"/>
                      <a:gd name="connsiteY38" fmla="*/ 2305983 h 2644418"/>
                      <a:gd name="connsiteX39" fmla="*/ 996712 w 1481114"/>
                      <a:gd name="connsiteY39" fmla="*/ 2339380 h 2644418"/>
                      <a:gd name="connsiteX40" fmla="*/ 1097180 w 1481114"/>
                      <a:gd name="connsiteY40" fmla="*/ 2363235 h 2644418"/>
                      <a:gd name="connsiteX41" fmla="*/ 1202434 w 1481114"/>
                      <a:gd name="connsiteY41" fmla="*/ 2382319 h 2644418"/>
                      <a:gd name="connsiteX42" fmla="*/ 1271286 w 1481114"/>
                      <a:gd name="connsiteY42" fmla="*/ 2385440 h 2644418"/>
                      <a:gd name="connsiteX43" fmla="*/ 1144735 w 1481114"/>
                      <a:gd name="connsiteY43" fmla="*/ 2511641 h 2644418"/>
                      <a:gd name="connsiteX44" fmla="*/ 1277880 w 1481114"/>
                      <a:gd name="connsiteY44" fmla="*/ 2644418 h 2644418"/>
                      <a:gd name="connsiteX45" fmla="*/ 1178513 w 1481114"/>
                      <a:gd name="connsiteY45" fmla="*/ 2640748 h 2644418"/>
                      <a:gd name="connsiteX46" fmla="*/ 1044554 w 1481114"/>
                      <a:gd name="connsiteY46" fmla="*/ 2621664 h 2644418"/>
                      <a:gd name="connsiteX47" fmla="*/ 919367 w 1481114"/>
                      <a:gd name="connsiteY47" fmla="*/ 2588267 h 2644418"/>
                      <a:gd name="connsiteX48" fmla="*/ 799761 w 1481114"/>
                      <a:gd name="connsiteY48" fmla="*/ 2545328 h 2644418"/>
                      <a:gd name="connsiteX49" fmla="*/ 684940 w 1481114"/>
                      <a:gd name="connsiteY49" fmla="*/ 2487281 h 2644418"/>
                      <a:gd name="connsiteX50" fmla="*/ 579687 w 1481114"/>
                      <a:gd name="connsiteY50" fmla="*/ 2425258 h 2644418"/>
                      <a:gd name="connsiteX51" fmla="*/ 479219 w 1481114"/>
                      <a:gd name="connsiteY51" fmla="*/ 2348922 h 2644418"/>
                      <a:gd name="connsiteX52" fmla="*/ 383534 w 1481114"/>
                      <a:gd name="connsiteY52" fmla="*/ 2263044 h 2644418"/>
                      <a:gd name="connsiteX53" fmla="*/ 297418 w 1481114"/>
                      <a:gd name="connsiteY53" fmla="*/ 2172395 h 2644418"/>
                      <a:gd name="connsiteX54" fmla="*/ 224858 w 1481114"/>
                      <a:gd name="connsiteY54" fmla="*/ 2072203 h 2644418"/>
                      <a:gd name="connsiteX55" fmla="*/ 157879 w 1481114"/>
                      <a:gd name="connsiteY55" fmla="*/ 1961675 h 2644418"/>
                      <a:gd name="connsiteX56" fmla="*/ 105253 w 1481114"/>
                      <a:gd name="connsiteY56" fmla="*/ 1851942 h 2644418"/>
                      <a:gd name="connsiteX57" fmla="*/ 57410 w 1481114"/>
                      <a:gd name="connsiteY57" fmla="*/ 1727896 h 2644418"/>
                      <a:gd name="connsiteX58" fmla="*/ 28705 w 1481114"/>
                      <a:gd name="connsiteY58" fmla="*/ 1603850 h 2644418"/>
                      <a:gd name="connsiteX59" fmla="*/ 4784 w 1481114"/>
                      <a:gd name="connsiteY59" fmla="*/ 1474238 h 2644418"/>
                      <a:gd name="connsiteX60" fmla="*/ 0 w 1481114"/>
                      <a:gd name="connsiteY60" fmla="*/ 1340650 h 2644418"/>
                      <a:gd name="connsiteX61" fmla="*/ 4784 w 1481114"/>
                      <a:gd name="connsiteY61" fmla="*/ 1207062 h 2644418"/>
                      <a:gd name="connsiteX62" fmla="*/ 28705 w 1481114"/>
                      <a:gd name="connsiteY62" fmla="*/ 1077450 h 2644418"/>
                      <a:gd name="connsiteX63" fmla="*/ 57411 w 1481114"/>
                      <a:gd name="connsiteY63" fmla="*/ 953404 h 2644418"/>
                      <a:gd name="connsiteX64" fmla="*/ 105253 w 1481114"/>
                      <a:gd name="connsiteY64" fmla="*/ 834129 h 2644418"/>
                      <a:gd name="connsiteX65" fmla="*/ 157879 w 1481114"/>
                      <a:gd name="connsiteY65" fmla="*/ 719625 h 2644418"/>
                      <a:gd name="connsiteX66" fmla="*/ 224859 w 1481114"/>
                      <a:gd name="connsiteY66" fmla="*/ 609097 h 2644418"/>
                      <a:gd name="connsiteX67" fmla="*/ 297419 w 1481114"/>
                      <a:gd name="connsiteY67" fmla="*/ 508906 h 2644418"/>
                      <a:gd name="connsiteX68" fmla="*/ 383535 w 1481114"/>
                      <a:gd name="connsiteY68" fmla="*/ 418257 h 2644418"/>
                      <a:gd name="connsiteX69" fmla="*/ 479219 w 1481114"/>
                      <a:gd name="connsiteY69" fmla="*/ 332379 h 2644418"/>
                      <a:gd name="connsiteX70" fmla="*/ 579688 w 1481114"/>
                      <a:gd name="connsiteY70" fmla="*/ 256043 h 2644418"/>
                      <a:gd name="connsiteX71" fmla="*/ 684941 w 1481114"/>
                      <a:gd name="connsiteY71" fmla="*/ 193225 h 2644418"/>
                      <a:gd name="connsiteX72" fmla="*/ 799762 w 1481114"/>
                      <a:gd name="connsiteY72" fmla="*/ 135973 h 2644418"/>
                      <a:gd name="connsiteX73" fmla="*/ 919367 w 1481114"/>
                      <a:gd name="connsiteY73" fmla="*/ 93034 h 2644418"/>
                      <a:gd name="connsiteX74" fmla="*/ 1044555 w 1481114"/>
                      <a:gd name="connsiteY74" fmla="*/ 59637 h 2644418"/>
                      <a:gd name="connsiteX75" fmla="*/ 1178513 w 1481114"/>
                      <a:gd name="connsiteY75" fmla="*/ 40553 h 2644418"/>
                      <a:gd name="connsiteX76" fmla="*/ 1307686 w 1481114"/>
                      <a:gd name="connsiteY76" fmla="*/ 35782 h 2644418"/>
                      <a:gd name="connsiteX77" fmla="*/ 1307686 w 1481114"/>
                      <a:gd name="connsiteY77" fmla="*/ 30970 h 2644418"/>
                      <a:gd name="connsiteX78" fmla="*/ 1307686 w 1481114"/>
                      <a:gd name="connsiteY78" fmla="*/ 29870 h 2644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481114" h="2644418">
                        <a:moveTo>
                          <a:pt x="1307686" y="0"/>
                        </a:moveTo>
                        <a:lnTo>
                          <a:pt x="1339998" y="32073"/>
                        </a:lnTo>
                        <a:lnTo>
                          <a:pt x="1339212" y="32045"/>
                        </a:lnTo>
                        <a:lnTo>
                          <a:pt x="1481114" y="165746"/>
                        </a:lnTo>
                        <a:lnTo>
                          <a:pt x="1350624" y="288695"/>
                        </a:lnTo>
                        <a:lnTo>
                          <a:pt x="1350624" y="291049"/>
                        </a:lnTo>
                        <a:lnTo>
                          <a:pt x="1348126" y="291049"/>
                        </a:lnTo>
                        <a:lnTo>
                          <a:pt x="1347270" y="291049"/>
                        </a:lnTo>
                        <a:lnTo>
                          <a:pt x="1348468" y="291101"/>
                        </a:lnTo>
                        <a:lnTo>
                          <a:pt x="1307686" y="331580"/>
                        </a:lnTo>
                        <a:lnTo>
                          <a:pt x="1307686" y="294211"/>
                        </a:lnTo>
                        <a:lnTo>
                          <a:pt x="1202434" y="298982"/>
                        </a:lnTo>
                        <a:lnTo>
                          <a:pt x="1097181" y="318066"/>
                        </a:lnTo>
                        <a:lnTo>
                          <a:pt x="996712" y="341921"/>
                        </a:lnTo>
                        <a:lnTo>
                          <a:pt x="900230" y="380089"/>
                        </a:lnTo>
                        <a:lnTo>
                          <a:pt x="809330" y="423028"/>
                        </a:lnTo>
                        <a:lnTo>
                          <a:pt x="723214" y="475509"/>
                        </a:lnTo>
                        <a:lnTo>
                          <a:pt x="641883" y="532761"/>
                        </a:lnTo>
                        <a:lnTo>
                          <a:pt x="570119" y="599555"/>
                        </a:lnTo>
                        <a:lnTo>
                          <a:pt x="503140" y="676686"/>
                        </a:lnTo>
                        <a:lnTo>
                          <a:pt x="440945" y="757793"/>
                        </a:lnTo>
                        <a:lnTo>
                          <a:pt x="388319" y="843671"/>
                        </a:lnTo>
                        <a:lnTo>
                          <a:pt x="345261" y="934320"/>
                        </a:lnTo>
                        <a:lnTo>
                          <a:pt x="311772" y="1029740"/>
                        </a:lnTo>
                        <a:lnTo>
                          <a:pt x="282269" y="1130726"/>
                        </a:lnTo>
                        <a:lnTo>
                          <a:pt x="267916" y="1235688"/>
                        </a:lnTo>
                        <a:lnTo>
                          <a:pt x="263132" y="1340650"/>
                        </a:lnTo>
                        <a:lnTo>
                          <a:pt x="267916" y="1445612"/>
                        </a:lnTo>
                        <a:lnTo>
                          <a:pt x="282269" y="1550574"/>
                        </a:lnTo>
                        <a:lnTo>
                          <a:pt x="311771" y="1651560"/>
                        </a:lnTo>
                        <a:lnTo>
                          <a:pt x="345261" y="1746980"/>
                        </a:lnTo>
                        <a:lnTo>
                          <a:pt x="388319" y="1837629"/>
                        </a:lnTo>
                        <a:lnTo>
                          <a:pt x="440945" y="1923507"/>
                        </a:lnTo>
                        <a:lnTo>
                          <a:pt x="503140" y="2004614"/>
                        </a:lnTo>
                        <a:lnTo>
                          <a:pt x="570119" y="2081745"/>
                        </a:lnTo>
                        <a:lnTo>
                          <a:pt x="641882" y="2148540"/>
                        </a:lnTo>
                        <a:lnTo>
                          <a:pt x="723214" y="2205792"/>
                        </a:lnTo>
                        <a:lnTo>
                          <a:pt x="809330" y="2258273"/>
                        </a:lnTo>
                        <a:lnTo>
                          <a:pt x="900230" y="2305983"/>
                        </a:lnTo>
                        <a:lnTo>
                          <a:pt x="996712" y="2339380"/>
                        </a:lnTo>
                        <a:lnTo>
                          <a:pt x="1097180" y="2363235"/>
                        </a:lnTo>
                        <a:lnTo>
                          <a:pt x="1202434" y="2382319"/>
                        </a:lnTo>
                        <a:lnTo>
                          <a:pt x="1271286" y="2385440"/>
                        </a:lnTo>
                        <a:lnTo>
                          <a:pt x="1144735" y="2511641"/>
                        </a:lnTo>
                        <a:lnTo>
                          <a:pt x="1277880" y="2644418"/>
                        </a:lnTo>
                        <a:lnTo>
                          <a:pt x="1178513" y="2640748"/>
                        </a:lnTo>
                        <a:lnTo>
                          <a:pt x="1044554" y="2621664"/>
                        </a:lnTo>
                        <a:lnTo>
                          <a:pt x="919367" y="2588267"/>
                        </a:lnTo>
                        <a:lnTo>
                          <a:pt x="799761" y="2545328"/>
                        </a:lnTo>
                        <a:lnTo>
                          <a:pt x="684940" y="2487281"/>
                        </a:lnTo>
                        <a:lnTo>
                          <a:pt x="579687" y="2425258"/>
                        </a:lnTo>
                        <a:lnTo>
                          <a:pt x="479219" y="2348922"/>
                        </a:lnTo>
                        <a:lnTo>
                          <a:pt x="383534" y="2263044"/>
                        </a:lnTo>
                        <a:lnTo>
                          <a:pt x="297418" y="2172395"/>
                        </a:lnTo>
                        <a:lnTo>
                          <a:pt x="224858" y="2072203"/>
                        </a:lnTo>
                        <a:lnTo>
                          <a:pt x="157879" y="1961675"/>
                        </a:lnTo>
                        <a:lnTo>
                          <a:pt x="105253" y="1851942"/>
                        </a:lnTo>
                        <a:lnTo>
                          <a:pt x="57410" y="1727896"/>
                        </a:lnTo>
                        <a:lnTo>
                          <a:pt x="28705" y="1603850"/>
                        </a:lnTo>
                        <a:lnTo>
                          <a:pt x="4784" y="1474238"/>
                        </a:lnTo>
                        <a:lnTo>
                          <a:pt x="0" y="1340650"/>
                        </a:lnTo>
                        <a:lnTo>
                          <a:pt x="4784" y="1207062"/>
                        </a:lnTo>
                        <a:lnTo>
                          <a:pt x="28705" y="1077450"/>
                        </a:lnTo>
                        <a:lnTo>
                          <a:pt x="57411" y="953404"/>
                        </a:lnTo>
                        <a:lnTo>
                          <a:pt x="105253" y="834129"/>
                        </a:lnTo>
                        <a:lnTo>
                          <a:pt x="157879" y="719625"/>
                        </a:lnTo>
                        <a:lnTo>
                          <a:pt x="224859" y="609097"/>
                        </a:lnTo>
                        <a:lnTo>
                          <a:pt x="297419" y="508906"/>
                        </a:lnTo>
                        <a:lnTo>
                          <a:pt x="383535" y="418257"/>
                        </a:lnTo>
                        <a:lnTo>
                          <a:pt x="479219" y="332379"/>
                        </a:lnTo>
                        <a:lnTo>
                          <a:pt x="579688" y="256043"/>
                        </a:lnTo>
                        <a:lnTo>
                          <a:pt x="684941" y="193225"/>
                        </a:lnTo>
                        <a:lnTo>
                          <a:pt x="799762" y="135973"/>
                        </a:lnTo>
                        <a:lnTo>
                          <a:pt x="919367" y="93034"/>
                        </a:lnTo>
                        <a:lnTo>
                          <a:pt x="1044555" y="59637"/>
                        </a:lnTo>
                        <a:lnTo>
                          <a:pt x="1178513" y="40553"/>
                        </a:lnTo>
                        <a:lnTo>
                          <a:pt x="1307686" y="35782"/>
                        </a:lnTo>
                        <a:lnTo>
                          <a:pt x="1307686" y="30970"/>
                        </a:lnTo>
                        <a:lnTo>
                          <a:pt x="1307686" y="2987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GB" sz="2400" dirty="0">
                      <a:latin typeface="Bierstadt" panose="020B0004020202020204" pitchFamily="34" charset="0"/>
                    </a:endParaRP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4650E624-F01C-C559-642A-BCDBB0B3046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293441" y="792490"/>
                  <a:ext cx="2571402" cy="2624327"/>
                  <a:chOff x="4160838" y="1802603"/>
                  <a:chExt cx="2622549" cy="2676529"/>
                </a:xfrm>
                <a:gradFill>
                  <a:gsLst>
                    <a:gs pos="7344">
                      <a:srgbClr val="9DC682"/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96000">
                      <a:schemeClr val="accent4">
                        <a:lumMod val="50000"/>
                      </a:schemeClr>
                    </a:gs>
                    <a:gs pos="54000">
                      <a:schemeClr val="accent6">
                        <a:lumMod val="75000"/>
                      </a:schemeClr>
                    </a:gs>
                    <a:gs pos="25000">
                      <a:schemeClr val="accent6">
                        <a:lumMod val="50000"/>
                      </a:schemeClr>
                    </a:gs>
                  </a:gsLst>
                  <a:lin ang="2700000" scaled="1"/>
                </a:gradFill>
              </p:grpSpPr>
              <p:sp>
                <p:nvSpPr>
                  <p:cNvPr id="22" name="Free-form: Shape 4">
                    <a:extLst>
                      <a:ext uri="{FF2B5EF4-FFF2-40B4-BE49-F238E27FC236}">
                        <a16:creationId xmlns:a16="http://schemas.microsoft.com/office/drawing/2014/main" id="{13794EE3-7688-A2ED-D1A7-8530A1B96CD0}"/>
                      </a:ext>
                    </a:extLst>
                  </p:cNvPr>
                  <p:cNvSpPr/>
                  <p:nvPr/>
                </p:nvSpPr>
                <p:spPr>
                  <a:xfrm>
                    <a:off x="4160838" y="1802603"/>
                    <a:ext cx="1481114" cy="2644418"/>
                  </a:xfrm>
                  <a:custGeom>
                    <a:avLst/>
                    <a:gdLst>
                      <a:gd name="connsiteX0" fmla="*/ 1307686 w 1481114"/>
                      <a:gd name="connsiteY0" fmla="*/ 0 h 2644418"/>
                      <a:gd name="connsiteX1" fmla="*/ 1339998 w 1481114"/>
                      <a:gd name="connsiteY1" fmla="*/ 32073 h 2644418"/>
                      <a:gd name="connsiteX2" fmla="*/ 1339212 w 1481114"/>
                      <a:gd name="connsiteY2" fmla="*/ 32045 h 2644418"/>
                      <a:gd name="connsiteX3" fmla="*/ 1481114 w 1481114"/>
                      <a:gd name="connsiteY3" fmla="*/ 165746 h 2644418"/>
                      <a:gd name="connsiteX4" fmla="*/ 1350624 w 1481114"/>
                      <a:gd name="connsiteY4" fmla="*/ 288695 h 2644418"/>
                      <a:gd name="connsiteX5" fmla="*/ 1350624 w 1481114"/>
                      <a:gd name="connsiteY5" fmla="*/ 291049 h 2644418"/>
                      <a:gd name="connsiteX6" fmla="*/ 1348126 w 1481114"/>
                      <a:gd name="connsiteY6" fmla="*/ 291049 h 2644418"/>
                      <a:gd name="connsiteX7" fmla="*/ 1347270 w 1481114"/>
                      <a:gd name="connsiteY7" fmla="*/ 291049 h 2644418"/>
                      <a:gd name="connsiteX8" fmla="*/ 1348468 w 1481114"/>
                      <a:gd name="connsiteY8" fmla="*/ 291101 h 2644418"/>
                      <a:gd name="connsiteX9" fmla="*/ 1307686 w 1481114"/>
                      <a:gd name="connsiteY9" fmla="*/ 331580 h 2644418"/>
                      <a:gd name="connsiteX10" fmla="*/ 1307686 w 1481114"/>
                      <a:gd name="connsiteY10" fmla="*/ 294211 h 2644418"/>
                      <a:gd name="connsiteX11" fmla="*/ 1202434 w 1481114"/>
                      <a:gd name="connsiteY11" fmla="*/ 298982 h 2644418"/>
                      <a:gd name="connsiteX12" fmla="*/ 1097181 w 1481114"/>
                      <a:gd name="connsiteY12" fmla="*/ 318066 h 2644418"/>
                      <a:gd name="connsiteX13" fmla="*/ 996712 w 1481114"/>
                      <a:gd name="connsiteY13" fmla="*/ 341921 h 2644418"/>
                      <a:gd name="connsiteX14" fmla="*/ 900230 w 1481114"/>
                      <a:gd name="connsiteY14" fmla="*/ 380089 h 2644418"/>
                      <a:gd name="connsiteX15" fmla="*/ 809330 w 1481114"/>
                      <a:gd name="connsiteY15" fmla="*/ 423028 h 2644418"/>
                      <a:gd name="connsiteX16" fmla="*/ 723214 w 1481114"/>
                      <a:gd name="connsiteY16" fmla="*/ 475509 h 2644418"/>
                      <a:gd name="connsiteX17" fmla="*/ 641883 w 1481114"/>
                      <a:gd name="connsiteY17" fmla="*/ 532761 h 2644418"/>
                      <a:gd name="connsiteX18" fmla="*/ 570119 w 1481114"/>
                      <a:gd name="connsiteY18" fmla="*/ 599555 h 2644418"/>
                      <a:gd name="connsiteX19" fmla="*/ 503140 w 1481114"/>
                      <a:gd name="connsiteY19" fmla="*/ 676686 h 2644418"/>
                      <a:gd name="connsiteX20" fmla="*/ 440945 w 1481114"/>
                      <a:gd name="connsiteY20" fmla="*/ 757793 h 2644418"/>
                      <a:gd name="connsiteX21" fmla="*/ 388319 w 1481114"/>
                      <a:gd name="connsiteY21" fmla="*/ 843671 h 2644418"/>
                      <a:gd name="connsiteX22" fmla="*/ 345261 w 1481114"/>
                      <a:gd name="connsiteY22" fmla="*/ 934320 h 2644418"/>
                      <a:gd name="connsiteX23" fmla="*/ 311772 w 1481114"/>
                      <a:gd name="connsiteY23" fmla="*/ 1029740 h 2644418"/>
                      <a:gd name="connsiteX24" fmla="*/ 282269 w 1481114"/>
                      <a:gd name="connsiteY24" fmla="*/ 1130726 h 2644418"/>
                      <a:gd name="connsiteX25" fmla="*/ 267916 w 1481114"/>
                      <a:gd name="connsiteY25" fmla="*/ 1235688 h 2644418"/>
                      <a:gd name="connsiteX26" fmla="*/ 263132 w 1481114"/>
                      <a:gd name="connsiteY26" fmla="*/ 1340650 h 2644418"/>
                      <a:gd name="connsiteX27" fmla="*/ 267916 w 1481114"/>
                      <a:gd name="connsiteY27" fmla="*/ 1445612 h 2644418"/>
                      <a:gd name="connsiteX28" fmla="*/ 282269 w 1481114"/>
                      <a:gd name="connsiteY28" fmla="*/ 1550574 h 2644418"/>
                      <a:gd name="connsiteX29" fmla="*/ 311771 w 1481114"/>
                      <a:gd name="connsiteY29" fmla="*/ 1651560 h 2644418"/>
                      <a:gd name="connsiteX30" fmla="*/ 345261 w 1481114"/>
                      <a:gd name="connsiteY30" fmla="*/ 1746980 h 2644418"/>
                      <a:gd name="connsiteX31" fmla="*/ 388319 w 1481114"/>
                      <a:gd name="connsiteY31" fmla="*/ 1837629 h 2644418"/>
                      <a:gd name="connsiteX32" fmla="*/ 440945 w 1481114"/>
                      <a:gd name="connsiteY32" fmla="*/ 1923507 h 2644418"/>
                      <a:gd name="connsiteX33" fmla="*/ 503140 w 1481114"/>
                      <a:gd name="connsiteY33" fmla="*/ 2004614 h 2644418"/>
                      <a:gd name="connsiteX34" fmla="*/ 570119 w 1481114"/>
                      <a:gd name="connsiteY34" fmla="*/ 2081745 h 2644418"/>
                      <a:gd name="connsiteX35" fmla="*/ 641882 w 1481114"/>
                      <a:gd name="connsiteY35" fmla="*/ 2148540 h 2644418"/>
                      <a:gd name="connsiteX36" fmla="*/ 723214 w 1481114"/>
                      <a:gd name="connsiteY36" fmla="*/ 2205792 h 2644418"/>
                      <a:gd name="connsiteX37" fmla="*/ 809330 w 1481114"/>
                      <a:gd name="connsiteY37" fmla="*/ 2258273 h 2644418"/>
                      <a:gd name="connsiteX38" fmla="*/ 900230 w 1481114"/>
                      <a:gd name="connsiteY38" fmla="*/ 2305983 h 2644418"/>
                      <a:gd name="connsiteX39" fmla="*/ 996712 w 1481114"/>
                      <a:gd name="connsiteY39" fmla="*/ 2339380 h 2644418"/>
                      <a:gd name="connsiteX40" fmla="*/ 1097180 w 1481114"/>
                      <a:gd name="connsiteY40" fmla="*/ 2363235 h 2644418"/>
                      <a:gd name="connsiteX41" fmla="*/ 1202434 w 1481114"/>
                      <a:gd name="connsiteY41" fmla="*/ 2382319 h 2644418"/>
                      <a:gd name="connsiteX42" fmla="*/ 1271286 w 1481114"/>
                      <a:gd name="connsiteY42" fmla="*/ 2385440 h 2644418"/>
                      <a:gd name="connsiteX43" fmla="*/ 1144735 w 1481114"/>
                      <a:gd name="connsiteY43" fmla="*/ 2511641 h 2644418"/>
                      <a:gd name="connsiteX44" fmla="*/ 1277880 w 1481114"/>
                      <a:gd name="connsiteY44" fmla="*/ 2644418 h 2644418"/>
                      <a:gd name="connsiteX45" fmla="*/ 1178513 w 1481114"/>
                      <a:gd name="connsiteY45" fmla="*/ 2640748 h 2644418"/>
                      <a:gd name="connsiteX46" fmla="*/ 1044554 w 1481114"/>
                      <a:gd name="connsiteY46" fmla="*/ 2621664 h 2644418"/>
                      <a:gd name="connsiteX47" fmla="*/ 919367 w 1481114"/>
                      <a:gd name="connsiteY47" fmla="*/ 2588267 h 2644418"/>
                      <a:gd name="connsiteX48" fmla="*/ 799761 w 1481114"/>
                      <a:gd name="connsiteY48" fmla="*/ 2545328 h 2644418"/>
                      <a:gd name="connsiteX49" fmla="*/ 684940 w 1481114"/>
                      <a:gd name="connsiteY49" fmla="*/ 2487281 h 2644418"/>
                      <a:gd name="connsiteX50" fmla="*/ 579687 w 1481114"/>
                      <a:gd name="connsiteY50" fmla="*/ 2425258 h 2644418"/>
                      <a:gd name="connsiteX51" fmla="*/ 479219 w 1481114"/>
                      <a:gd name="connsiteY51" fmla="*/ 2348922 h 2644418"/>
                      <a:gd name="connsiteX52" fmla="*/ 383534 w 1481114"/>
                      <a:gd name="connsiteY52" fmla="*/ 2263044 h 2644418"/>
                      <a:gd name="connsiteX53" fmla="*/ 297418 w 1481114"/>
                      <a:gd name="connsiteY53" fmla="*/ 2172395 h 2644418"/>
                      <a:gd name="connsiteX54" fmla="*/ 224858 w 1481114"/>
                      <a:gd name="connsiteY54" fmla="*/ 2072203 h 2644418"/>
                      <a:gd name="connsiteX55" fmla="*/ 157879 w 1481114"/>
                      <a:gd name="connsiteY55" fmla="*/ 1961675 h 2644418"/>
                      <a:gd name="connsiteX56" fmla="*/ 105253 w 1481114"/>
                      <a:gd name="connsiteY56" fmla="*/ 1851942 h 2644418"/>
                      <a:gd name="connsiteX57" fmla="*/ 57410 w 1481114"/>
                      <a:gd name="connsiteY57" fmla="*/ 1727896 h 2644418"/>
                      <a:gd name="connsiteX58" fmla="*/ 28705 w 1481114"/>
                      <a:gd name="connsiteY58" fmla="*/ 1603850 h 2644418"/>
                      <a:gd name="connsiteX59" fmla="*/ 4784 w 1481114"/>
                      <a:gd name="connsiteY59" fmla="*/ 1474238 h 2644418"/>
                      <a:gd name="connsiteX60" fmla="*/ 0 w 1481114"/>
                      <a:gd name="connsiteY60" fmla="*/ 1340650 h 2644418"/>
                      <a:gd name="connsiteX61" fmla="*/ 4784 w 1481114"/>
                      <a:gd name="connsiteY61" fmla="*/ 1207062 h 2644418"/>
                      <a:gd name="connsiteX62" fmla="*/ 28705 w 1481114"/>
                      <a:gd name="connsiteY62" fmla="*/ 1077450 h 2644418"/>
                      <a:gd name="connsiteX63" fmla="*/ 57411 w 1481114"/>
                      <a:gd name="connsiteY63" fmla="*/ 953404 h 2644418"/>
                      <a:gd name="connsiteX64" fmla="*/ 105253 w 1481114"/>
                      <a:gd name="connsiteY64" fmla="*/ 834129 h 2644418"/>
                      <a:gd name="connsiteX65" fmla="*/ 157879 w 1481114"/>
                      <a:gd name="connsiteY65" fmla="*/ 719625 h 2644418"/>
                      <a:gd name="connsiteX66" fmla="*/ 224859 w 1481114"/>
                      <a:gd name="connsiteY66" fmla="*/ 609097 h 2644418"/>
                      <a:gd name="connsiteX67" fmla="*/ 297419 w 1481114"/>
                      <a:gd name="connsiteY67" fmla="*/ 508906 h 2644418"/>
                      <a:gd name="connsiteX68" fmla="*/ 383535 w 1481114"/>
                      <a:gd name="connsiteY68" fmla="*/ 418257 h 2644418"/>
                      <a:gd name="connsiteX69" fmla="*/ 479219 w 1481114"/>
                      <a:gd name="connsiteY69" fmla="*/ 332379 h 2644418"/>
                      <a:gd name="connsiteX70" fmla="*/ 579688 w 1481114"/>
                      <a:gd name="connsiteY70" fmla="*/ 256043 h 2644418"/>
                      <a:gd name="connsiteX71" fmla="*/ 684941 w 1481114"/>
                      <a:gd name="connsiteY71" fmla="*/ 193225 h 2644418"/>
                      <a:gd name="connsiteX72" fmla="*/ 799762 w 1481114"/>
                      <a:gd name="connsiteY72" fmla="*/ 135973 h 2644418"/>
                      <a:gd name="connsiteX73" fmla="*/ 919367 w 1481114"/>
                      <a:gd name="connsiteY73" fmla="*/ 93034 h 2644418"/>
                      <a:gd name="connsiteX74" fmla="*/ 1044555 w 1481114"/>
                      <a:gd name="connsiteY74" fmla="*/ 59637 h 2644418"/>
                      <a:gd name="connsiteX75" fmla="*/ 1178513 w 1481114"/>
                      <a:gd name="connsiteY75" fmla="*/ 40553 h 2644418"/>
                      <a:gd name="connsiteX76" fmla="*/ 1307686 w 1481114"/>
                      <a:gd name="connsiteY76" fmla="*/ 35782 h 2644418"/>
                      <a:gd name="connsiteX77" fmla="*/ 1307686 w 1481114"/>
                      <a:gd name="connsiteY77" fmla="*/ 30970 h 2644418"/>
                      <a:gd name="connsiteX78" fmla="*/ 1307686 w 1481114"/>
                      <a:gd name="connsiteY78" fmla="*/ 29870 h 2644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1481114" h="2644418">
                        <a:moveTo>
                          <a:pt x="1307686" y="0"/>
                        </a:moveTo>
                        <a:lnTo>
                          <a:pt x="1339998" y="32073"/>
                        </a:lnTo>
                        <a:lnTo>
                          <a:pt x="1339212" y="32045"/>
                        </a:lnTo>
                        <a:lnTo>
                          <a:pt x="1481114" y="165746"/>
                        </a:lnTo>
                        <a:lnTo>
                          <a:pt x="1350624" y="288695"/>
                        </a:lnTo>
                        <a:lnTo>
                          <a:pt x="1350624" y="291049"/>
                        </a:lnTo>
                        <a:lnTo>
                          <a:pt x="1348126" y="291049"/>
                        </a:lnTo>
                        <a:lnTo>
                          <a:pt x="1347270" y="291049"/>
                        </a:lnTo>
                        <a:lnTo>
                          <a:pt x="1348468" y="291101"/>
                        </a:lnTo>
                        <a:lnTo>
                          <a:pt x="1307686" y="331580"/>
                        </a:lnTo>
                        <a:lnTo>
                          <a:pt x="1307686" y="294211"/>
                        </a:lnTo>
                        <a:lnTo>
                          <a:pt x="1202434" y="298982"/>
                        </a:lnTo>
                        <a:lnTo>
                          <a:pt x="1097181" y="318066"/>
                        </a:lnTo>
                        <a:lnTo>
                          <a:pt x="996712" y="341921"/>
                        </a:lnTo>
                        <a:lnTo>
                          <a:pt x="900230" y="380089"/>
                        </a:lnTo>
                        <a:lnTo>
                          <a:pt x="809330" y="423028"/>
                        </a:lnTo>
                        <a:lnTo>
                          <a:pt x="723214" y="475509"/>
                        </a:lnTo>
                        <a:lnTo>
                          <a:pt x="641883" y="532761"/>
                        </a:lnTo>
                        <a:lnTo>
                          <a:pt x="570119" y="599555"/>
                        </a:lnTo>
                        <a:lnTo>
                          <a:pt x="503140" y="676686"/>
                        </a:lnTo>
                        <a:lnTo>
                          <a:pt x="440945" y="757793"/>
                        </a:lnTo>
                        <a:lnTo>
                          <a:pt x="388319" y="843671"/>
                        </a:lnTo>
                        <a:lnTo>
                          <a:pt x="345261" y="934320"/>
                        </a:lnTo>
                        <a:lnTo>
                          <a:pt x="311772" y="1029740"/>
                        </a:lnTo>
                        <a:lnTo>
                          <a:pt x="282269" y="1130726"/>
                        </a:lnTo>
                        <a:lnTo>
                          <a:pt x="267916" y="1235688"/>
                        </a:lnTo>
                        <a:lnTo>
                          <a:pt x="263132" y="1340650"/>
                        </a:lnTo>
                        <a:lnTo>
                          <a:pt x="267916" y="1445612"/>
                        </a:lnTo>
                        <a:lnTo>
                          <a:pt x="282269" y="1550574"/>
                        </a:lnTo>
                        <a:lnTo>
                          <a:pt x="311771" y="1651560"/>
                        </a:lnTo>
                        <a:lnTo>
                          <a:pt x="345261" y="1746980"/>
                        </a:lnTo>
                        <a:lnTo>
                          <a:pt x="388319" y="1837629"/>
                        </a:lnTo>
                        <a:lnTo>
                          <a:pt x="440945" y="1923507"/>
                        </a:lnTo>
                        <a:lnTo>
                          <a:pt x="503140" y="2004614"/>
                        </a:lnTo>
                        <a:lnTo>
                          <a:pt x="570119" y="2081745"/>
                        </a:lnTo>
                        <a:lnTo>
                          <a:pt x="641882" y="2148540"/>
                        </a:lnTo>
                        <a:lnTo>
                          <a:pt x="723214" y="2205792"/>
                        </a:lnTo>
                        <a:lnTo>
                          <a:pt x="809330" y="2258273"/>
                        </a:lnTo>
                        <a:lnTo>
                          <a:pt x="900230" y="2305983"/>
                        </a:lnTo>
                        <a:lnTo>
                          <a:pt x="996712" y="2339380"/>
                        </a:lnTo>
                        <a:lnTo>
                          <a:pt x="1097180" y="2363235"/>
                        </a:lnTo>
                        <a:lnTo>
                          <a:pt x="1202434" y="2382319"/>
                        </a:lnTo>
                        <a:lnTo>
                          <a:pt x="1271286" y="2385440"/>
                        </a:lnTo>
                        <a:lnTo>
                          <a:pt x="1144735" y="2511641"/>
                        </a:lnTo>
                        <a:lnTo>
                          <a:pt x="1277880" y="2644418"/>
                        </a:lnTo>
                        <a:lnTo>
                          <a:pt x="1178513" y="2640748"/>
                        </a:lnTo>
                        <a:lnTo>
                          <a:pt x="1044554" y="2621664"/>
                        </a:lnTo>
                        <a:lnTo>
                          <a:pt x="919367" y="2588267"/>
                        </a:lnTo>
                        <a:lnTo>
                          <a:pt x="799761" y="2545328"/>
                        </a:lnTo>
                        <a:lnTo>
                          <a:pt x="684940" y="2487281"/>
                        </a:lnTo>
                        <a:lnTo>
                          <a:pt x="579687" y="2425258"/>
                        </a:lnTo>
                        <a:lnTo>
                          <a:pt x="479219" y="2348922"/>
                        </a:lnTo>
                        <a:lnTo>
                          <a:pt x="383534" y="2263044"/>
                        </a:lnTo>
                        <a:lnTo>
                          <a:pt x="297418" y="2172395"/>
                        </a:lnTo>
                        <a:lnTo>
                          <a:pt x="224858" y="2072203"/>
                        </a:lnTo>
                        <a:lnTo>
                          <a:pt x="157879" y="1961675"/>
                        </a:lnTo>
                        <a:lnTo>
                          <a:pt x="105253" y="1851942"/>
                        </a:lnTo>
                        <a:lnTo>
                          <a:pt x="57410" y="1727896"/>
                        </a:lnTo>
                        <a:lnTo>
                          <a:pt x="28705" y="1603850"/>
                        </a:lnTo>
                        <a:lnTo>
                          <a:pt x="4784" y="1474238"/>
                        </a:lnTo>
                        <a:lnTo>
                          <a:pt x="0" y="1340650"/>
                        </a:lnTo>
                        <a:lnTo>
                          <a:pt x="4784" y="1207062"/>
                        </a:lnTo>
                        <a:lnTo>
                          <a:pt x="28705" y="1077450"/>
                        </a:lnTo>
                        <a:lnTo>
                          <a:pt x="57411" y="953404"/>
                        </a:lnTo>
                        <a:lnTo>
                          <a:pt x="105253" y="834129"/>
                        </a:lnTo>
                        <a:lnTo>
                          <a:pt x="157879" y="719625"/>
                        </a:lnTo>
                        <a:lnTo>
                          <a:pt x="224859" y="609097"/>
                        </a:lnTo>
                        <a:lnTo>
                          <a:pt x="297419" y="508906"/>
                        </a:lnTo>
                        <a:lnTo>
                          <a:pt x="383535" y="418257"/>
                        </a:lnTo>
                        <a:lnTo>
                          <a:pt x="479219" y="332379"/>
                        </a:lnTo>
                        <a:lnTo>
                          <a:pt x="579688" y="256043"/>
                        </a:lnTo>
                        <a:lnTo>
                          <a:pt x="684941" y="193225"/>
                        </a:lnTo>
                        <a:lnTo>
                          <a:pt x="799762" y="135973"/>
                        </a:lnTo>
                        <a:lnTo>
                          <a:pt x="919367" y="93034"/>
                        </a:lnTo>
                        <a:lnTo>
                          <a:pt x="1044555" y="59637"/>
                        </a:lnTo>
                        <a:lnTo>
                          <a:pt x="1178513" y="40553"/>
                        </a:lnTo>
                        <a:lnTo>
                          <a:pt x="1307686" y="35782"/>
                        </a:lnTo>
                        <a:lnTo>
                          <a:pt x="1307686" y="30970"/>
                        </a:lnTo>
                        <a:lnTo>
                          <a:pt x="1307686" y="2987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GB" sz="2400" dirty="0">
                      <a:latin typeface="Bierstadt" panose="020B0004020202020204" pitchFamily="34" charset="0"/>
                    </a:endParaRPr>
                  </a:p>
                </p:txBody>
              </p:sp>
              <p:sp>
                <p:nvSpPr>
                  <p:cNvPr id="23" name="Free-form: Shape 5">
                    <a:extLst>
                      <a:ext uri="{FF2B5EF4-FFF2-40B4-BE49-F238E27FC236}">
                        <a16:creationId xmlns:a16="http://schemas.microsoft.com/office/drawing/2014/main" id="{B77F3DE4-0BB5-D1BA-2864-13069917DD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722253" y="2417998"/>
                    <a:ext cx="2644455" cy="1477813"/>
                  </a:xfrm>
                  <a:custGeom>
                    <a:avLst/>
                    <a:gdLst>
                      <a:gd name="connsiteX0" fmla="*/ 2644455 w 2644455"/>
                      <a:gd name="connsiteY0" fmla="*/ 195263 h 1477813"/>
                      <a:gd name="connsiteX1" fmla="*/ 2640750 w 2644455"/>
                      <a:gd name="connsiteY1" fmla="*/ 299301 h 1477813"/>
                      <a:gd name="connsiteX2" fmla="*/ 2621666 w 2644455"/>
                      <a:gd name="connsiteY2" fmla="*/ 433259 h 1477813"/>
                      <a:gd name="connsiteX3" fmla="*/ 2588269 w 2644455"/>
                      <a:gd name="connsiteY3" fmla="*/ 558447 h 1477813"/>
                      <a:gd name="connsiteX4" fmla="*/ 2545330 w 2644455"/>
                      <a:gd name="connsiteY4" fmla="*/ 678052 h 1477813"/>
                      <a:gd name="connsiteX5" fmla="*/ 2488078 w 2644455"/>
                      <a:gd name="connsiteY5" fmla="*/ 792873 h 1477813"/>
                      <a:gd name="connsiteX6" fmla="*/ 2425260 w 2644455"/>
                      <a:gd name="connsiteY6" fmla="*/ 898126 h 1477813"/>
                      <a:gd name="connsiteX7" fmla="*/ 2348924 w 2644455"/>
                      <a:gd name="connsiteY7" fmla="*/ 998594 h 1477813"/>
                      <a:gd name="connsiteX8" fmla="*/ 2263045 w 2644455"/>
                      <a:gd name="connsiteY8" fmla="*/ 1094279 h 1477813"/>
                      <a:gd name="connsiteX9" fmla="*/ 2172397 w 2644455"/>
                      <a:gd name="connsiteY9" fmla="*/ 1175610 h 1477813"/>
                      <a:gd name="connsiteX10" fmla="*/ 2072205 w 2644455"/>
                      <a:gd name="connsiteY10" fmla="*/ 1252955 h 1477813"/>
                      <a:gd name="connsiteX11" fmla="*/ 1961677 w 2644455"/>
                      <a:gd name="connsiteY11" fmla="*/ 1319934 h 1477813"/>
                      <a:gd name="connsiteX12" fmla="*/ 1847173 w 2644455"/>
                      <a:gd name="connsiteY12" fmla="*/ 1372560 h 1477813"/>
                      <a:gd name="connsiteX13" fmla="*/ 1727898 w 2644455"/>
                      <a:gd name="connsiteY13" fmla="*/ 1420403 h 1477813"/>
                      <a:gd name="connsiteX14" fmla="*/ 1603852 w 2644455"/>
                      <a:gd name="connsiteY14" fmla="*/ 1449108 h 1477813"/>
                      <a:gd name="connsiteX15" fmla="*/ 1474239 w 2644455"/>
                      <a:gd name="connsiteY15" fmla="*/ 1468245 h 1477813"/>
                      <a:gd name="connsiteX16" fmla="*/ 1340651 w 2644455"/>
                      <a:gd name="connsiteY16" fmla="*/ 1477813 h 1477813"/>
                      <a:gd name="connsiteX17" fmla="*/ 1207063 w 2644455"/>
                      <a:gd name="connsiteY17" fmla="*/ 1468245 h 1477813"/>
                      <a:gd name="connsiteX18" fmla="*/ 1077451 w 2644455"/>
                      <a:gd name="connsiteY18" fmla="*/ 1449108 h 1477813"/>
                      <a:gd name="connsiteX19" fmla="*/ 953405 w 2644455"/>
                      <a:gd name="connsiteY19" fmla="*/ 1420403 h 1477813"/>
                      <a:gd name="connsiteX20" fmla="*/ 829359 w 2644455"/>
                      <a:gd name="connsiteY20" fmla="*/ 1372560 h 1477813"/>
                      <a:gd name="connsiteX21" fmla="*/ 719626 w 2644455"/>
                      <a:gd name="connsiteY21" fmla="*/ 1319934 h 1477813"/>
                      <a:gd name="connsiteX22" fmla="*/ 609098 w 2644455"/>
                      <a:gd name="connsiteY22" fmla="*/ 1252955 h 1477813"/>
                      <a:gd name="connsiteX23" fmla="*/ 508907 w 2644455"/>
                      <a:gd name="connsiteY23" fmla="*/ 1175610 h 1477813"/>
                      <a:gd name="connsiteX24" fmla="*/ 418258 w 2644455"/>
                      <a:gd name="connsiteY24" fmla="*/ 1094279 h 1477813"/>
                      <a:gd name="connsiteX25" fmla="*/ 332380 w 2644455"/>
                      <a:gd name="connsiteY25" fmla="*/ 998594 h 1477813"/>
                      <a:gd name="connsiteX26" fmla="*/ 256044 w 2644455"/>
                      <a:gd name="connsiteY26" fmla="*/ 898126 h 1477813"/>
                      <a:gd name="connsiteX27" fmla="*/ 194021 w 2644455"/>
                      <a:gd name="connsiteY27" fmla="*/ 792873 h 1477813"/>
                      <a:gd name="connsiteX28" fmla="*/ 135974 w 2644455"/>
                      <a:gd name="connsiteY28" fmla="*/ 678052 h 1477813"/>
                      <a:gd name="connsiteX29" fmla="*/ 93035 w 2644455"/>
                      <a:gd name="connsiteY29" fmla="*/ 558447 h 1477813"/>
                      <a:gd name="connsiteX30" fmla="*/ 59638 w 2644455"/>
                      <a:gd name="connsiteY30" fmla="*/ 433259 h 1477813"/>
                      <a:gd name="connsiteX31" fmla="*/ 40554 w 2644455"/>
                      <a:gd name="connsiteY31" fmla="*/ 299301 h 1477813"/>
                      <a:gd name="connsiteX32" fmla="*/ 35783 w 2644455"/>
                      <a:gd name="connsiteY32" fmla="*/ 165343 h 1477813"/>
                      <a:gd name="connsiteX33" fmla="*/ 38724 w 2644455"/>
                      <a:gd name="connsiteY33" fmla="*/ 165343 h 1477813"/>
                      <a:gd name="connsiteX34" fmla="*/ 38724 w 2644455"/>
                      <a:gd name="connsiteY34" fmla="*/ 165342 h 1477813"/>
                      <a:gd name="connsiteX35" fmla="*/ 0 w 2644455"/>
                      <a:gd name="connsiteY35" fmla="*/ 165342 h 1477813"/>
                      <a:gd name="connsiteX36" fmla="*/ 32109 w 2644455"/>
                      <a:gd name="connsiteY36" fmla="*/ 133145 h 1477813"/>
                      <a:gd name="connsiteX37" fmla="*/ 31008 w 2644455"/>
                      <a:gd name="connsiteY37" fmla="*/ 162951 h 1477813"/>
                      <a:gd name="connsiteX38" fmla="*/ 31009 w 2644455"/>
                      <a:gd name="connsiteY38" fmla="*/ 162951 h 1477813"/>
                      <a:gd name="connsiteX39" fmla="*/ 32110 w 2644455"/>
                      <a:gd name="connsiteY39" fmla="*/ 133144 h 1477813"/>
                      <a:gd name="connsiteX40" fmla="*/ 164887 w 2644455"/>
                      <a:gd name="connsiteY40" fmla="*/ 0 h 1477813"/>
                      <a:gd name="connsiteX41" fmla="*/ 291088 w 2644455"/>
                      <a:gd name="connsiteY41" fmla="*/ 126550 h 1477813"/>
                      <a:gd name="connsiteX42" fmla="*/ 291088 w 2644455"/>
                      <a:gd name="connsiteY42" fmla="*/ 126551 h 1477813"/>
                      <a:gd name="connsiteX43" fmla="*/ 329772 w 2644455"/>
                      <a:gd name="connsiteY43" fmla="*/ 165342 h 1477813"/>
                      <a:gd name="connsiteX44" fmla="*/ 291089 w 2644455"/>
                      <a:gd name="connsiteY44" fmla="*/ 165342 h 1477813"/>
                      <a:gd name="connsiteX45" fmla="*/ 291089 w 2644455"/>
                      <a:gd name="connsiteY45" fmla="*/ 165343 h 1477813"/>
                      <a:gd name="connsiteX46" fmla="*/ 294213 w 2644455"/>
                      <a:gd name="connsiteY46" fmla="*/ 165343 h 1477813"/>
                      <a:gd name="connsiteX47" fmla="*/ 298984 w 2644455"/>
                      <a:gd name="connsiteY47" fmla="*/ 275380 h 1477813"/>
                      <a:gd name="connsiteX48" fmla="*/ 318068 w 2644455"/>
                      <a:gd name="connsiteY48" fmla="*/ 380633 h 1477813"/>
                      <a:gd name="connsiteX49" fmla="*/ 341923 w 2644455"/>
                      <a:gd name="connsiteY49" fmla="*/ 476317 h 1477813"/>
                      <a:gd name="connsiteX50" fmla="*/ 375320 w 2644455"/>
                      <a:gd name="connsiteY50" fmla="*/ 577583 h 1477813"/>
                      <a:gd name="connsiteX51" fmla="*/ 423030 w 2644455"/>
                      <a:gd name="connsiteY51" fmla="*/ 668484 h 1477813"/>
                      <a:gd name="connsiteX52" fmla="*/ 475511 w 2644455"/>
                      <a:gd name="connsiteY52" fmla="*/ 754599 h 1477813"/>
                      <a:gd name="connsiteX53" fmla="*/ 532763 w 2644455"/>
                      <a:gd name="connsiteY53" fmla="*/ 835931 h 1477813"/>
                      <a:gd name="connsiteX54" fmla="*/ 599557 w 2644455"/>
                      <a:gd name="connsiteY54" fmla="*/ 907694 h 1477813"/>
                      <a:gd name="connsiteX55" fmla="*/ 676687 w 2644455"/>
                      <a:gd name="connsiteY55" fmla="*/ 974673 h 1477813"/>
                      <a:gd name="connsiteX56" fmla="*/ 757794 w 2644455"/>
                      <a:gd name="connsiteY56" fmla="*/ 1036868 h 1477813"/>
                      <a:gd name="connsiteX57" fmla="*/ 843672 w 2644455"/>
                      <a:gd name="connsiteY57" fmla="*/ 1089495 h 1477813"/>
                      <a:gd name="connsiteX58" fmla="*/ 934321 w 2644455"/>
                      <a:gd name="connsiteY58" fmla="*/ 1132553 h 1477813"/>
                      <a:gd name="connsiteX59" fmla="*/ 1029741 w 2644455"/>
                      <a:gd name="connsiteY59" fmla="*/ 1166042 h 1477813"/>
                      <a:gd name="connsiteX60" fmla="*/ 1130727 w 2644455"/>
                      <a:gd name="connsiteY60" fmla="*/ 1195544 h 1477813"/>
                      <a:gd name="connsiteX61" fmla="*/ 1235689 w 2644455"/>
                      <a:gd name="connsiteY61" fmla="*/ 1209897 h 1477813"/>
                      <a:gd name="connsiteX62" fmla="*/ 1340651 w 2644455"/>
                      <a:gd name="connsiteY62" fmla="*/ 1214681 h 1477813"/>
                      <a:gd name="connsiteX63" fmla="*/ 1445613 w 2644455"/>
                      <a:gd name="connsiteY63" fmla="*/ 1209897 h 1477813"/>
                      <a:gd name="connsiteX64" fmla="*/ 1550575 w 2644455"/>
                      <a:gd name="connsiteY64" fmla="*/ 1195544 h 1477813"/>
                      <a:gd name="connsiteX65" fmla="*/ 1651562 w 2644455"/>
                      <a:gd name="connsiteY65" fmla="*/ 1166042 h 1477813"/>
                      <a:gd name="connsiteX66" fmla="*/ 1746982 w 2644455"/>
                      <a:gd name="connsiteY66" fmla="*/ 1132553 h 1477813"/>
                      <a:gd name="connsiteX67" fmla="*/ 1837631 w 2644455"/>
                      <a:gd name="connsiteY67" fmla="*/ 1089495 h 1477813"/>
                      <a:gd name="connsiteX68" fmla="*/ 1923509 w 2644455"/>
                      <a:gd name="connsiteY68" fmla="*/ 1036868 h 1477813"/>
                      <a:gd name="connsiteX69" fmla="*/ 2004616 w 2644455"/>
                      <a:gd name="connsiteY69" fmla="*/ 974673 h 1477813"/>
                      <a:gd name="connsiteX70" fmla="*/ 2081747 w 2644455"/>
                      <a:gd name="connsiteY70" fmla="*/ 907694 h 1477813"/>
                      <a:gd name="connsiteX71" fmla="*/ 2148541 w 2644455"/>
                      <a:gd name="connsiteY71" fmla="*/ 835931 h 1477813"/>
                      <a:gd name="connsiteX72" fmla="*/ 2205794 w 2644455"/>
                      <a:gd name="connsiteY72" fmla="*/ 754599 h 1477813"/>
                      <a:gd name="connsiteX73" fmla="*/ 2258275 w 2644455"/>
                      <a:gd name="connsiteY73" fmla="*/ 668484 h 1477813"/>
                      <a:gd name="connsiteX74" fmla="*/ 2301214 w 2644455"/>
                      <a:gd name="connsiteY74" fmla="*/ 577583 h 1477813"/>
                      <a:gd name="connsiteX75" fmla="*/ 2339382 w 2644455"/>
                      <a:gd name="connsiteY75" fmla="*/ 476317 h 1477813"/>
                      <a:gd name="connsiteX76" fmla="*/ 2363237 w 2644455"/>
                      <a:gd name="connsiteY76" fmla="*/ 380633 h 1477813"/>
                      <a:gd name="connsiteX77" fmla="*/ 2382321 w 2644455"/>
                      <a:gd name="connsiteY77" fmla="*/ 275380 h 1477813"/>
                      <a:gd name="connsiteX78" fmla="*/ 2385427 w 2644455"/>
                      <a:gd name="connsiteY78" fmla="*/ 203733 h 1477813"/>
                      <a:gd name="connsiteX79" fmla="*/ 2510737 w 2644455"/>
                      <a:gd name="connsiteY79" fmla="*/ 329979 h 1477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</a:cxnLst>
                    <a:rect l="l" t="t" r="r" b="b"/>
                    <a:pathLst>
                      <a:path w="2644455" h="1477813">
                        <a:moveTo>
                          <a:pt x="2644455" y="195263"/>
                        </a:moveTo>
                        <a:lnTo>
                          <a:pt x="2640750" y="299301"/>
                        </a:lnTo>
                        <a:lnTo>
                          <a:pt x="2621666" y="433259"/>
                        </a:lnTo>
                        <a:lnTo>
                          <a:pt x="2588269" y="558447"/>
                        </a:lnTo>
                        <a:lnTo>
                          <a:pt x="2545330" y="678052"/>
                        </a:lnTo>
                        <a:lnTo>
                          <a:pt x="2488078" y="792873"/>
                        </a:lnTo>
                        <a:lnTo>
                          <a:pt x="2425260" y="898126"/>
                        </a:lnTo>
                        <a:lnTo>
                          <a:pt x="2348924" y="998594"/>
                        </a:lnTo>
                        <a:lnTo>
                          <a:pt x="2263045" y="1094279"/>
                        </a:lnTo>
                        <a:lnTo>
                          <a:pt x="2172397" y="1175610"/>
                        </a:lnTo>
                        <a:lnTo>
                          <a:pt x="2072205" y="1252955"/>
                        </a:lnTo>
                        <a:lnTo>
                          <a:pt x="1961677" y="1319934"/>
                        </a:lnTo>
                        <a:lnTo>
                          <a:pt x="1847173" y="1372560"/>
                        </a:lnTo>
                        <a:lnTo>
                          <a:pt x="1727898" y="1420403"/>
                        </a:lnTo>
                        <a:lnTo>
                          <a:pt x="1603852" y="1449108"/>
                        </a:lnTo>
                        <a:lnTo>
                          <a:pt x="1474239" y="1468245"/>
                        </a:lnTo>
                        <a:lnTo>
                          <a:pt x="1340651" y="1477813"/>
                        </a:lnTo>
                        <a:lnTo>
                          <a:pt x="1207063" y="1468245"/>
                        </a:lnTo>
                        <a:lnTo>
                          <a:pt x="1077451" y="1449108"/>
                        </a:lnTo>
                        <a:lnTo>
                          <a:pt x="953405" y="1420403"/>
                        </a:lnTo>
                        <a:lnTo>
                          <a:pt x="829359" y="1372560"/>
                        </a:lnTo>
                        <a:lnTo>
                          <a:pt x="719626" y="1319934"/>
                        </a:lnTo>
                        <a:lnTo>
                          <a:pt x="609098" y="1252955"/>
                        </a:lnTo>
                        <a:lnTo>
                          <a:pt x="508907" y="1175610"/>
                        </a:lnTo>
                        <a:lnTo>
                          <a:pt x="418258" y="1094279"/>
                        </a:lnTo>
                        <a:lnTo>
                          <a:pt x="332380" y="998594"/>
                        </a:lnTo>
                        <a:lnTo>
                          <a:pt x="256044" y="898126"/>
                        </a:lnTo>
                        <a:lnTo>
                          <a:pt x="194021" y="792873"/>
                        </a:lnTo>
                        <a:lnTo>
                          <a:pt x="135974" y="678052"/>
                        </a:lnTo>
                        <a:lnTo>
                          <a:pt x="93035" y="558447"/>
                        </a:lnTo>
                        <a:lnTo>
                          <a:pt x="59638" y="433259"/>
                        </a:lnTo>
                        <a:lnTo>
                          <a:pt x="40554" y="299301"/>
                        </a:lnTo>
                        <a:lnTo>
                          <a:pt x="35783" y="165343"/>
                        </a:lnTo>
                        <a:lnTo>
                          <a:pt x="38724" y="165343"/>
                        </a:lnTo>
                        <a:lnTo>
                          <a:pt x="38724" y="165342"/>
                        </a:lnTo>
                        <a:lnTo>
                          <a:pt x="0" y="165342"/>
                        </a:lnTo>
                        <a:lnTo>
                          <a:pt x="32109" y="133145"/>
                        </a:lnTo>
                        <a:lnTo>
                          <a:pt x="31008" y="162951"/>
                        </a:lnTo>
                        <a:lnTo>
                          <a:pt x="31009" y="162951"/>
                        </a:lnTo>
                        <a:lnTo>
                          <a:pt x="32110" y="133144"/>
                        </a:lnTo>
                        <a:lnTo>
                          <a:pt x="164887" y="0"/>
                        </a:lnTo>
                        <a:lnTo>
                          <a:pt x="291088" y="126550"/>
                        </a:lnTo>
                        <a:lnTo>
                          <a:pt x="291088" y="126551"/>
                        </a:lnTo>
                        <a:lnTo>
                          <a:pt x="329772" y="165342"/>
                        </a:lnTo>
                        <a:lnTo>
                          <a:pt x="291089" y="165342"/>
                        </a:lnTo>
                        <a:lnTo>
                          <a:pt x="291089" y="165343"/>
                        </a:lnTo>
                        <a:lnTo>
                          <a:pt x="294213" y="165343"/>
                        </a:lnTo>
                        <a:lnTo>
                          <a:pt x="298984" y="275380"/>
                        </a:lnTo>
                        <a:lnTo>
                          <a:pt x="318068" y="380633"/>
                        </a:lnTo>
                        <a:lnTo>
                          <a:pt x="341923" y="476317"/>
                        </a:lnTo>
                        <a:lnTo>
                          <a:pt x="375320" y="577583"/>
                        </a:lnTo>
                        <a:lnTo>
                          <a:pt x="423030" y="668484"/>
                        </a:lnTo>
                        <a:lnTo>
                          <a:pt x="475511" y="754599"/>
                        </a:lnTo>
                        <a:lnTo>
                          <a:pt x="532763" y="835931"/>
                        </a:lnTo>
                        <a:lnTo>
                          <a:pt x="599557" y="907694"/>
                        </a:lnTo>
                        <a:lnTo>
                          <a:pt x="676687" y="974673"/>
                        </a:lnTo>
                        <a:lnTo>
                          <a:pt x="757794" y="1036868"/>
                        </a:lnTo>
                        <a:lnTo>
                          <a:pt x="843672" y="1089495"/>
                        </a:lnTo>
                        <a:lnTo>
                          <a:pt x="934321" y="1132553"/>
                        </a:lnTo>
                        <a:lnTo>
                          <a:pt x="1029741" y="1166042"/>
                        </a:lnTo>
                        <a:lnTo>
                          <a:pt x="1130727" y="1195544"/>
                        </a:lnTo>
                        <a:lnTo>
                          <a:pt x="1235689" y="1209897"/>
                        </a:lnTo>
                        <a:lnTo>
                          <a:pt x="1340651" y="1214681"/>
                        </a:lnTo>
                        <a:lnTo>
                          <a:pt x="1445613" y="1209897"/>
                        </a:lnTo>
                        <a:lnTo>
                          <a:pt x="1550575" y="1195544"/>
                        </a:lnTo>
                        <a:lnTo>
                          <a:pt x="1651562" y="1166042"/>
                        </a:lnTo>
                        <a:lnTo>
                          <a:pt x="1746982" y="1132553"/>
                        </a:lnTo>
                        <a:lnTo>
                          <a:pt x="1837631" y="1089495"/>
                        </a:lnTo>
                        <a:lnTo>
                          <a:pt x="1923509" y="1036868"/>
                        </a:lnTo>
                        <a:lnTo>
                          <a:pt x="2004616" y="974673"/>
                        </a:lnTo>
                        <a:lnTo>
                          <a:pt x="2081747" y="907694"/>
                        </a:lnTo>
                        <a:lnTo>
                          <a:pt x="2148541" y="835931"/>
                        </a:lnTo>
                        <a:lnTo>
                          <a:pt x="2205794" y="754599"/>
                        </a:lnTo>
                        <a:lnTo>
                          <a:pt x="2258275" y="668484"/>
                        </a:lnTo>
                        <a:lnTo>
                          <a:pt x="2301214" y="577583"/>
                        </a:lnTo>
                        <a:lnTo>
                          <a:pt x="2339382" y="476317"/>
                        </a:lnTo>
                        <a:lnTo>
                          <a:pt x="2363237" y="380633"/>
                        </a:lnTo>
                        <a:lnTo>
                          <a:pt x="2382321" y="275380"/>
                        </a:lnTo>
                        <a:lnTo>
                          <a:pt x="2385427" y="203733"/>
                        </a:lnTo>
                        <a:lnTo>
                          <a:pt x="2510737" y="32997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dirty="0">
                      <a:latin typeface="Bierstadt" panose="020B0004020202020204" pitchFamily="34" charset="0"/>
                    </a:endParaRPr>
                  </a:p>
                </p:txBody>
              </p:sp>
            </p:grpSp>
          </p:grpSp>
          <p:sp>
            <p:nvSpPr>
              <p:cNvPr id="11" name="Ορθογώνιο 120">
                <a:extLst>
                  <a:ext uri="{FF2B5EF4-FFF2-40B4-BE49-F238E27FC236}">
                    <a16:creationId xmlns:a16="http://schemas.microsoft.com/office/drawing/2014/main" id="{78C55907-79B4-5608-CD5E-E9AB625BB71C}"/>
                  </a:ext>
                </a:extLst>
              </p:cNvPr>
              <p:cNvSpPr/>
              <p:nvPr/>
            </p:nvSpPr>
            <p:spPr>
              <a:xfrm rot="10959786">
                <a:off x="5109822" y="1329340"/>
                <a:ext cx="2070161" cy="292608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en-GB" sz="1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ierstadt" panose="020B0004020202020204" pitchFamily="34" charset="0"/>
                  </a:rPr>
                  <a:t>Application Framework</a:t>
                </a:r>
                <a:endParaRPr lang="el-GR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 pitchFamily="34" charset="0"/>
                </a:endParaRPr>
              </a:p>
            </p:txBody>
          </p:sp>
          <p:sp>
            <p:nvSpPr>
              <p:cNvPr id="13" name="Ορθογώνιο 118">
                <a:extLst>
                  <a:ext uri="{FF2B5EF4-FFF2-40B4-BE49-F238E27FC236}">
                    <a16:creationId xmlns:a16="http://schemas.microsoft.com/office/drawing/2014/main" id="{38CF4826-4B64-C6C4-B5C2-C4FB04B6243A}"/>
                  </a:ext>
                </a:extLst>
              </p:cNvPr>
              <p:cNvSpPr/>
              <p:nvPr/>
            </p:nvSpPr>
            <p:spPr>
              <a:xfrm>
                <a:off x="5139478" y="2584409"/>
                <a:ext cx="1958884" cy="292608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Button">
                  <a:avLst>
                    <a:gd name="adj" fmla="val 12762868"/>
                  </a:avLst>
                </a:prstTxWarp>
                <a:spAutoFit/>
              </a:bodyPr>
              <a:lstStyle/>
              <a:p>
                <a:pPr algn="ctr"/>
                <a:r>
                  <a:rPr lang="en-GB" sz="1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ierstadt" panose="020B0004020202020204" pitchFamily="34" charset="0"/>
                  </a:rPr>
                  <a:t>CSSBoost Integrated Solution</a:t>
                </a:r>
                <a:endParaRPr lang="el-GR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 pitchFamily="34" charset="0"/>
                </a:endParaRPr>
              </a:p>
            </p:txBody>
          </p:sp>
          <p:sp>
            <p:nvSpPr>
              <p:cNvPr id="15" name="Ορθογώνιο 115">
                <a:extLst>
                  <a:ext uri="{FF2B5EF4-FFF2-40B4-BE49-F238E27FC236}">
                    <a16:creationId xmlns:a16="http://schemas.microsoft.com/office/drawing/2014/main" id="{D021C67F-5132-187F-9C42-CA978CE4B7B3}"/>
                  </a:ext>
                </a:extLst>
              </p:cNvPr>
              <p:cNvSpPr/>
              <p:nvPr/>
            </p:nvSpPr>
            <p:spPr>
              <a:xfrm rot="16200000">
                <a:off x="5110978" y="2382476"/>
                <a:ext cx="2013370" cy="21031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en-GB" sz="1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ierstadt" panose="020B0004020202020204" pitchFamily="34" charset="0"/>
                  </a:rPr>
                  <a:t>Information Sharing Platform</a:t>
                </a:r>
                <a:endParaRPr lang="el-GR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 pitchFamily="34" charset="0"/>
                </a:endParaRPr>
              </a:p>
            </p:txBody>
          </p:sp>
          <p:sp>
            <p:nvSpPr>
              <p:cNvPr id="18" name="Ορθογώνιο 109">
                <a:extLst>
                  <a:ext uri="{FF2B5EF4-FFF2-40B4-BE49-F238E27FC236}">
                    <a16:creationId xmlns:a16="http://schemas.microsoft.com/office/drawing/2014/main" id="{EB0CA1B7-9AD6-0EB0-ECC6-CC5E4DCA6E88}"/>
                  </a:ext>
                </a:extLst>
              </p:cNvPr>
              <p:cNvSpPr/>
              <p:nvPr/>
            </p:nvSpPr>
            <p:spPr>
              <a:xfrm rot="5400000">
                <a:off x="4955543" y="2373906"/>
                <a:ext cx="2273700" cy="21031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en-GB" sz="1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ierstadt" panose="020B0004020202020204" pitchFamily="34" charset="0"/>
                  </a:rPr>
                  <a:t>VCEM</a:t>
                </a:r>
                <a:endParaRPr lang="el-GR" sz="1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" panose="020B00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115602-0917-3103-C36A-7A5764064FAA}"/>
                  </a:ext>
                </a:extLst>
              </p:cNvPr>
              <p:cNvSpPr txBox="1"/>
              <p:nvPr/>
            </p:nvSpPr>
            <p:spPr>
              <a:xfrm>
                <a:off x="3713620" y="3720045"/>
                <a:ext cx="4791839" cy="7386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ln w="0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Bierstadt" panose="020B0004020202020204" pitchFamily="34" charset="0"/>
                  </a:rPr>
                  <a:t>Regional CE/CSS </a:t>
                </a:r>
              </a:p>
              <a:p>
                <a:pPr algn="ctr"/>
                <a:r>
                  <a:rPr lang="en-US" sz="1400" dirty="0">
                    <a:ln w="0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Bierstadt" panose="020B0004020202020204" pitchFamily="34" charset="0"/>
                  </a:rPr>
                  <a:t>Ecosystem </a:t>
                </a:r>
              </a:p>
              <a:p>
                <a:pPr algn="ctr"/>
                <a:r>
                  <a:rPr lang="en-US" sz="1400" dirty="0">
                    <a:ln w="0"/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latin typeface="Bierstadt" panose="020B0004020202020204" pitchFamily="34" charset="0"/>
                  </a:rPr>
                  <a:t>and Market</a:t>
                </a:r>
              </a:p>
            </p:txBody>
          </p:sp>
        </p:grp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1B7FA1-59E6-048F-FBE1-030B1F019989}"/>
                </a:ext>
              </a:extLst>
            </p:cNvPr>
            <p:cNvSpPr>
              <a:spLocks noChangeAspect="1"/>
            </p:cNvSpPr>
            <p:nvPr/>
          </p:nvSpPr>
          <p:spPr>
            <a:xfrm rot="13065932">
              <a:off x="4759744" y="2498444"/>
              <a:ext cx="578095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sp>
          <p:nvSpPr>
            <p:cNvPr id="27" name="Free-form: Shape 116">
              <a:extLst>
                <a:ext uri="{FF2B5EF4-FFF2-40B4-BE49-F238E27FC236}">
                  <a16:creationId xmlns:a16="http://schemas.microsoft.com/office/drawing/2014/main" id="{62CAFB84-0047-886E-FB6C-B636639C107D}"/>
                </a:ext>
              </a:extLst>
            </p:cNvPr>
            <p:cNvSpPr/>
            <p:nvPr/>
          </p:nvSpPr>
          <p:spPr>
            <a:xfrm>
              <a:off x="2951490" y="1882439"/>
              <a:ext cx="1529206" cy="606589"/>
            </a:xfrm>
            <a:custGeom>
              <a:avLst/>
              <a:gdLst>
                <a:gd name="connsiteX0" fmla="*/ 101100 w 1652127"/>
                <a:gd name="connsiteY0" fmla="*/ 0 h 606589"/>
                <a:gd name="connsiteX1" fmla="*/ 1626350 w 1652127"/>
                <a:gd name="connsiteY1" fmla="*/ 0 h 606589"/>
                <a:gd name="connsiteX2" fmla="*/ 1652127 w 1652127"/>
                <a:gd name="connsiteY2" fmla="*/ 5204 h 606589"/>
                <a:gd name="connsiteX3" fmla="*/ 1640826 w 1652127"/>
                <a:gd name="connsiteY3" fmla="*/ 6398 h 606589"/>
                <a:gd name="connsiteX4" fmla="*/ 1400916 w 1652127"/>
                <a:gd name="connsiteY4" fmla="*/ 314919 h 606589"/>
                <a:gd name="connsiteX5" fmla="*/ 1584426 w 1652127"/>
                <a:gd name="connsiteY5" fmla="*/ 605090 h 606589"/>
                <a:gd name="connsiteX6" fmla="*/ 1589033 w 1652127"/>
                <a:gd name="connsiteY6" fmla="*/ 606589 h 606589"/>
                <a:gd name="connsiteX7" fmla="*/ 101100 w 1652127"/>
                <a:gd name="connsiteY7" fmla="*/ 606589 h 606589"/>
                <a:gd name="connsiteX8" fmla="*/ 0 w 1652127"/>
                <a:gd name="connsiteY8" fmla="*/ 505489 h 606589"/>
                <a:gd name="connsiteX9" fmla="*/ 0 w 1652127"/>
                <a:gd name="connsiteY9" fmla="*/ 101100 h 606589"/>
                <a:gd name="connsiteX10" fmla="*/ 101100 w 1652127"/>
                <a:gd name="connsiteY10" fmla="*/ 0 h 6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127" h="606589">
                  <a:moveTo>
                    <a:pt x="101100" y="0"/>
                  </a:moveTo>
                  <a:lnTo>
                    <a:pt x="1626350" y="0"/>
                  </a:lnTo>
                  <a:lnTo>
                    <a:pt x="1652127" y="5204"/>
                  </a:lnTo>
                  <a:lnTo>
                    <a:pt x="1640826" y="6398"/>
                  </a:lnTo>
                  <a:cubicBezTo>
                    <a:pt x="1503910" y="35763"/>
                    <a:pt x="1400916" y="162735"/>
                    <a:pt x="1400916" y="314919"/>
                  </a:cubicBezTo>
                  <a:cubicBezTo>
                    <a:pt x="1400916" y="445363"/>
                    <a:pt x="1476585" y="557283"/>
                    <a:pt x="1584426" y="605090"/>
                  </a:cubicBezTo>
                  <a:lnTo>
                    <a:pt x="1589033" y="606589"/>
                  </a:lnTo>
                  <a:lnTo>
                    <a:pt x="101100" y="606589"/>
                  </a:lnTo>
                  <a:cubicBezTo>
                    <a:pt x="45264" y="606589"/>
                    <a:pt x="0" y="561325"/>
                    <a:pt x="0" y="505489"/>
                  </a:cubicBezTo>
                  <a:lnTo>
                    <a:pt x="0" y="101100"/>
                  </a:lnTo>
                  <a:cubicBezTo>
                    <a:pt x="0" y="45264"/>
                    <a:pt x="45264" y="0"/>
                    <a:pt x="101100" y="0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latin typeface="Bierstadt" panose="020B0004020202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8A69EBD-AAD1-2E01-D7D6-F29BA92EE2D7}"/>
                </a:ext>
              </a:extLst>
            </p:cNvPr>
            <p:cNvGrpSpPr/>
            <p:nvPr/>
          </p:nvGrpSpPr>
          <p:grpSpPr>
            <a:xfrm>
              <a:off x="4229485" y="1840037"/>
              <a:ext cx="611029" cy="714643"/>
              <a:chOff x="7098362" y="1166291"/>
              <a:chExt cx="611029" cy="714643"/>
            </a:xfrm>
          </p:grpSpPr>
          <p:sp>
            <p:nvSpPr>
              <p:cNvPr id="29" name="Free-form: Shape 118">
                <a:extLst>
                  <a:ext uri="{FF2B5EF4-FFF2-40B4-BE49-F238E27FC236}">
                    <a16:creationId xmlns:a16="http://schemas.microsoft.com/office/drawing/2014/main" id="{21764C13-F8FF-BFD0-F270-BC3D044CCC8D}"/>
                  </a:ext>
                </a:extLst>
              </p:cNvPr>
              <p:cNvSpPr/>
              <p:nvPr/>
            </p:nvSpPr>
            <p:spPr>
              <a:xfrm>
                <a:off x="7098362" y="1166291"/>
                <a:ext cx="401916" cy="672240"/>
              </a:xfrm>
              <a:custGeom>
                <a:avLst/>
                <a:gdLst>
                  <a:gd name="connsiteX0" fmla="*/ 294420 w 401916"/>
                  <a:gd name="connsiteY0" fmla="*/ 0 h 672240"/>
                  <a:gd name="connsiteX1" fmla="*/ 401916 w 401916"/>
                  <a:gd name="connsiteY1" fmla="*/ 96240 h 672240"/>
                  <a:gd name="connsiteX2" fmla="*/ 294420 w 401916"/>
                  <a:gd name="connsiteY2" fmla="*/ 192480 h 672240"/>
                  <a:gd name="connsiteX3" fmla="*/ 294420 w 401916"/>
                  <a:gd name="connsiteY3" fmla="*/ 150616 h 672240"/>
                  <a:gd name="connsiteX4" fmla="*/ 277862 w 401916"/>
                  <a:gd name="connsiteY4" fmla="*/ 152285 h 672240"/>
                  <a:gd name="connsiteX5" fmla="*/ 110753 w 401916"/>
                  <a:gd name="connsiteY5" fmla="*/ 357320 h 672240"/>
                  <a:gd name="connsiteX6" fmla="*/ 211518 w 401916"/>
                  <a:gd name="connsiteY6" fmla="*/ 536308 h 672240"/>
                  <a:gd name="connsiteX7" fmla="*/ 273588 w 401916"/>
                  <a:gd name="connsiteY7" fmla="*/ 560677 h 672240"/>
                  <a:gd name="connsiteX8" fmla="*/ 209113 w 401916"/>
                  <a:gd name="connsiteY8" fmla="*/ 618401 h 672240"/>
                  <a:gd name="connsiteX9" fmla="*/ 269249 w 401916"/>
                  <a:gd name="connsiteY9" fmla="*/ 672240 h 672240"/>
                  <a:gd name="connsiteX10" fmla="*/ 255541 w 401916"/>
                  <a:gd name="connsiteY10" fmla="*/ 670858 h 672240"/>
                  <a:gd name="connsiteX11" fmla="*/ 0 w 401916"/>
                  <a:gd name="connsiteY11" fmla="*/ 357320 h 672240"/>
                  <a:gd name="connsiteX12" fmla="*/ 255541 w 401916"/>
                  <a:gd name="connsiteY12" fmla="*/ 43782 h 672240"/>
                  <a:gd name="connsiteX13" fmla="*/ 294420 w 401916"/>
                  <a:gd name="connsiteY13" fmla="*/ 39863 h 67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916" h="672240">
                    <a:moveTo>
                      <a:pt x="294420" y="0"/>
                    </a:moveTo>
                    <a:lnTo>
                      <a:pt x="401916" y="96240"/>
                    </a:lnTo>
                    <a:lnTo>
                      <a:pt x="294420" y="192480"/>
                    </a:lnTo>
                    <a:lnTo>
                      <a:pt x="294420" y="150616"/>
                    </a:lnTo>
                    <a:lnTo>
                      <a:pt x="277862" y="152285"/>
                    </a:lnTo>
                    <a:cubicBezTo>
                      <a:pt x="182493" y="171800"/>
                      <a:pt x="110753" y="256182"/>
                      <a:pt x="110753" y="357320"/>
                    </a:cubicBezTo>
                    <a:cubicBezTo>
                      <a:pt x="110753" y="433174"/>
                      <a:pt x="151107" y="499602"/>
                      <a:pt x="211518" y="536308"/>
                    </a:cubicBezTo>
                    <a:lnTo>
                      <a:pt x="273588" y="560677"/>
                    </a:lnTo>
                    <a:lnTo>
                      <a:pt x="209113" y="618401"/>
                    </a:lnTo>
                    <a:lnTo>
                      <a:pt x="269249" y="672240"/>
                    </a:lnTo>
                    <a:lnTo>
                      <a:pt x="255541" y="670858"/>
                    </a:lnTo>
                    <a:cubicBezTo>
                      <a:pt x="109704" y="641015"/>
                      <a:pt x="0" y="511979"/>
                      <a:pt x="0" y="357320"/>
                    </a:cubicBezTo>
                    <a:cubicBezTo>
                      <a:pt x="0" y="202661"/>
                      <a:pt x="109704" y="73625"/>
                      <a:pt x="255541" y="43782"/>
                    </a:cubicBezTo>
                    <a:lnTo>
                      <a:pt x="294420" y="39863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/>
                  </a:gs>
                  <a:gs pos="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Bierstadt" panose="020B0004020202020204" pitchFamily="34" charset="0"/>
                </a:endParaRPr>
              </a:p>
            </p:txBody>
          </p:sp>
          <p:sp>
            <p:nvSpPr>
              <p:cNvPr id="30" name="Free-form: Shape 119">
                <a:extLst>
                  <a:ext uri="{FF2B5EF4-FFF2-40B4-BE49-F238E27FC236}">
                    <a16:creationId xmlns:a16="http://schemas.microsoft.com/office/drawing/2014/main" id="{D0F02C96-5A5A-8C92-F4E1-61F62E08F1DC}"/>
                  </a:ext>
                </a:extLst>
              </p:cNvPr>
              <p:cNvSpPr/>
              <p:nvPr/>
            </p:nvSpPr>
            <p:spPr>
              <a:xfrm rot="16200000">
                <a:off x="7172313" y="1343855"/>
                <a:ext cx="672240" cy="401917"/>
              </a:xfrm>
              <a:custGeom>
                <a:avLst/>
                <a:gdLst>
                  <a:gd name="connsiteX0" fmla="*/ 672240 w 672240"/>
                  <a:gd name="connsiteY0" fmla="*/ 132667 h 401917"/>
                  <a:gd name="connsiteX1" fmla="*/ 670858 w 672240"/>
                  <a:gd name="connsiteY1" fmla="*/ 146376 h 401917"/>
                  <a:gd name="connsiteX2" fmla="*/ 357320 w 672240"/>
                  <a:gd name="connsiteY2" fmla="*/ 401917 h 401917"/>
                  <a:gd name="connsiteX3" fmla="*/ 43782 w 672240"/>
                  <a:gd name="connsiteY3" fmla="*/ 146376 h 401917"/>
                  <a:gd name="connsiteX4" fmla="*/ 39862 w 672240"/>
                  <a:gd name="connsiteY4" fmla="*/ 107496 h 401917"/>
                  <a:gd name="connsiteX5" fmla="*/ 0 w 672240"/>
                  <a:gd name="connsiteY5" fmla="*/ 107496 h 401917"/>
                  <a:gd name="connsiteX6" fmla="*/ 96240 w 672240"/>
                  <a:gd name="connsiteY6" fmla="*/ 0 h 401917"/>
                  <a:gd name="connsiteX7" fmla="*/ 192480 w 672240"/>
                  <a:gd name="connsiteY7" fmla="*/ 107496 h 401917"/>
                  <a:gd name="connsiteX8" fmla="*/ 150615 w 672240"/>
                  <a:gd name="connsiteY8" fmla="*/ 107496 h 401917"/>
                  <a:gd name="connsiteX9" fmla="*/ 152285 w 672240"/>
                  <a:gd name="connsiteY9" fmla="*/ 124056 h 401917"/>
                  <a:gd name="connsiteX10" fmla="*/ 357320 w 672240"/>
                  <a:gd name="connsiteY10" fmla="*/ 291164 h 401917"/>
                  <a:gd name="connsiteX11" fmla="*/ 536308 w 672240"/>
                  <a:gd name="connsiteY11" fmla="*/ 190400 h 401917"/>
                  <a:gd name="connsiteX12" fmla="*/ 560678 w 672240"/>
                  <a:gd name="connsiteY12" fmla="*/ 128329 h 401917"/>
                  <a:gd name="connsiteX13" fmla="*/ 618401 w 672240"/>
                  <a:gd name="connsiteY13" fmla="*/ 192803 h 40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2240" h="401917">
                    <a:moveTo>
                      <a:pt x="672240" y="132667"/>
                    </a:moveTo>
                    <a:lnTo>
                      <a:pt x="670858" y="146376"/>
                    </a:lnTo>
                    <a:cubicBezTo>
                      <a:pt x="641015" y="292213"/>
                      <a:pt x="511979" y="401917"/>
                      <a:pt x="357320" y="401917"/>
                    </a:cubicBezTo>
                    <a:cubicBezTo>
                      <a:pt x="202661" y="401917"/>
                      <a:pt x="73625" y="292213"/>
                      <a:pt x="43782" y="146376"/>
                    </a:cubicBezTo>
                    <a:lnTo>
                      <a:pt x="39862" y="107496"/>
                    </a:lnTo>
                    <a:lnTo>
                      <a:pt x="0" y="107496"/>
                    </a:lnTo>
                    <a:lnTo>
                      <a:pt x="96240" y="0"/>
                    </a:lnTo>
                    <a:lnTo>
                      <a:pt x="192480" y="107496"/>
                    </a:lnTo>
                    <a:lnTo>
                      <a:pt x="150615" y="107496"/>
                    </a:lnTo>
                    <a:lnTo>
                      <a:pt x="152285" y="124056"/>
                    </a:lnTo>
                    <a:cubicBezTo>
                      <a:pt x="171800" y="219424"/>
                      <a:pt x="256182" y="291164"/>
                      <a:pt x="357320" y="291164"/>
                    </a:cubicBezTo>
                    <a:cubicBezTo>
                      <a:pt x="433173" y="291164"/>
                      <a:pt x="499602" y="250811"/>
                      <a:pt x="536308" y="190400"/>
                    </a:cubicBezTo>
                    <a:lnTo>
                      <a:pt x="560678" y="128329"/>
                    </a:lnTo>
                    <a:lnTo>
                      <a:pt x="618401" y="192803"/>
                    </a:ln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Bierstadt" panose="020B0004020202020204" pitchFamily="34" charset="0"/>
                </a:endParaRPr>
              </a:p>
            </p:txBody>
          </p:sp>
        </p:grp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F68C46A6-AD64-60FC-C48C-F7B650225BE7}"/>
                </a:ext>
              </a:extLst>
            </p:cNvPr>
            <p:cNvSpPr>
              <a:spLocks noChangeAspect="1"/>
            </p:cNvSpPr>
            <p:nvPr/>
          </p:nvSpPr>
          <p:spPr>
            <a:xfrm rot="12542081">
              <a:off x="4491826" y="3134293"/>
              <a:ext cx="466980" cy="176761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F5293235-D752-C804-3F7A-F3608261606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14178" y="3696301"/>
              <a:ext cx="446136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1FCACAB7-B199-0F6A-B764-F89C40541644}"/>
                </a:ext>
              </a:extLst>
            </p:cNvPr>
            <p:cNvSpPr>
              <a:spLocks noChangeAspect="1"/>
            </p:cNvSpPr>
            <p:nvPr/>
          </p:nvSpPr>
          <p:spPr>
            <a:xfrm rot="9620608">
              <a:off x="4599526" y="4527611"/>
              <a:ext cx="502330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EE491095-6404-50E8-E281-5DC8C5B14A78}"/>
                </a:ext>
              </a:extLst>
            </p:cNvPr>
            <p:cNvSpPr>
              <a:spLocks noChangeAspect="1"/>
            </p:cNvSpPr>
            <p:nvPr/>
          </p:nvSpPr>
          <p:spPr>
            <a:xfrm rot="8007343">
              <a:off x="4813937" y="4988422"/>
              <a:ext cx="702871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CFB9EA54-62CA-CDC4-A9D4-0904D6F3AA39}"/>
                </a:ext>
              </a:extLst>
            </p:cNvPr>
            <p:cNvSpPr>
              <a:spLocks noChangeAspect="1"/>
            </p:cNvSpPr>
            <p:nvPr/>
          </p:nvSpPr>
          <p:spPr>
            <a:xfrm rot="8494676" flipH="1">
              <a:off x="6885594" y="2641206"/>
              <a:ext cx="590018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4E65749-BB74-6DD9-B311-8CB530D77AF4}"/>
                </a:ext>
              </a:extLst>
            </p:cNvPr>
            <p:cNvGrpSpPr/>
            <p:nvPr/>
          </p:nvGrpSpPr>
          <p:grpSpPr>
            <a:xfrm flipH="1">
              <a:off x="7341192" y="1885328"/>
              <a:ext cx="1889024" cy="714643"/>
              <a:chOff x="3109724" y="1413802"/>
              <a:chExt cx="1889024" cy="714643"/>
            </a:xfrm>
          </p:grpSpPr>
          <p:sp>
            <p:nvSpPr>
              <p:cNvPr id="37" name="Free-form: Shape 151">
                <a:extLst>
                  <a:ext uri="{FF2B5EF4-FFF2-40B4-BE49-F238E27FC236}">
                    <a16:creationId xmlns:a16="http://schemas.microsoft.com/office/drawing/2014/main" id="{7CF4E726-8CDD-DA1D-517C-5E9703A50EFB}"/>
                  </a:ext>
                </a:extLst>
              </p:cNvPr>
              <p:cNvSpPr/>
              <p:nvPr/>
            </p:nvSpPr>
            <p:spPr>
              <a:xfrm>
                <a:off x="3109724" y="1456204"/>
                <a:ext cx="1529206" cy="606589"/>
              </a:xfrm>
              <a:custGeom>
                <a:avLst/>
                <a:gdLst>
                  <a:gd name="connsiteX0" fmla="*/ 101100 w 1652127"/>
                  <a:gd name="connsiteY0" fmla="*/ 0 h 606589"/>
                  <a:gd name="connsiteX1" fmla="*/ 1626350 w 1652127"/>
                  <a:gd name="connsiteY1" fmla="*/ 0 h 606589"/>
                  <a:gd name="connsiteX2" fmla="*/ 1652127 w 1652127"/>
                  <a:gd name="connsiteY2" fmla="*/ 5204 h 606589"/>
                  <a:gd name="connsiteX3" fmla="*/ 1640826 w 1652127"/>
                  <a:gd name="connsiteY3" fmla="*/ 6398 h 606589"/>
                  <a:gd name="connsiteX4" fmla="*/ 1400916 w 1652127"/>
                  <a:gd name="connsiteY4" fmla="*/ 314919 h 606589"/>
                  <a:gd name="connsiteX5" fmla="*/ 1584426 w 1652127"/>
                  <a:gd name="connsiteY5" fmla="*/ 605090 h 606589"/>
                  <a:gd name="connsiteX6" fmla="*/ 1589033 w 1652127"/>
                  <a:gd name="connsiteY6" fmla="*/ 606589 h 606589"/>
                  <a:gd name="connsiteX7" fmla="*/ 101100 w 1652127"/>
                  <a:gd name="connsiteY7" fmla="*/ 606589 h 606589"/>
                  <a:gd name="connsiteX8" fmla="*/ 0 w 1652127"/>
                  <a:gd name="connsiteY8" fmla="*/ 505489 h 606589"/>
                  <a:gd name="connsiteX9" fmla="*/ 0 w 1652127"/>
                  <a:gd name="connsiteY9" fmla="*/ 101100 h 606589"/>
                  <a:gd name="connsiteX10" fmla="*/ 101100 w 1652127"/>
                  <a:gd name="connsiteY10" fmla="*/ 0 h 6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2127" h="606589">
                    <a:moveTo>
                      <a:pt x="101100" y="0"/>
                    </a:moveTo>
                    <a:lnTo>
                      <a:pt x="1626350" y="0"/>
                    </a:lnTo>
                    <a:lnTo>
                      <a:pt x="1652127" y="5204"/>
                    </a:lnTo>
                    <a:lnTo>
                      <a:pt x="1640826" y="6398"/>
                    </a:lnTo>
                    <a:cubicBezTo>
                      <a:pt x="1503910" y="35763"/>
                      <a:pt x="1400916" y="162735"/>
                      <a:pt x="1400916" y="314919"/>
                    </a:cubicBezTo>
                    <a:cubicBezTo>
                      <a:pt x="1400916" y="445363"/>
                      <a:pt x="1476585" y="557283"/>
                      <a:pt x="1584426" y="605090"/>
                    </a:cubicBezTo>
                    <a:lnTo>
                      <a:pt x="1589033" y="606589"/>
                    </a:lnTo>
                    <a:lnTo>
                      <a:pt x="101100" y="606589"/>
                    </a:lnTo>
                    <a:cubicBezTo>
                      <a:pt x="45264" y="606589"/>
                      <a:pt x="0" y="561325"/>
                      <a:pt x="0" y="505489"/>
                    </a:cubicBezTo>
                    <a:lnTo>
                      <a:pt x="0" y="101100"/>
                    </a:lnTo>
                    <a:cubicBezTo>
                      <a:pt x="0" y="45264"/>
                      <a:pt x="45264" y="0"/>
                      <a:pt x="10110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Bierstadt" panose="020B0004020202020204" pitchFamily="34" charset="0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B514DBE-6635-A51D-F61A-E1FDED78A765}"/>
                  </a:ext>
                </a:extLst>
              </p:cNvPr>
              <p:cNvGrpSpPr/>
              <p:nvPr/>
            </p:nvGrpSpPr>
            <p:grpSpPr>
              <a:xfrm>
                <a:off x="4387719" y="1413802"/>
                <a:ext cx="611029" cy="714643"/>
                <a:chOff x="7098362" y="1166291"/>
                <a:chExt cx="611029" cy="714643"/>
              </a:xfrm>
            </p:grpSpPr>
            <p:sp>
              <p:nvSpPr>
                <p:cNvPr id="39" name="Free-form: Shape 153">
                  <a:extLst>
                    <a:ext uri="{FF2B5EF4-FFF2-40B4-BE49-F238E27FC236}">
                      <a16:creationId xmlns:a16="http://schemas.microsoft.com/office/drawing/2014/main" id="{B7C8F50F-B853-84EF-0E66-5479AB8073A7}"/>
                    </a:ext>
                  </a:extLst>
                </p:cNvPr>
                <p:cNvSpPr/>
                <p:nvPr/>
              </p:nvSpPr>
              <p:spPr>
                <a:xfrm>
                  <a:off x="7098362" y="1166291"/>
                  <a:ext cx="401916" cy="672240"/>
                </a:xfrm>
                <a:custGeom>
                  <a:avLst/>
                  <a:gdLst>
                    <a:gd name="connsiteX0" fmla="*/ 294420 w 401916"/>
                    <a:gd name="connsiteY0" fmla="*/ 0 h 672240"/>
                    <a:gd name="connsiteX1" fmla="*/ 401916 w 401916"/>
                    <a:gd name="connsiteY1" fmla="*/ 96240 h 672240"/>
                    <a:gd name="connsiteX2" fmla="*/ 294420 w 401916"/>
                    <a:gd name="connsiteY2" fmla="*/ 192480 h 672240"/>
                    <a:gd name="connsiteX3" fmla="*/ 294420 w 401916"/>
                    <a:gd name="connsiteY3" fmla="*/ 150616 h 672240"/>
                    <a:gd name="connsiteX4" fmla="*/ 277862 w 401916"/>
                    <a:gd name="connsiteY4" fmla="*/ 152285 h 672240"/>
                    <a:gd name="connsiteX5" fmla="*/ 110753 w 401916"/>
                    <a:gd name="connsiteY5" fmla="*/ 357320 h 672240"/>
                    <a:gd name="connsiteX6" fmla="*/ 211518 w 401916"/>
                    <a:gd name="connsiteY6" fmla="*/ 536308 h 672240"/>
                    <a:gd name="connsiteX7" fmla="*/ 273588 w 401916"/>
                    <a:gd name="connsiteY7" fmla="*/ 560677 h 672240"/>
                    <a:gd name="connsiteX8" fmla="*/ 209113 w 401916"/>
                    <a:gd name="connsiteY8" fmla="*/ 618401 h 672240"/>
                    <a:gd name="connsiteX9" fmla="*/ 269249 w 401916"/>
                    <a:gd name="connsiteY9" fmla="*/ 672240 h 672240"/>
                    <a:gd name="connsiteX10" fmla="*/ 255541 w 401916"/>
                    <a:gd name="connsiteY10" fmla="*/ 670858 h 672240"/>
                    <a:gd name="connsiteX11" fmla="*/ 0 w 401916"/>
                    <a:gd name="connsiteY11" fmla="*/ 357320 h 672240"/>
                    <a:gd name="connsiteX12" fmla="*/ 255541 w 401916"/>
                    <a:gd name="connsiteY12" fmla="*/ 43782 h 672240"/>
                    <a:gd name="connsiteX13" fmla="*/ 294420 w 401916"/>
                    <a:gd name="connsiteY13" fmla="*/ 39863 h 67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1916" h="672240">
                      <a:moveTo>
                        <a:pt x="294420" y="0"/>
                      </a:moveTo>
                      <a:lnTo>
                        <a:pt x="401916" y="96240"/>
                      </a:lnTo>
                      <a:lnTo>
                        <a:pt x="294420" y="192480"/>
                      </a:lnTo>
                      <a:lnTo>
                        <a:pt x="294420" y="150616"/>
                      </a:lnTo>
                      <a:lnTo>
                        <a:pt x="277862" y="152285"/>
                      </a:lnTo>
                      <a:cubicBezTo>
                        <a:pt x="182493" y="171800"/>
                        <a:pt x="110753" y="256182"/>
                        <a:pt x="110753" y="357320"/>
                      </a:cubicBezTo>
                      <a:cubicBezTo>
                        <a:pt x="110753" y="433174"/>
                        <a:pt x="151107" y="499602"/>
                        <a:pt x="211518" y="536308"/>
                      </a:cubicBezTo>
                      <a:lnTo>
                        <a:pt x="273588" y="560677"/>
                      </a:lnTo>
                      <a:lnTo>
                        <a:pt x="209113" y="618401"/>
                      </a:lnTo>
                      <a:lnTo>
                        <a:pt x="269249" y="672240"/>
                      </a:lnTo>
                      <a:lnTo>
                        <a:pt x="255541" y="670858"/>
                      </a:lnTo>
                      <a:cubicBezTo>
                        <a:pt x="109704" y="641015"/>
                        <a:pt x="0" y="511979"/>
                        <a:pt x="0" y="357320"/>
                      </a:cubicBezTo>
                      <a:cubicBezTo>
                        <a:pt x="0" y="202661"/>
                        <a:pt x="109704" y="73625"/>
                        <a:pt x="255541" y="43782"/>
                      </a:cubicBezTo>
                      <a:lnTo>
                        <a:pt x="294420" y="398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Bierstadt" panose="020B0004020202020204" pitchFamily="34" charset="0"/>
                  </a:endParaRPr>
                </a:p>
              </p:txBody>
            </p:sp>
            <p:sp>
              <p:nvSpPr>
                <p:cNvPr id="40" name="Free-form: Shape 154">
                  <a:extLst>
                    <a:ext uri="{FF2B5EF4-FFF2-40B4-BE49-F238E27FC236}">
                      <a16:creationId xmlns:a16="http://schemas.microsoft.com/office/drawing/2014/main" id="{14DFC98C-7B4A-6818-9DA7-FE1937401461}"/>
                    </a:ext>
                  </a:extLst>
                </p:cNvPr>
                <p:cNvSpPr/>
                <p:nvPr/>
              </p:nvSpPr>
              <p:spPr>
                <a:xfrm rot="16200000">
                  <a:off x="7172313" y="1343855"/>
                  <a:ext cx="672240" cy="401917"/>
                </a:xfrm>
                <a:custGeom>
                  <a:avLst/>
                  <a:gdLst>
                    <a:gd name="connsiteX0" fmla="*/ 672240 w 672240"/>
                    <a:gd name="connsiteY0" fmla="*/ 132667 h 401917"/>
                    <a:gd name="connsiteX1" fmla="*/ 670858 w 672240"/>
                    <a:gd name="connsiteY1" fmla="*/ 146376 h 401917"/>
                    <a:gd name="connsiteX2" fmla="*/ 357320 w 672240"/>
                    <a:gd name="connsiteY2" fmla="*/ 401917 h 401917"/>
                    <a:gd name="connsiteX3" fmla="*/ 43782 w 672240"/>
                    <a:gd name="connsiteY3" fmla="*/ 146376 h 401917"/>
                    <a:gd name="connsiteX4" fmla="*/ 39862 w 672240"/>
                    <a:gd name="connsiteY4" fmla="*/ 107496 h 401917"/>
                    <a:gd name="connsiteX5" fmla="*/ 0 w 672240"/>
                    <a:gd name="connsiteY5" fmla="*/ 107496 h 401917"/>
                    <a:gd name="connsiteX6" fmla="*/ 96240 w 672240"/>
                    <a:gd name="connsiteY6" fmla="*/ 0 h 401917"/>
                    <a:gd name="connsiteX7" fmla="*/ 192480 w 672240"/>
                    <a:gd name="connsiteY7" fmla="*/ 107496 h 401917"/>
                    <a:gd name="connsiteX8" fmla="*/ 150615 w 672240"/>
                    <a:gd name="connsiteY8" fmla="*/ 107496 h 401917"/>
                    <a:gd name="connsiteX9" fmla="*/ 152285 w 672240"/>
                    <a:gd name="connsiteY9" fmla="*/ 124056 h 401917"/>
                    <a:gd name="connsiteX10" fmla="*/ 357320 w 672240"/>
                    <a:gd name="connsiteY10" fmla="*/ 291164 h 401917"/>
                    <a:gd name="connsiteX11" fmla="*/ 536308 w 672240"/>
                    <a:gd name="connsiteY11" fmla="*/ 190400 h 401917"/>
                    <a:gd name="connsiteX12" fmla="*/ 560678 w 672240"/>
                    <a:gd name="connsiteY12" fmla="*/ 128329 h 401917"/>
                    <a:gd name="connsiteX13" fmla="*/ 618401 w 672240"/>
                    <a:gd name="connsiteY13" fmla="*/ 192803 h 40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2240" h="401917">
                      <a:moveTo>
                        <a:pt x="672240" y="132667"/>
                      </a:moveTo>
                      <a:lnTo>
                        <a:pt x="670858" y="146376"/>
                      </a:lnTo>
                      <a:cubicBezTo>
                        <a:pt x="641015" y="292213"/>
                        <a:pt x="511979" y="401917"/>
                        <a:pt x="357320" y="401917"/>
                      </a:cubicBezTo>
                      <a:cubicBezTo>
                        <a:pt x="202661" y="401917"/>
                        <a:pt x="73625" y="292213"/>
                        <a:pt x="43782" y="146376"/>
                      </a:cubicBezTo>
                      <a:lnTo>
                        <a:pt x="39862" y="107496"/>
                      </a:lnTo>
                      <a:lnTo>
                        <a:pt x="0" y="107496"/>
                      </a:lnTo>
                      <a:lnTo>
                        <a:pt x="96240" y="0"/>
                      </a:lnTo>
                      <a:lnTo>
                        <a:pt x="192480" y="107496"/>
                      </a:lnTo>
                      <a:lnTo>
                        <a:pt x="150615" y="107496"/>
                      </a:lnTo>
                      <a:lnTo>
                        <a:pt x="152285" y="124056"/>
                      </a:lnTo>
                      <a:cubicBezTo>
                        <a:pt x="171800" y="219424"/>
                        <a:pt x="256182" y="291164"/>
                        <a:pt x="357320" y="291164"/>
                      </a:cubicBezTo>
                      <a:cubicBezTo>
                        <a:pt x="433173" y="291164"/>
                        <a:pt x="499602" y="250811"/>
                        <a:pt x="536308" y="190400"/>
                      </a:cubicBezTo>
                      <a:lnTo>
                        <a:pt x="560678" y="128329"/>
                      </a:lnTo>
                      <a:lnTo>
                        <a:pt x="618401" y="1928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latin typeface="Bierstadt" panose="020B0004020202020204" pitchFamily="34" charset="0"/>
                  </a:endParaRPr>
                </a:p>
              </p:txBody>
            </p:sp>
          </p:grpSp>
        </p:grp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845731F3-EDDB-CB46-650F-166128313612}"/>
                </a:ext>
              </a:extLst>
            </p:cNvPr>
            <p:cNvSpPr>
              <a:spLocks noChangeAspect="1"/>
            </p:cNvSpPr>
            <p:nvPr/>
          </p:nvSpPr>
          <p:spPr>
            <a:xfrm rot="8858542" flipH="1">
              <a:off x="7197625" y="3180865"/>
              <a:ext cx="469748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633AB03-43CF-3EDD-C035-4862404C06B9}"/>
                </a:ext>
              </a:extLst>
            </p:cNvPr>
            <p:cNvGrpSpPr/>
            <p:nvPr/>
          </p:nvGrpSpPr>
          <p:grpSpPr>
            <a:xfrm flipH="1">
              <a:off x="7641182" y="2646392"/>
              <a:ext cx="1967638" cy="714643"/>
              <a:chOff x="3109724" y="1413802"/>
              <a:chExt cx="1889024" cy="714643"/>
            </a:xfrm>
          </p:grpSpPr>
          <p:sp>
            <p:nvSpPr>
              <p:cNvPr id="43" name="Free-form: Shape 157">
                <a:extLst>
                  <a:ext uri="{FF2B5EF4-FFF2-40B4-BE49-F238E27FC236}">
                    <a16:creationId xmlns:a16="http://schemas.microsoft.com/office/drawing/2014/main" id="{64637EEF-AFD2-F42F-7EF0-D186CB346EF0}"/>
                  </a:ext>
                </a:extLst>
              </p:cNvPr>
              <p:cNvSpPr/>
              <p:nvPr/>
            </p:nvSpPr>
            <p:spPr>
              <a:xfrm>
                <a:off x="3109724" y="1456204"/>
                <a:ext cx="1529206" cy="606589"/>
              </a:xfrm>
              <a:custGeom>
                <a:avLst/>
                <a:gdLst>
                  <a:gd name="connsiteX0" fmla="*/ 101100 w 1652127"/>
                  <a:gd name="connsiteY0" fmla="*/ 0 h 606589"/>
                  <a:gd name="connsiteX1" fmla="*/ 1626350 w 1652127"/>
                  <a:gd name="connsiteY1" fmla="*/ 0 h 606589"/>
                  <a:gd name="connsiteX2" fmla="*/ 1652127 w 1652127"/>
                  <a:gd name="connsiteY2" fmla="*/ 5204 h 606589"/>
                  <a:gd name="connsiteX3" fmla="*/ 1640826 w 1652127"/>
                  <a:gd name="connsiteY3" fmla="*/ 6398 h 606589"/>
                  <a:gd name="connsiteX4" fmla="*/ 1400916 w 1652127"/>
                  <a:gd name="connsiteY4" fmla="*/ 314919 h 606589"/>
                  <a:gd name="connsiteX5" fmla="*/ 1584426 w 1652127"/>
                  <a:gd name="connsiteY5" fmla="*/ 605090 h 606589"/>
                  <a:gd name="connsiteX6" fmla="*/ 1589033 w 1652127"/>
                  <a:gd name="connsiteY6" fmla="*/ 606589 h 606589"/>
                  <a:gd name="connsiteX7" fmla="*/ 101100 w 1652127"/>
                  <a:gd name="connsiteY7" fmla="*/ 606589 h 606589"/>
                  <a:gd name="connsiteX8" fmla="*/ 0 w 1652127"/>
                  <a:gd name="connsiteY8" fmla="*/ 505489 h 606589"/>
                  <a:gd name="connsiteX9" fmla="*/ 0 w 1652127"/>
                  <a:gd name="connsiteY9" fmla="*/ 101100 h 606589"/>
                  <a:gd name="connsiteX10" fmla="*/ 101100 w 1652127"/>
                  <a:gd name="connsiteY10" fmla="*/ 0 h 6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2127" h="606589">
                    <a:moveTo>
                      <a:pt x="101100" y="0"/>
                    </a:moveTo>
                    <a:lnTo>
                      <a:pt x="1626350" y="0"/>
                    </a:lnTo>
                    <a:lnTo>
                      <a:pt x="1652127" y="5204"/>
                    </a:lnTo>
                    <a:lnTo>
                      <a:pt x="1640826" y="6398"/>
                    </a:lnTo>
                    <a:cubicBezTo>
                      <a:pt x="1503910" y="35763"/>
                      <a:pt x="1400916" y="162735"/>
                      <a:pt x="1400916" y="314919"/>
                    </a:cubicBezTo>
                    <a:cubicBezTo>
                      <a:pt x="1400916" y="445363"/>
                      <a:pt x="1476585" y="557283"/>
                      <a:pt x="1584426" y="605090"/>
                    </a:cubicBezTo>
                    <a:lnTo>
                      <a:pt x="1589033" y="606589"/>
                    </a:lnTo>
                    <a:lnTo>
                      <a:pt x="101100" y="606589"/>
                    </a:lnTo>
                    <a:cubicBezTo>
                      <a:pt x="45264" y="606589"/>
                      <a:pt x="0" y="561325"/>
                      <a:pt x="0" y="505489"/>
                    </a:cubicBezTo>
                    <a:lnTo>
                      <a:pt x="0" y="101100"/>
                    </a:lnTo>
                    <a:cubicBezTo>
                      <a:pt x="0" y="45264"/>
                      <a:pt x="45264" y="0"/>
                      <a:pt x="10110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>
                  <a:latin typeface="Bierstadt" panose="020B0004020202020204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C6ED519-F65A-0932-ABF1-EB377CC35116}"/>
                  </a:ext>
                </a:extLst>
              </p:cNvPr>
              <p:cNvGrpSpPr/>
              <p:nvPr/>
            </p:nvGrpSpPr>
            <p:grpSpPr>
              <a:xfrm>
                <a:off x="4387719" y="1413802"/>
                <a:ext cx="611029" cy="714643"/>
                <a:chOff x="7098362" y="1166291"/>
                <a:chExt cx="611029" cy="714643"/>
              </a:xfrm>
            </p:grpSpPr>
            <p:sp>
              <p:nvSpPr>
                <p:cNvPr id="45" name="Free-form: Shape 159">
                  <a:extLst>
                    <a:ext uri="{FF2B5EF4-FFF2-40B4-BE49-F238E27FC236}">
                      <a16:creationId xmlns:a16="http://schemas.microsoft.com/office/drawing/2014/main" id="{EA138A98-71FC-E7CF-6717-D1C2A0F67631}"/>
                    </a:ext>
                  </a:extLst>
                </p:cNvPr>
                <p:cNvSpPr/>
                <p:nvPr/>
              </p:nvSpPr>
              <p:spPr>
                <a:xfrm>
                  <a:off x="7098362" y="1166291"/>
                  <a:ext cx="401916" cy="672240"/>
                </a:xfrm>
                <a:custGeom>
                  <a:avLst/>
                  <a:gdLst>
                    <a:gd name="connsiteX0" fmla="*/ 294420 w 401916"/>
                    <a:gd name="connsiteY0" fmla="*/ 0 h 672240"/>
                    <a:gd name="connsiteX1" fmla="*/ 401916 w 401916"/>
                    <a:gd name="connsiteY1" fmla="*/ 96240 h 672240"/>
                    <a:gd name="connsiteX2" fmla="*/ 294420 w 401916"/>
                    <a:gd name="connsiteY2" fmla="*/ 192480 h 672240"/>
                    <a:gd name="connsiteX3" fmla="*/ 294420 w 401916"/>
                    <a:gd name="connsiteY3" fmla="*/ 150616 h 672240"/>
                    <a:gd name="connsiteX4" fmla="*/ 277862 w 401916"/>
                    <a:gd name="connsiteY4" fmla="*/ 152285 h 672240"/>
                    <a:gd name="connsiteX5" fmla="*/ 110753 w 401916"/>
                    <a:gd name="connsiteY5" fmla="*/ 357320 h 672240"/>
                    <a:gd name="connsiteX6" fmla="*/ 211518 w 401916"/>
                    <a:gd name="connsiteY6" fmla="*/ 536308 h 672240"/>
                    <a:gd name="connsiteX7" fmla="*/ 273588 w 401916"/>
                    <a:gd name="connsiteY7" fmla="*/ 560677 h 672240"/>
                    <a:gd name="connsiteX8" fmla="*/ 209113 w 401916"/>
                    <a:gd name="connsiteY8" fmla="*/ 618401 h 672240"/>
                    <a:gd name="connsiteX9" fmla="*/ 269249 w 401916"/>
                    <a:gd name="connsiteY9" fmla="*/ 672240 h 672240"/>
                    <a:gd name="connsiteX10" fmla="*/ 255541 w 401916"/>
                    <a:gd name="connsiteY10" fmla="*/ 670858 h 672240"/>
                    <a:gd name="connsiteX11" fmla="*/ 0 w 401916"/>
                    <a:gd name="connsiteY11" fmla="*/ 357320 h 672240"/>
                    <a:gd name="connsiteX12" fmla="*/ 255541 w 401916"/>
                    <a:gd name="connsiteY12" fmla="*/ 43782 h 672240"/>
                    <a:gd name="connsiteX13" fmla="*/ 294420 w 401916"/>
                    <a:gd name="connsiteY13" fmla="*/ 39863 h 67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1916" h="672240">
                      <a:moveTo>
                        <a:pt x="294420" y="0"/>
                      </a:moveTo>
                      <a:lnTo>
                        <a:pt x="401916" y="96240"/>
                      </a:lnTo>
                      <a:lnTo>
                        <a:pt x="294420" y="192480"/>
                      </a:lnTo>
                      <a:lnTo>
                        <a:pt x="294420" y="150616"/>
                      </a:lnTo>
                      <a:lnTo>
                        <a:pt x="277862" y="152285"/>
                      </a:lnTo>
                      <a:cubicBezTo>
                        <a:pt x="182493" y="171800"/>
                        <a:pt x="110753" y="256182"/>
                        <a:pt x="110753" y="357320"/>
                      </a:cubicBezTo>
                      <a:cubicBezTo>
                        <a:pt x="110753" y="433174"/>
                        <a:pt x="151107" y="499602"/>
                        <a:pt x="211518" y="536308"/>
                      </a:cubicBezTo>
                      <a:lnTo>
                        <a:pt x="273588" y="560677"/>
                      </a:lnTo>
                      <a:lnTo>
                        <a:pt x="209113" y="618401"/>
                      </a:lnTo>
                      <a:lnTo>
                        <a:pt x="269249" y="672240"/>
                      </a:lnTo>
                      <a:lnTo>
                        <a:pt x="255541" y="670858"/>
                      </a:lnTo>
                      <a:cubicBezTo>
                        <a:pt x="109704" y="641015"/>
                        <a:pt x="0" y="511979"/>
                        <a:pt x="0" y="357320"/>
                      </a:cubicBezTo>
                      <a:cubicBezTo>
                        <a:pt x="0" y="202661"/>
                        <a:pt x="109704" y="73625"/>
                        <a:pt x="255541" y="43782"/>
                      </a:cubicBezTo>
                      <a:lnTo>
                        <a:pt x="294420" y="398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Bierstadt" panose="020B0004020202020204" pitchFamily="34" charset="0"/>
                  </a:endParaRPr>
                </a:p>
              </p:txBody>
            </p:sp>
            <p:sp>
              <p:nvSpPr>
                <p:cNvPr id="46" name="Free-form: Shape 160">
                  <a:extLst>
                    <a:ext uri="{FF2B5EF4-FFF2-40B4-BE49-F238E27FC236}">
                      <a16:creationId xmlns:a16="http://schemas.microsoft.com/office/drawing/2014/main" id="{72EA4132-2AAC-74DE-21F3-3F31D7653B61}"/>
                    </a:ext>
                  </a:extLst>
                </p:cNvPr>
                <p:cNvSpPr/>
                <p:nvPr/>
              </p:nvSpPr>
              <p:spPr>
                <a:xfrm rot="16200000">
                  <a:off x="7172313" y="1343855"/>
                  <a:ext cx="672240" cy="401917"/>
                </a:xfrm>
                <a:custGeom>
                  <a:avLst/>
                  <a:gdLst>
                    <a:gd name="connsiteX0" fmla="*/ 672240 w 672240"/>
                    <a:gd name="connsiteY0" fmla="*/ 132667 h 401917"/>
                    <a:gd name="connsiteX1" fmla="*/ 670858 w 672240"/>
                    <a:gd name="connsiteY1" fmla="*/ 146376 h 401917"/>
                    <a:gd name="connsiteX2" fmla="*/ 357320 w 672240"/>
                    <a:gd name="connsiteY2" fmla="*/ 401917 h 401917"/>
                    <a:gd name="connsiteX3" fmla="*/ 43782 w 672240"/>
                    <a:gd name="connsiteY3" fmla="*/ 146376 h 401917"/>
                    <a:gd name="connsiteX4" fmla="*/ 39862 w 672240"/>
                    <a:gd name="connsiteY4" fmla="*/ 107496 h 401917"/>
                    <a:gd name="connsiteX5" fmla="*/ 0 w 672240"/>
                    <a:gd name="connsiteY5" fmla="*/ 107496 h 401917"/>
                    <a:gd name="connsiteX6" fmla="*/ 96240 w 672240"/>
                    <a:gd name="connsiteY6" fmla="*/ 0 h 401917"/>
                    <a:gd name="connsiteX7" fmla="*/ 192480 w 672240"/>
                    <a:gd name="connsiteY7" fmla="*/ 107496 h 401917"/>
                    <a:gd name="connsiteX8" fmla="*/ 150615 w 672240"/>
                    <a:gd name="connsiteY8" fmla="*/ 107496 h 401917"/>
                    <a:gd name="connsiteX9" fmla="*/ 152285 w 672240"/>
                    <a:gd name="connsiteY9" fmla="*/ 124056 h 401917"/>
                    <a:gd name="connsiteX10" fmla="*/ 357320 w 672240"/>
                    <a:gd name="connsiteY10" fmla="*/ 291164 h 401917"/>
                    <a:gd name="connsiteX11" fmla="*/ 536308 w 672240"/>
                    <a:gd name="connsiteY11" fmla="*/ 190400 h 401917"/>
                    <a:gd name="connsiteX12" fmla="*/ 560678 w 672240"/>
                    <a:gd name="connsiteY12" fmla="*/ 128329 h 401917"/>
                    <a:gd name="connsiteX13" fmla="*/ 618401 w 672240"/>
                    <a:gd name="connsiteY13" fmla="*/ 192803 h 40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2240" h="401917">
                      <a:moveTo>
                        <a:pt x="672240" y="132667"/>
                      </a:moveTo>
                      <a:lnTo>
                        <a:pt x="670858" y="146376"/>
                      </a:lnTo>
                      <a:cubicBezTo>
                        <a:pt x="641015" y="292213"/>
                        <a:pt x="511979" y="401917"/>
                        <a:pt x="357320" y="401917"/>
                      </a:cubicBezTo>
                      <a:cubicBezTo>
                        <a:pt x="202661" y="401917"/>
                        <a:pt x="73625" y="292213"/>
                        <a:pt x="43782" y="146376"/>
                      </a:cubicBezTo>
                      <a:lnTo>
                        <a:pt x="39862" y="107496"/>
                      </a:lnTo>
                      <a:lnTo>
                        <a:pt x="0" y="107496"/>
                      </a:lnTo>
                      <a:lnTo>
                        <a:pt x="96240" y="0"/>
                      </a:lnTo>
                      <a:lnTo>
                        <a:pt x="192480" y="107496"/>
                      </a:lnTo>
                      <a:lnTo>
                        <a:pt x="150615" y="107496"/>
                      </a:lnTo>
                      <a:lnTo>
                        <a:pt x="152285" y="124056"/>
                      </a:lnTo>
                      <a:cubicBezTo>
                        <a:pt x="171800" y="219424"/>
                        <a:pt x="256182" y="291164"/>
                        <a:pt x="357320" y="291164"/>
                      </a:cubicBezTo>
                      <a:cubicBezTo>
                        <a:pt x="433173" y="291164"/>
                        <a:pt x="499602" y="250811"/>
                        <a:pt x="536308" y="190400"/>
                      </a:cubicBezTo>
                      <a:lnTo>
                        <a:pt x="560678" y="128329"/>
                      </a:lnTo>
                      <a:lnTo>
                        <a:pt x="618401" y="1928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latin typeface="Bierstadt" panose="020B0004020202020204" pitchFamily="34" charset="0"/>
                  </a:endParaRPr>
                </a:p>
              </p:txBody>
            </p:sp>
          </p:grpSp>
        </p:grp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217B933F-FA1D-3E08-27AD-F9EF2522DE9D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7309385" y="3718071"/>
              <a:ext cx="401919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0C44607-E656-DFA0-C1C4-E091A79FB938}"/>
                </a:ext>
              </a:extLst>
            </p:cNvPr>
            <p:cNvGrpSpPr/>
            <p:nvPr/>
          </p:nvGrpSpPr>
          <p:grpSpPr>
            <a:xfrm flipH="1">
              <a:off x="7782748" y="3412250"/>
              <a:ext cx="1950811" cy="714643"/>
              <a:chOff x="3109724" y="1413802"/>
              <a:chExt cx="1889024" cy="714643"/>
            </a:xfrm>
          </p:grpSpPr>
          <p:sp>
            <p:nvSpPr>
              <p:cNvPr id="49" name="Free-form: Shape 163">
                <a:extLst>
                  <a:ext uri="{FF2B5EF4-FFF2-40B4-BE49-F238E27FC236}">
                    <a16:creationId xmlns:a16="http://schemas.microsoft.com/office/drawing/2014/main" id="{5DFC66FC-7EB7-D708-4981-0E4913ECC811}"/>
                  </a:ext>
                </a:extLst>
              </p:cNvPr>
              <p:cNvSpPr/>
              <p:nvPr/>
            </p:nvSpPr>
            <p:spPr>
              <a:xfrm>
                <a:off x="3109724" y="1456204"/>
                <a:ext cx="1529206" cy="606589"/>
              </a:xfrm>
              <a:custGeom>
                <a:avLst/>
                <a:gdLst>
                  <a:gd name="connsiteX0" fmla="*/ 101100 w 1652127"/>
                  <a:gd name="connsiteY0" fmla="*/ 0 h 606589"/>
                  <a:gd name="connsiteX1" fmla="*/ 1626350 w 1652127"/>
                  <a:gd name="connsiteY1" fmla="*/ 0 h 606589"/>
                  <a:gd name="connsiteX2" fmla="*/ 1652127 w 1652127"/>
                  <a:gd name="connsiteY2" fmla="*/ 5204 h 606589"/>
                  <a:gd name="connsiteX3" fmla="*/ 1640826 w 1652127"/>
                  <a:gd name="connsiteY3" fmla="*/ 6398 h 606589"/>
                  <a:gd name="connsiteX4" fmla="*/ 1400916 w 1652127"/>
                  <a:gd name="connsiteY4" fmla="*/ 314919 h 606589"/>
                  <a:gd name="connsiteX5" fmla="*/ 1584426 w 1652127"/>
                  <a:gd name="connsiteY5" fmla="*/ 605090 h 606589"/>
                  <a:gd name="connsiteX6" fmla="*/ 1589033 w 1652127"/>
                  <a:gd name="connsiteY6" fmla="*/ 606589 h 606589"/>
                  <a:gd name="connsiteX7" fmla="*/ 101100 w 1652127"/>
                  <a:gd name="connsiteY7" fmla="*/ 606589 h 606589"/>
                  <a:gd name="connsiteX8" fmla="*/ 0 w 1652127"/>
                  <a:gd name="connsiteY8" fmla="*/ 505489 h 606589"/>
                  <a:gd name="connsiteX9" fmla="*/ 0 w 1652127"/>
                  <a:gd name="connsiteY9" fmla="*/ 101100 h 606589"/>
                  <a:gd name="connsiteX10" fmla="*/ 101100 w 1652127"/>
                  <a:gd name="connsiteY10" fmla="*/ 0 h 6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2127" h="606589">
                    <a:moveTo>
                      <a:pt x="101100" y="0"/>
                    </a:moveTo>
                    <a:lnTo>
                      <a:pt x="1626350" y="0"/>
                    </a:lnTo>
                    <a:lnTo>
                      <a:pt x="1652127" y="5204"/>
                    </a:lnTo>
                    <a:lnTo>
                      <a:pt x="1640826" y="6398"/>
                    </a:lnTo>
                    <a:cubicBezTo>
                      <a:pt x="1503910" y="35763"/>
                      <a:pt x="1400916" y="162735"/>
                      <a:pt x="1400916" y="314919"/>
                    </a:cubicBezTo>
                    <a:cubicBezTo>
                      <a:pt x="1400916" y="445363"/>
                      <a:pt x="1476585" y="557283"/>
                      <a:pt x="1584426" y="605090"/>
                    </a:cubicBezTo>
                    <a:lnTo>
                      <a:pt x="1589033" y="606589"/>
                    </a:lnTo>
                    <a:lnTo>
                      <a:pt x="101100" y="606589"/>
                    </a:lnTo>
                    <a:cubicBezTo>
                      <a:pt x="45264" y="606589"/>
                      <a:pt x="0" y="561325"/>
                      <a:pt x="0" y="505489"/>
                    </a:cubicBezTo>
                    <a:lnTo>
                      <a:pt x="0" y="101100"/>
                    </a:lnTo>
                    <a:cubicBezTo>
                      <a:pt x="0" y="45264"/>
                      <a:pt x="45264" y="0"/>
                      <a:pt x="10110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>
                  <a:latin typeface="Bierstadt" panose="020B0004020202020204" pitchFamily="34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7D42733-911B-0D3F-AAB4-B30C9F3D1DB8}"/>
                  </a:ext>
                </a:extLst>
              </p:cNvPr>
              <p:cNvGrpSpPr/>
              <p:nvPr/>
            </p:nvGrpSpPr>
            <p:grpSpPr>
              <a:xfrm>
                <a:off x="4387719" y="1413802"/>
                <a:ext cx="611029" cy="714643"/>
                <a:chOff x="7098362" y="1166291"/>
                <a:chExt cx="611029" cy="714643"/>
              </a:xfrm>
            </p:grpSpPr>
            <p:sp>
              <p:nvSpPr>
                <p:cNvPr id="51" name="Free-form: Shape 165">
                  <a:extLst>
                    <a:ext uri="{FF2B5EF4-FFF2-40B4-BE49-F238E27FC236}">
                      <a16:creationId xmlns:a16="http://schemas.microsoft.com/office/drawing/2014/main" id="{52667949-A91D-5D9A-C985-2705D3D6F848}"/>
                    </a:ext>
                  </a:extLst>
                </p:cNvPr>
                <p:cNvSpPr/>
                <p:nvPr/>
              </p:nvSpPr>
              <p:spPr>
                <a:xfrm>
                  <a:off x="7098362" y="1166291"/>
                  <a:ext cx="401916" cy="672240"/>
                </a:xfrm>
                <a:custGeom>
                  <a:avLst/>
                  <a:gdLst>
                    <a:gd name="connsiteX0" fmla="*/ 294420 w 401916"/>
                    <a:gd name="connsiteY0" fmla="*/ 0 h 672240"/>
                    <a:gd name="connsiteX1" fmla="*/ 401916 w 401916"/>
                    <a:gd name="connsiteY1" fmla="*/ 96240 h 672240"/>
                    <a:gd name="connsiteX2" fmla="*/ 294420 w 401916"/>
                    <a:gd name="connsiteY2" fmla="*/ 192480 h 672240"/>
                    <a:gd name="connsiteX3" fmla="*/ 294420 w 401916"/>
                    <a:gd name="connsiteY3" fmla="*/ 150616 h 672240"/>
                    <a:gd name="connsiteX4" fmla="*/ 277862 w 401916"/>
                    <a:gd name="connsiteY4" fmla="*/ 152285 h 672240"/>
                    <a:gd name="connsiteX5" fmla="*/ 110753 w 401916"/>
                    <a:gd name="connsiteY5" fmla="*/ 357320 h 672240"/>
                    <a:gd name="connsiteX6" fmla="*/ 211518 w 401916"/>
                    <a:gd name="connsiteY6" fmla="*/ 536308 h 672240"/>
                    <a:gd name="connsiteX7" fmla="*/ 273588 w 401916"/>
                    <a:gd name="connsiteY7" fmla="*/ 560677 h 672240"/>
                    <a:gd name="connsiteX8" fmla="*/ 209113 w 401916"/>
                    <a:gd name="connsiteY8" fmla="*/ 618401 h 672240"/>
                    <a:gd name="connsiteX9" fmla="*/ 269249 w 401916"/>
                    <a:gd name="connsiteY9" fmla="*/ 672240 h 672240"/>
                    <a:gd name="connsiteX10" fmla="*/ 255541 w 401916"/>
                    <a:gd name="connsiteY10" fmla="*/ 670858 h 672240"/>
                    <a:gd name="connsiteX11" fmla="*/ 0 w 401916"/>
                    <a:gd name="connsiteY11" fmla="*/ 357320 h 672240"/>
                    <a:gd name="connsiteX12" fmla="*/ 255541 w 401916"/>
                    <a:gd name="connsiteY12" fmla="*/ 43782 h 672240"/>
                    <a:gd name="connsiteX13" fmla="*/ 294420 w 401916"/>
                    <a:gd name="connsiteY13" fmla="*/ 39863 h 67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1916" h="672240">
                      <a:moveTo>
                        <a:pt x="294420" y="0"/>
                      </a:moveTo>
                      <a:lnTo>
                        <a:pt x="401916" y="96240"/>
                      </a:lnTo>
                      <a:lnTo>
                        <a:pt x="294420" y="192480"/>
                      </a:lnTo>
                      <a:lnTo>
                        <a:pt x="294420" y="150616"/>
                      </a:lnTo>
                      <a:lnTo>
                        <a:pt x="277862" y="152285"/>
                      </a:lnTo>
                      <a:cubicBezTo>
                        <a:pt x="182493" y="171800"/>
                        <a:pt x="110753" y="256182"/>
                        <a:pt x="110753" y="357320"/>
                      </a:cubicBezTo>
                      <a:cubicBezTo>
                        <a:pt x="110753" y="433174"/>
                        <a:pt x="151107" y="499602"/>
                        <a:pt x="211518" y="536308"/>
                      </a:cubicBezTo>
                      <a:lnTo>
                        <a:pt x="273588" y="560677"/>
                      </a:lnTo>
                      <a:lnTo>
                        <a:pt x="209113" y="618401"/>
                      </a:lnTo>
                      <a:lnTo>
                        <a:pt x="269249" y="672240"/>
                      </a:lnTo>
                      <a:lnTo>
                        <a:pt x="255541" y="670858"/>
                      </a:lnTo>
                      <a:cubicBezTo>
                        <a:pt x="109704" y="641015"/>
                        <a:pt x="0" y="511979"/>
                        <a:pt x="0" y="357320"/>
                      </a:cubicBezTo>
                      <a:cubicBezTo>
                        <a:pt x="0" y="202661"/>
                        <a:pt x="109704" y="73625"/>
                        <a:pt x="255541" y="43782"/>
                      </a:cubicBezTo>
                      <a:lnTo>
                        <a:pt x="294420" y="398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Bierstadt" panose="020B0004020202020204" pitchFamily="34" charset="0"/>
                  </a:endParaRPr>
                </a:p>
              </p:txBody>
            </p:sp>
            <p:sp>
              <p:nvSpPr>
                <p:cNvPr id="52" name="Free-form: Shape 166">
                  <a:extLst>
                    <a:ext uri="{FF2B5EF4-FFF2-40B4-BE49-F238E27FC236}">
                      <a16:creationId xmlns:a16="http://schemas.microsoft.com/office/drawing/2014/main" id="{DF3E98B7-8A5E-760A-44B1-BB417E5EE4E4}"/>
                    </a:ext>
                  </a:extLst>
                </p:cNvPr>
                <p:cNvSpPr/>
                <p:nvPr/>
              </p:nvSpPr>
              <p:spPr>
                <a:xfrm rot="16200000">
                  <a:off x="7172313" y="1343855"/>
                  <a:ext cx="672240" cy="401917"/>
                </a:xfrm>
                <a:custGeom>
                  <a:avLst/>
                  <a:gdLst>
                    <a:gd name="connsiteX0" fmla="*/ 672240 w 672240"/>
                    <a:gd name="connsiteY0" fmla="*/ 132667 h 401917"/>
                    <a:gd name="connsiteX1" fmla="*/ 670858 w 672240"/>
                    <a:gd name="connsiteY1" fmla="*/ 146376 h 401917"/>
                    <a:gd name="connsiteX2" fmla="*/ 357320 w 672240"/>
                    <a:gd name="connsiteY2" fmla="*/ 401917 h 401917"/>
                    <a:gd name="connsiteX3" fmla="*/ 43782 w 672240"/>
                    <a:gd name="connsiteY3" fmla="*/ 146376 h 401917"/>
                    <a:gd name="connsiteX4" fmla="*/ 39862 w 672240"/>
                    <a:gd name="connsiteY4" fmla="*/ 107496 h 401917"/>
                    <a:gd name="connsiteX5" fmla="*/ 0 w 672240"/>
                    <a:gd name="connsiteY5" fmla="*/ 107496 h 401917"/>
                    <a:gd name="connsiteX6" fmla="*/ 96240 w 672240"/>
                    <a:gd name="connsiteY6" fmla="*/ 0 h 401917"/>
                    <a:gd name="connsiteX7" fmla="*/ 192480 w 672240"/>
                    <a:gd name="connsiteY7" fmla="*/ 107496 h 401917"/>
                    <a:gd name="connsiteX8" fmla="*/ 150615 w 672240"/>
                    <a:gd name="connsiteY8" fmla="*/ 107496 h 401917"/>
                    <a:gd name="connsiteX9" fmla="*/ 152285 w 672240"/>
                    <a:gd name="connsiteY9" fmla="*/ 124056 h 401917"/>
                    <a:gd name="connsiteX10" fmla="*/ 357320 w 672240"/>
                    <a:gd name="connsiteY10" fmla="*/ 291164 h 401917"/>
                    <a:gd name="connsiteX11" fmla="*/ 536308 w 672240"/>
                    <a:gd name="connsiteY11" fmla="*/ 190400 h 401917"/>
                    <a:gd name="connsiteX12" fmla="*/ 560678 w 672240"/>
                    <a:gd name="connsiteY12" fmla="*/ 128329 h 401917"/>
                    <a:gd name="connsiteX13" fmla="*/ 618401 w 672240"/>
                    <a:gd name="connsiteY13" fmla="*/ 192803 h 40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2240" h="401917">
                      <a:moveTo>
                        <a:pt x="672240" y="132667"/>
                      </a:moveTo>
                      <a:lnTo>
                        <a:pt x="670858" y="146376"/>
                      </a:lnTo>
                      <a:cubicBezTo>
                        <a:pt x="641015" y="292213"/>
                        <a:pt x="511979" y="401917"/>
                        <a:pt x="357320" y="401917"/>
                      </a:cubicBezTo>
                      <a:cubicBezTo>
                        <a:pt x="202661" y="401917"/>
                        <a:pt x="73625" y="292213"/>
                        <a:pt x="43782" y="146376"/>
                      </a:cubicBezTo>
                      <a:lnTo>
                        <a:pt x="39862" y="107496"/>
                      </a:lnTo>
                      <a:lnTo>
                        <a:pt x="0" y="107496"/>
                      </a:lnTo>
                      <a:lnTo>
                        <a:pt x="96240" y="0"/>
                      </a:lnTo>
                      <a:lnTo>
                        <a:pt x="192480" y="107496"/>
                      </a:lnTo>
                      <a:lnTo>
                        <a:pt x="150615" y="107496"/>
                      </a:lnTo>
                      <a:lnTo>
                        <a:pt x="152285" y="124056"/>
                      </a:lnTo>
                      <a:cubicBezTo>
                        <a:pt x="171800" y="219424"/>
                        <a:pt x="256182" y="291164"/>
                        <a:pt x="357320" y="291164"/>
                      </a:cubicBezTo>
                      <a:cubicBezTo>
                        <a:pt x="433173" y="291164"/>
                        <a:pt x="499602" y="250811"/>
                        <a:pt x="536308" y="190400"/>
                      </a:cubicBezTo>
                      <a:lnTo>
                        <a:pt x="560678" y="128329"/>
                      </a:lnTo>
                      <a:lnTo>
                        <a:pt x="618401" y="1928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latin typeface="Bierstadt" panose="020B0004020202020204" pitchFamily="34" charset="0"/>
                  </a:endParaRPr>
                </a:p>
              </p:txBody>
            </p:sp>
          </p:grpSp>
        </p:grp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89CB6CDA-EE64-7F80-09D5-6D893F888E62}"/>
                </a:ext>
              </a:extLst>
            </p:cNvPr>
            <p:cNvSpPr>
              <a:spLocks noChangeAspect="1"/>
            </p:cNvSpPr>
            <p:nvPr/>
          </p:nvSpPr>
          <p:spPr>
            <a:xfrm rot="12675995" flipH="1">
              <a:off x="7069268" y="4430731"/>
              <a:ext cx="442870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4AE0DDC-7B79-0759-8552-21A711CDD23E}"/>
                </a:ext>
              </a:extLst>
            </p:cNvPr>
            <p:cNvGrpSpPr/>
            <p:nvPr/>
          </p:nvGrpSpPr>
          <p:grpSpPr>
            <a:xfrm flipH="1">
              <a:off x="7638599" y="4211570"/>
              <a:ext cx="1889024" cy="714643"/>
              <a:chOff x="3109724" y="1413802"/>
              <a:chExt cx="1889024" cy="714643"/>
            </a:xfrm>
          </p:grpSpPr>
          <p:sp>
            <p:nvSpPr>
              <p:cNvPr id="55" name="Free-form: Shape 169">
                <a:extLst>
                  <a:ext uri="{FF2B5EF4-FFF2-40B4-BE49-F238E27FC236}">
                    <a16:creationId xmlns:a16="http://schemas.microsoft.com/office/drawing/2014/main" id="{4196F5F9-5A94-410A-5889-495A4420BF7A}"/>
                  </a:ext>
                </a:extLst>
              </p:cNvPr>
              <p:cNvSpPr/>
              <p:nvPr/>
            </p:nvSpPr>
            <p:spPr>
              <a:xfrm>
                <a:off x="3109724" y="1456204"/>
                <a:ext cx="1529206" cy="606589"/>
              </a:xfrm>
              <a:custGeom>
                <a:avLst/>
                <a:gdLst>
                  <a:gd name="connsiteX0" fmla="*/ 101100 w 1652127"/>
                  <a:gd name="connsiteY0" fmla="*/ 0 h 606589"/>
                  <a:gd name="connsiteX1" fmla="*/ 1626350 w 1652127"/>
                  <a:gd name="connsiteY1" fmla="*/ 0 h 606589"/>
                  <a:gd name="connsiteX2" fmla="*/ 1652127 w 1652127"/>
                  <a:gd name="connsiteY2" fmla="*/ 5204 h 606589"/>
                  <a:gd name="connsiteX3" fmla="*/ 1640826 w 1652127"/>
                  <a:gd name="connsiteY3" fmla="*/ 6398 h 606589"/>
                  <a:gd name="connsiteX4" fmla="*/ 1400916 w 1652127"/>
                  <a:gd name="connsiteY4" fmla="*/ 314919 h 606589"/>
                  <a:gd name="connsiteX5" fmla="*/ 1584426 w 1652127"/>
                  <a:gd name="connsiteY5" fmla="*/ 605090 h 606589"/>
                  <a:gd name="connsiteX6" fmla="*/ 1589033 w 1652127"/>
                  <a:gd name="connsiteY6" fmla="*/ 606589 h 606589"/>
                  <a:gd name="connsiteX7" fmla="*/ 101100 w 1652127"/>
                  <a:gd name="connsiteY7" fmla="*/ 606589 h 606589"/>
                  <a:gd name="connsiteX8" fmla="*/ 0 w 1652127"/>
                  <a:gd name="connsiteY8" fmla="*/ 505489 h 606589"/>
                  <a:gd name="connsiteX9" fmla="*/ 0 w 1652127"/>
                  <a:gd name="connsiteY9" fmla="*/ 101100 h 606589"/>
                  <a:gd name="connsiteX10" fmla="*/ 101100 w 1652127"/>
                  <a:gd name="connsiteY10" fmla="*/ 0 h 6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2127" h="606589">
                    <a:moveTo>
                      <a:pt x="101100" y="0"/>
                    </a:moveTo>
                    <a:lnTo>
                      <a:pt x="1626350" y="0"/>
                    </a:lnTo>
                    <a:lnTo>
                      <a:pt x="1652127" y="5204"/>
                    </a:lnTo>
                    <a:lnTo>
                      <a:pt x="1640826" y="6398"/>
                    </a:lnTo>
                    <a:cubicBezTo>
                      <a:pt x="1503910" y="35763"/>
                      <a:pt x="1400916" y="162735"/>
                      <a:pt x="1400916" y="314919"/>
                    </a:cubicBezTo>
                    <a:cubicBezTo>
                      <a:pt x="1400916" y="445363"/>
                      <a:pt x="1476585" y="557283"/>
                      <a:pt x="1584426" y="605090"/>
                    </a:cubicBezTo>
                    <a:lnTo>
                      <a:pt x="1589033" y="606589"/>
                    </a:lnTo>
                    <a:lnTo>
                      <a:pt x="101100" y="606589"/>
                    </a:lnTo>
                    <a:cubicBezTo>
                      <a:pt x="45264" y="606589"/>
                      <a:pt x="0" y="561325"/>
                      <a:pt x="0" y="505489"/>
                    </a:cubicBezTo>
                    <a:lnTo>
                      <a:pt x="0" y="101100"/>
                    </a:lnTo>
                    <a:cubicBezTo>
                      <a:pt x="0" y="45264"/>
                      <a:pt x="45264" y="0"/>
                      <a:pt x="10110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>
                  <a:latin typeface="Bierstadt" panose="020B00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29D6FB4-50CF-F4C7-FE8F-A006DE98DB4F}"/>
                  </a:ext>
                </a:extLst>
              </p:cNvPr>
              <p:cNvGrpSpPr/>
              <p:nvPr/>
            </p:nvGrpSpPr>
            <p:grpSpPr>
              <a:xfrm>
                <a:off x="4387719" y="1413802"/>
                <a:ext cx="611029" cy="714643"/>
                <a:chOff x="7098362" y="1166291"/>
                <a:chExt cx="611029" cy="714643"/>
              </a:xfrm>
            </p:grpSpPr>
            <p:sp>
              <p:nvSpPr>
                <p:cNvPr id="57" name="Free-form: Shape 171">
                  <a:extLst>
                    <a:ext uri="{FF2B5EF4-FFF2-40B4-BE49-F238E27FC236}">
                      <a16:creationId xmlns:a16="http://schemas.microsoft.com/office/drawing/2014/main" id="{59D9ECB7-4151-D685-D3D0-C58CCA21D3B4}"/>
                    </a:ext>
                  </a:extLst>
                </p:cNvPr>
                <p:cNvSpPr/>
                <p:nvPr/>
              </p:nvSpPr>
              <p:spPr>
                <a:xfrm>
                  <a:off x="7098362" y="1166291"/>
                  <a:ext cx="401916" cy="672240"/>
                </a:xfrm>
                <a:custGeom>
                  <a:avLst/>
                  <a:gdLst>
                    <a:gd name="connsiteX0" fmla="*/ 294420 w 401916"/>
                    <a:gd name="connsiteY0" fmla="*/ 0 h 672240"/>
                    <a:gd name="connsiteX1" fmla="*/ 401916 w 401916"/>
                    <a:gd name="connsiteY1" fmla="*/ 96240 h 672240"/>
                    <a:gd name="connsiteX2" fmla="*/ 294420 w 401916"/>
                    <a:gd name="connsiteY2" fmla="*/ 192480 h 672240"/>
                    <a:gd name="connsiteX3" fmla="*/ 294420 w 401916"/>
                    <a:gd name="connsiteY3" fmla="*/ 150616 h 672240"/>
                    <a:gd name="connsiteX4" fmla="*/ 277862 w 401916"/>
                    <a:gd name="connsiteY4" fmla="*/ 152285 h 672240"/>
                    <a:gd name="connsiteX5" fmla="*/ 110753 w 401916"/>
                    <a:gd name="connsiteY5" fmla="*/ 357320 h 672240"/>
                    <a:gd name="connsiteX6" fmla="*/ 211518 w 401916"/>
                    <a:gd name="connsiteY6" fmla="*/ 536308 h 672240"/>
                    <a:gd name="connsiteX7" fmla="*/ 273588 w 401916"/>
                    <a:gd name="connsiteY7" fmla="*/ 560677 h 672240"/>
                    <a:gd name="connsiteX8" fmla="*/ 209113 w 401916"/>
                    <a:gd name="connsiteY8" fmla="*/ 618401 h 672240"/>
                    <a:gd name="connsiteX9" fmla="*/ 269249 w 401916"/>
                    <a:gd name="connsiteY9" fmla="*/ 672240 h 672240"/>
                    <a:gd name="connsiteX10" fmla="*/ 255541 w 401916"/>
                    <a:gd name="connsiteY10" fmla="*/ 670858 h 672240"/>
                    <a:gd name="connsiteX11" fmla="*/ 0 w 401916"/>
                    <a:gd name="connsiteY11" fmla="*/ 357320 h 672240"/>
                    <a:gd name="connsiteX12" fmla="*/ 255541 w 401916"/>
                    <a:gd name="connsiteY12" fmla="*/ 43782 h 672240"/>
                    <a:gd name="connsiteX13" fmla="*/ 294420 w 401916"/>
                    <a:gd name="connsiteY13" fmla="*/ 39863 h 67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1916" h="672240">
                      <a:moveTo>
                        <a:pt x="294420" y="0"/>
                      </a:moveTo>
                      <a:lnTo>
                        <a:pt x="401916" y="96240"/>
                      </a:lnTo>
                      <a:lnTo>
                        <a:pt x="294420" y="192480"/>
                      </a:lnTo>
                      <a:lnTo>
                        <a:pt x="294420" y="150616"/>
                      </a:lnTo>
                      <a:lnTo>
                        <a:pt x="277862" y="152285"/>
                      </a:lnTo>
                      <a:cubicBezTo>
                        <a:pt x="182493" y="171800"/>
                        <a:pt x="110753" y="256182"/>
                        <a:pt x="110753" y="357320"/>
                      </a:cubicBezTo>
                      <a:cubicBezTo>
                        <a:pt x="110753" y="433174"/>
                        <a:pt x="151107" y="499602"/>
                        <a:pt x="211518" y="536308"/>
                      </a:cubicBezTo>
                      <a:lnTo>
                        <a:pt x="273588" y="560677"/>
                      </a:lnTo>
                      <a:lnTo>
                        <a:pt x="209113" y="618401"/>
                      </a:lnTo>
                      <a:lnTo>
                        <a:pt x="269249" y="672240"/>
                      </a:lnTo>
                      <a:lnTo>
                        <a:pt x="255541" y="670858"/>
                      </a:lnTo>
                      <a:cubicBezTo>
                        <a:pt x="109704" y="641015"/>
                        <a:pt x="0" y="511979"/>
                        <a:pt x="0" y="357320"/>
                      </a:cubicBezTo>
                      <a:cubicBezTo>
                        <a:pt x="0" y="202661"/>
                        <a:pt x="109704" y="73625"/>
                        <a:pt x="255541" y="43782"/>
                      </a:cubicBezTo>
                      <a:lnTo>
                        <a:pt x="294420" y="398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Bierstadt" panose="020B0004020202020204" pitchFamily="34" charset="0"/>
                  </a:endParaRPr>
                </a:p>
              </p:txBody>
            </p:sp>
            <p:sp>
              <p:nvSpPr>
                <p:cNvPr id="58" name="Free-form: Shape 172">
                  <a:extLst>
                    <a:ext uri="{FF2B5EF4-FFF2-40B4-BE49-F238E27FC236}">
                      <a16:creationId xmlns:a16="http://schemas.microsoft.com/office/drawing/2014/main" id="{2D117A2B-724F-91FE-8387-C6B31025C22B}"/>
                    </a:ext>
                  </a:extLst>
                </p:cNvPr>
                <p:cNvSpPr/>
                <p:nvPr/>
              </p:nvSpPr>
              <p:spPr>
                <a:xfrm rot="16200000">
                  <a:off x="7172313" y="1343855"/>
                  <a:ext cx="672240" cy="401917"/>
                </a:xfrm>
                <a:custGeom>
                  <a:avLst/>
                  <a:gdLst>
                    <a:gd name="connsiteX0" fmla="*/ 672240 w 672240"/>
                    <a:gd name="connsiteY0" fmla="*/ 132667 h 401917"/>
                    <a:gd name="connsiteX1" fmla="*/ 670858 w 672240"/>
                    <a:gd name="connsiteY1" fmla="*/ 146376 h 401917"/>
                    <a:gd name="connsiteX2" fmla="*/ 357320 w 672240"/>
                    <a:gd name="connsiteY2" fmla="*/ 401917 h 401917"/>
                    <a:gd name="connsiteX3" fmla="*/ 43782 w 672240"/>
                    <a:gd name="connsiteY3" fmla="*/ 146376 h 401917"/>
                    <a:gd name="connsiteX4" fmla="*/ 39862 w 672240"/>
                    <a:gd name="connsiteY4" fmla="*/ 107496 h 401917"/>
                    <a:gd name="connsiteX5" fmla="*/ 0 w 672240"/>
                    <a:gd name="connsiteY5" fmla="*/ 107496 h 401917"/>
                    <a:gd name="connsiteX6" fmla="*/ 96240 w 672240"/>
                    <a:gd name="connsiteY6" fmla="*/ 0 h 401917"/>
                    <a:gd name="connsiteX7" fmla="*/ 192480 w 672240"/>
                    <a:gd name="connsiteY7" fmla="*/ 107496 h 401917"/>
                    <a:gd name="connsiteX8" fmla="*/ 150615 w 672240"/>
                    <a:gd name="connsiteY8" fmla="*/ 107496 h 401917"/>
                    <a:gd name="connsiteX9" fmla="*/ 152285 w 672240"/>
                    <a:gd name="connsiteY9" fmla="*/ 124056 h 401917"/>
                    <a:gd name="connsiteX10" fmla="*/ 357320 w 672240"/>
                    <a:gd name="connsiteY10" fmla="*/ 291164 h 401917"/>
                    <a:gd name="connsiteX11" fmla="*/ 536308 w 672240"/>
                    <a:gd name="connsiteY11" fmla="*/ 190400 h 401917"/>
                    <a:gd name="connsiteX12" fmla="*/ 560678 w 672240"/>
                    <a:gd name="connsiteY12" fmla="*/ 128329 h 401917"/>
                    <a:gd name="connsiteX13" fmla="*/ 618401 w 672240"/>
                    <a:gd name="connsiteY13" fmla="*/ 192803 h 40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2240" h="401917">
                      <a:moveTo>
                        <a:pt x="672240" y="132667"/>
                      </a:moveTo>
                      <a:lnTo>
                        <a:pt x="670858" y="146376"/>
                      </a:lnTo>
                      <a:cubicBezTo>
                        <a:pt x="641015" y="292213"/>
                        <a:pt x="511979" y="401917"/>
                        <a:pt x="357320" y="401917"/>
                      </a:cubicBezTo>
                      <a:cubicBezTo>
                        <a:pt x="202661" y="401917"/>
                        <a:pt x="73625" y="292213"/>
                        <a:pt x="43782" y="146376"/>
                      </a:cubicBezTo>
                      <a:lnTo>
                        <a:pt x="39862" y="107496"/>
                      </a:lnTo>
                      <a:lnTo>
                        <a:pt x="0" y="107496"/>
                      </a:lnTo>
                      <a:lnTo>
                        <a:pt x="96240" y="0"/>
                      </a:lnTo>
                      <a:lnTo>
                        <a:pt x="192480" y="107496"/>
                      </a:lnTo>
                      <a:lnTo>
                        <a:pt x="150615" y="107496"/>
                      </a:lnTo>
                      <a:lnTo>
                        <a:pt x="152285" y="124056"/>
                      </a:lnTo>
                      <a:cubicBezTo>
                        <a:pt x="171800" y="219424"/>
                        <a:pt x="256182" y="291164"/>
                        <a:pt x="357320" y="291164"/>
                      </a:cubicBezTo>
                      <a:cubicBezTo>
                        <a:pt x="433173" y="291164"/>
                        <a:pt x="499602" y="250811"/>
                        <a:pt x="536308" y="190400"/>
                      </a:cubicBezTo>
                      <a:lnTo>
                        <a:pt x="560678" y="128329"/>
                      </a:lnTo>
                      <a:lnTo>
                        <a:pt x="618401" y="1928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latin typeface="Bierstadt" panose="020B0004020202020204" pitchFamily="34" charset="0"/>
                  </a:endParaRPr>
                </a:p>
              </p:txBody>
            </p:sp>
          </p:grpSp>
        </p:grp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8563D8F6-BFE7-8411-98C6-4B2693561BF8}"/>
                </a:ext>
              </a:extLst>
            </p:cNvPr>
            <p:cNvSpPr>
              <a:spLocks noChangeAspect="1"/>
            </p:cNvSpPr>
            <p:nvPr/>
          </p:nvSpPr>
          <p:spPr>
            <a:xfrm rot="13592657" flipH="1">
              <a:off x="6667272" y="4908938"/>
              <a:ext cx="552347" cy="233918"/>
            </a:xfrm>
            <a:custGeom>
              <a:avLst/>
              <a:gdLst/>
              <a:ahLst/>
              <a:cxnLst/>
              <a:rect l="l" t="t" r="r" b="b"/>
              <a:pathLst>
                <a:path w="1022107" h="309187">
                  <a:moveTo>
                    <a:pt x="0" y="0"/>
                  </a:moveTo>
                  <a:lnTo>
                    <a:pt x="1022108" y="0"/>
                  </a:lnTo>
                  <a:lnTo>
                    <a:pt x="1022108" y="309187"/>
                  </a:lnTo>
                  <a:lnTo>
                    <a:pt x="0" y="309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>
                <a:latin typeface="Bierstadt" panose="020B00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E75463C-8A7A-4444-4220-89DC61586661}"/>
                </a:ext>
              </a:extLst>
            </p:cNvPr>
            <p:cNvGrpSpPr/>
            <p:nvPr/>
          </p:nvGrpSpPr>
          <p:grpSpPr>
            <a:xfrm flipH="1">
              <a:off x="7341193" y="5022656"/>
              <a:ext cx="1889024" cy="714643"/>
              <a:chOff x="3109724" y="1413802"/>
              <a:chExt cx="1889024" cy="714643"/>
            </a:xfrm>
          </p:grpSpPr>
          <p:sp>
            <p:nvSpPr>
              <p:cNvPr id="61" name="Free-form: Shape 175">
                <a:extLst>
                  <a:ext uri="{FF2B5EF4-FFF2-40B4-BE49-F238E27FC236}">
                    <a16:creationId xmlns:a16="http://schemas.microsoft.com/office/drawing/2014/main" id="{C6DE697E-CE3E-71A5-BBA3-7BA636A7A085}"/>
                  </a:ext>
                </a:extLst>
              </p:cNvPr>
              <p:cNvSpPr/>
              <p:nvPr/>
            </p:nvSpPr>
            <p:spPr>
              <a:xfrm>
                <a:off x="3109724" y="1456204"/>
                <a:ext cx="1529206" cy="606589"/>
              </a:xfrm>
              <a:custGeom>
                <a:avLst/>
                <a:gdLst>
                  <a:gd name="connsiteX0" fmla="*/ 101100 w 1652127"/>
                  <a:gd name="connsiteY0" fmla="*/ 0 h 606589"/>
                  <a:gd name="connsiteX1" fmla="*/ 1626350 w 1652127"/>
                  <a:gd name="connsiteY1" fmla="*/ 0 h 606589"/>
                  <a:gd name="connsiteX2" fmla="*/ 1652127 w 1652127"/>
                  <a:gd name="connsiteY2" fmla="*/ 5204 h 606589"/>
                  <a:gd name="connsiteX3" fmla="*/ 1640826 w 1652127"/>
                  <a:gd name="connsiteY3" fmla="*/ 6398 h 606589"/>
                  <a:gd name="connsiteX4" fmla="*/ 1400916 w 1652127"/>
                  <a:gd name="connsiteY4" fmla="*/ 314919 h 606589"/>
                  <a:gd name="connsiteX5" fmla="*/ 1584426 w 1652127"/>
                  <a:gd name="connsiteY5" fmla="*/ 605090 h 606589"/>
                  <a:gd name="connsiteX6" fmla="*/ 1589033 w 1652127"/>
                  <a:gd name="connsiteY6" fmla="*/ 606589 h 606589"/>
                  <a:gd name="connsiteX7" fmla="*/ 101100 w 1652127"/>
                  <a:gd name="connsiteY7" fmla="*/ 606589 h 606589"/>
                  <a:gd name="connsiteX8" fmla="*/ 0 w 1652127"/>
                  <a:gd name="connsiteY8" fmla="*/ 505489 h 606589"/>
                  <a:gd name="connsiteX9" fmla="*/ 0 w 1652127"/>
                  <a:gd name="connsiteY9" fmla="*/ 101100 h 606589"/>
                  <a:gd name="connsiteX10" fmla="*/ 101100 w 1652127"/>
                  <a:gd name="connsiteY10" fmla="*/ 0 h 60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2127" h="606589">
                    <a:moveTo>
                      <a:pt x="101100" y="0"/>
                    </a:moveTo>
                    <a:lnTo>
                      <a:pt x="1626350" y="0"/>
                    </a:lnTo>
                    <a:lnTo>
                      <a:pt x="1652127" y="5204"/>
                    </a:lnTo>
                    <a:lnTo>
                      <a:pt x="1640826" y="6398"/>
                    </a:lnTo>
                    <a:cubicBezTo>
                      <a:pt x="1503910" y="35763"/>
                      <a:pt x="1400916" y="162735"/>
                      <a:pt x="1400916" y="314919"/>
                    </a:cubicBezTo>
                    <a:cubicBezTo>
                      <a:pt x="1400916" y="445363"/>
                      <a:pt x="1476585" y="557283"/>
                      <a:pt x="1584426" y="605090"/>
                    </a:cubicBezTo>
                    <a:lnTo>
                      <a:pt x="1589033" y="606589"/>
                    </a:lnTo>
                    <a:lnTo>
                      <a:pt x="101100" y="606589"/>
                    </a:lnTo>
                    <a:cubicBezTo>
                      <a:pt x="45264" y="606589"/>
                      <a:pt x="0" y="561325"/>
                      <a:pt x="0" y="505489"/>
                    </a:cubicBezTo>
                    <a:lnTo>
                      <a:pt x="0" y="101100"/>
                    </a:lnTo>
                    <a:cubicBezTo>
                      <a:pt x="0" y="45264"/>
                      <a:pt x="45264" y="0"/>
                      <a:pt x="10110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>
                  <a:latin typeface="Bierstadt" panose="020B0004020202020204" pitchFamily="34" charset="0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3D49F79-F1D5-EB3A-5066-705B5C693549}"/>
                  </a:ext>
                </a:extLst>
              </p:cNvPr>
              <p:cNvGrpSpPr/>
              <p:nvPr/>
            </p:nvGrpSpPr>
            <p:grpSpPr>
              <a:xfrm>
                <a:off x="4387719" y="1413802"/>
                <a:ext cx="611029" cy="714643"/>
                <a:chOff x="7098362" y="1166291"/>
                <a:chExt cx="611029" cy="714643"/>
              </a:xfrm>
            </p:grpSpPr>
            <p:sp>
              <p:nvSpPr>
                <p:cNvPr id="63" name="Free-form: Shape 177">
                  <a:extLst>
                    <a:ext uri="{FF2B5EF4-FFF2-40B4-BE49-F238E27FC236}">
                      <a16:creationId xmlns:a16="http://schemas.microsoft.com/office/drawing/2014/main" id="{3B7CAB57-30FE-5FDE-D4C8-3FC671588FD4}"/>
                    </a:ext>
                  </a:extLst>
                </p:cNvPr>
                <p:cNvSpPr/>
                <p:nvPr/>
              </p:nvSpPr>
              <p:spPr>
                <a:xfrm>
                  <a:off x="7098362" y="1166291"/>
                  <a:ext cx="401916" cy="672240"/>
                </a:xfrm>
                <a:custGeom>
                  <a:avLst/>
                  <a:gdLst>
                    <a:gd name="connsiteX0" fmla="*/ 294420 w 401916"/>
                    <a:gd name="connsiteY0" fmla="*/ 0 h 672240"/>
                    <a:gd name="connsiteX1" fmla="*/ 401916 w 401916"/>
                    <a:gd name="connsiteY1" fmla="*/ 96240 h 672240"/>
                    <a:gd name="connsiteX2" fmla="*/ 294420 w 401916"/>
                    <a:gd name="connsiteY2" fmla="*/ 192480 h 672240"/>
                    <a:gd name="connsiteX3" fmla="*/ 294420 w 401916"/>
                    <a:gd name="connsiteY3" fmla="*/ 150616 h 672240"/>
                    <a:gd name="connsiteX4" fmla="*/ 277862 w 401916"/>
                    <a:gd name="connsiteY4" fmla="*/ 152285 h 672240"/>
                    <a:gd name="connsiteX5" fmla="*/ 110753 w 401916"/>
                    <a:gd name="connsiteY5" fmla="*/ 357320 h 672240"/>
                    <a:gd name="connsiteX6" fmla="*/ 211518 w 401916"/>
                    <a:gd name="connsiteY6" fmla="*/ 536308 h 672240"/>
                    <a:gd name="connsiteX7" fmla="*/ 273588 w 401916"/>
                    <a:gd name="connsiteY7" fmla="*/ 560677 h 672240"/>
                    <a:gd name="connsiteX8" fmla="*/ 209113 w 401916"/>
                    <a:gd name="connsiteY8" fmla="*/ 618401 h 672240"/>
                    <a:gd name="connsiteX9" fmla="*/ 269249 w 401916"/>
                    <a:gd name="connsiteY9" fmla="*/ 672240 h 672240"/>
                    <a:gd name="connsiteX10" fmla="*/ 255541 w 401916"/>
                    <a:gd name="connsiteY10" fmla="*/ 670858 h 672240"/>
                    <a:gd name="connsiteX11" fmla="*/ 0 w 401916"/>
                    <a:gd name="connsiteY11" fmla="*/ 357320 h 672240"/>
                    <a:gd name="connsiteX12" fmla="*/ 255541 w 401916"/>
                    <a:gd name="connsiteY12" fmla="*/ 43782 h 672240"/>
                    <a:gd name="connsiteX13" fmla="*/ 294420 w 401916"/>
                    <a:gd name="connsiteY13" fmla="*/ 39863 h 67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1916" h="672240">
                      <a:moveTo>
                        <a:pt x="294420" y="0"/>
                      </a:moveTo>
                      <a:lnTo>
                        <a:pt x="401916" y="96240"/>
                      </a:lnTo>
                      <a:lnTo>
                        <a:pt x="294420" y="192480"/>
                      </a:lnTo>
                      <a:lnTo>
                        <a:pt x="294420" y="150616"/>
                      </a:lnTo>
                      <a:lnTo>
                        <a:pt x="277862" y="152285"/>
                      </a:lnTo>
                      <a:cubicBezTo>
                        <a:pt x="182493" y="171800"/>
                        <a:pt x="110753" y="256182"/>
                        <a:pt x="110753" y="357320"/>
                      </a:cubicBezTo>
                      <a:cubicBezTo>
                        <a:pt x="110753" y="433174"/>
                        <a:pt x="151107" y="499602"/>
                        <a:pt x="211518" y="536308"/>
                      </a:cubicBezTo>
                      <a:lnTo>
                        <a:pt x="273588" y="560677"/>
                      </a:lnTo>
                      <a:lnTo>
                        <a:pt x="209113" y="618401"/>
                      </a:lnTo>
                      <a:lnTo>
                        <a:pt x="269249" y="672240"/>
                      </a:lnTo>
                      <a:lnTo>
                        <a:pt x="255541" y="670858"/>
                      </a:lnTo>
                      <a:cubicBezTo>
                        <a:pt x="109704" y="641015"/>
                        <a:pt x="0" y="511979"/>
                        <a:pt x="0" y="357320"/>
                      </a:cubicBezTo>
                      <a:cubicBezTo>
                        <a:pt x="0" y="202661"/>
                        <a:pt x="109704" y="73625"/>
                        <a:pt x="255541" y="43782"/>
                      </a:cubicBezTo>
                      <a:lnTo>
                        <a:pt x="294420" y="398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Bierstadt" panose="020B0004020202020204" pitchFamily="34" charset="0"/>
                  </a:endParaRPr>
                </a:p>
              </p:txBody>
            </p:sp>
            <p:sp>
              <p:nvSpPr>
                <p:cNvPr id="64" name="Free-form: Shape 178">
                  <a:extLst>
                    <a:ext uri="{FF2B5EF4-FFF2-40B4-BE49-F238E27FC236}">
                      <a16:creationId xmlns:a16="http://schemas.microsoft.com/office/drawing/2014/main" id="{719271F5-417C-83F0-B299-31E041DB030A}"/>
                    </a:ext>
                  </a:extLst>
                </p:cNvPr>
                <p:cNvSpPr/>
                <p:nvPr/>
              </p:nvSpPr>
              <p:spPr>
                <a:xfrm rot="16200000">
                  <a:off x="7172313" y="1343855"/>
                  <a:ext cx="672240" cy="401917"/>
                </a:xfrm>
                <a:custGeom>
                  <a:avLst/>
                  <a:gdLst>
                    <a:gd name="connsiteX0" fmla="*/ 672240 w 672240"/>
                    <a:gd name="connsiteY0" fmla="*/ 132667 h 401917"/>
                    <a:gd name="connsiteX1" fmla="*/ 670858 w 672240"/>
                    <a:gd name="connsiteY1" fmla="*/ 146376 h 401917"/>
                    <a:gd name="connsiteX2" fmla="*/ 357320 w 672240"/>
                    <a:gd name="connsiteY2" fmla="*/ 401917 h 401917"/>
                    <a:gd name="connsiteX3" fmla="*/ 43782 w 672240"/>
                    <a:gd name="connsiteY3" fmla="*/ 146376 h 401917"/>
                    <a:gd name="connsiteX4" fmla="*/ 39862 w 672240"/>
                    <a:gd name="connsiteY4" fmla="*/ 107496 h 401917"/>
                    <a:gd name="connsiteX5" fmla="*/ 0 w 672240"/>
                    <a:gd name="connsiteY5" fmla="*/ 107496 h 401917"/>
                    <a:gd name="connsiteX6" fmla="*/ 96240 w 672240"/>
                    <a:gd name="connsiteY6" fmla="*/ 0 h 401917"/>
                    <a:gd name="connsiteX7" fmla="*/ 192480 w 672240"/>
                    <a:gd name="connsiteY7" fmla="*/ 107496 h 401917"/>
                    <a:gd name="connsiteX8" fmla="*/ 150615 w 672240"/>
                    <a:gd name="connsiteY8" fmla="*/ 107496 h 401917"/>
                    <a:gd name="connsiteX9" fmla="*/ 152285 w 672240"/>
                    <a:gd name="connsiteY9" fmla="*/ 124056 h 401917"/>
                    <a:gd name="connsiteX10" fmla="*/ 357320 w 672240"/>
                    <a:gd name="connsiteY10" fmla="*/ 291164 h 401917"/>
                    <a:gd name="connsiteX11" fmla="*/ 536308 w 672240"/>
                    <a:gd name="connsiteY11" fmla="*/ 190400 h 401917"/>
                    <a:gd name="connsiteX12" fmla="*/ 560678 w 672240"/>
                    <a:gd name="connsiteY12" fmla="*/ 128329 h 401917"/>
                    <a:gd name="connsiteX13" fmla="*/ 618401 w 672240"/>
                    <a:gd name="connsiteY13" fmla="*/ 192803 h 40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2240" h="401917">
                      <a:moveTo>
                        <a:pt x="672240" y="132667"/>
                      </a:moveTo>
                      <a:lnTo>
                        <a:pt x="670858" y="146376"/>
                      </a:lnTo>
                      <a:cubicBezTo>
                        <a:pt x="641015" y="292213"/>
                        <a:pt x="511979" y="401917"/>
                        <a:pt x="357320" y="401917"/>
                      </a:cubicBezTo>
                      <a:cubicBezTo>
                        <a:pt x="202661" y="401917"/>
                        <a:pt x="73625" y="292213"/>
                        <a:pt x="43782" y="146376"/>
                      </a:cubicBezTo>
                      <a:lnTo>
                        <a:pt x="39862" y="107496"/>
                      </a:lnTo>
                      <a:lnTo>
                        <a:pt x="0" y="107496"/>
                      </a:lnTo>
                      <a:lnTo>
                        <a:pt x="96240" y="0"/>
                      </a:lnTo>
                      <a:lnTo>
                        <a:pt x="192480" y="107496"/>
                      </a:lnTo>
                      <a:lnTo>
                        <a:pt x="150615" y="107496"/>
                      </a:lnTo>
                      <a:lnTo>
                        <a:pt x="152285" y="124056"/>
                      </a:lnTo>
                      <a:cubicBezTo>
                        <a:pt x="171800" y="219424"/>
                        <a:pt x="256182" y="291164"/>
                        <a:pt x="357320" y="291164"/>
                      </a:cubicBezTo>
                      <a:cubicBezTo>
                        <a:pt x="433173" y="291164"/>
                        <a:pt x="499602" y="250811"/>
                        <a:pt x="536308" y="190400"/>
                      </a:cubicBezTo>
                      <a:lnTo>
                        <a:pt x="560678" y="128329"/>
                      </a:lnTo>
                      <a:lnTo>
                        <a:pt x="618401" y="192803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>
                    <a:latin typeface="Bierstadt" panose="020B0004020202020204" pitchFamily="34" charset="0"/>
                  </a:endParaRPr>
                </a:p>
              </p:txBody>
            </p:sp>
          </p:grpSp>
        </p:grpSp>
        <p:pic>
          <p:nvPicPr>
            <p:cNvPr id="65" name="Graphic 64" descr="Blueprint outline">
              <a:extLst>
                <a:ext uri="{FF2B5EF4-FFF2-40B4-BE49-F238E27FC236}">
                  <a16:creationId xmlns:a16="http://schemas.microsoft.com/office/drawing/2014/main" id="{1F2F2AA2-4423-D51B-F58E-2B72F4097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69434" y="2039019"/>
              <a:ext cx="356616" cy="356616"/>
            </a:xfrm>
            <a:prstGeom prst="rect">
              <a:avLst/>
            </a:prstGeom>
          </p:spPr>
        </p:pic>
        <p:pic>
          <p:nvPicPr>
            <p:cNvPr id="66" name="Graphic 65" descr="Continuous Improvement outline">
              <a:extLst>
                <a:ext uri="{FF2B5EF4-FFF2-40B4-BE49-F238E27FC236}">
                  <a16:creationId xmlns:a16="http://schemas.microsoft.com/office/drawing/2014/main" id="{E9DC1E3E-972B-38F3-B276-7C8C0E6DE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60936" y="5123014"/>
              <a:ext cx="512574" cy="512574"/>
            </a:xfrm>
            <a:prstGeom prst="rect">
              <a:avLst/>
            </a:prstGeom>
          </p:spPr>
        </p:pic>
        <p:pic>
          <p:nvPicPr>
            <p:cNvPr id="67" name="Graphic 66" descr="Board Of Directors outline">
              <a:extLst>
                <a:ext uri="{FF2B5EF4-FFF2-40B4-BE49-F238E27FC236}">
                  <a16:creationId xmlns:a16="http://schemas.microsoft.com/office/drawing/2014/main" id="{7745BFE9-C580-77EE-CC37-E8417CBF8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72109" y="4384727"/>
              <a:ext cx="356616" cy="356616"/>
            </a:xfrm>
            <a:prstGeom prst="rect">
              <a:avLst/>
            </a:prstGeom>
          </p:spPr>
        </p:pic>
        <p:pic>
          <p:nvPicPr>
            <p:cNvPr id="68" name="Graphic 67" descr="Database outline">
              <a:extLst>
                <a:ext uri="{FF2B5EF4-FFF2-40B4-BE49-F238E27FC236}">
                  <a16:creationId xmlns:a16="http://schemas.microsoft.com/office/drawing/2014/main" id="{DB6D39B2-2330-AC29-C4D2-7A7642023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904320" y="3584398"/>
              <a:ext cx="356616" cy="356616"/>
            </a:xfrm>
            <a:prstGeom prst="rect">
              <a:avLst/>
            </a:prstGeom>
          </p:spPr>
        </p:pic>
        <p:pic>
          <p:nvPicPr>
            <p:cNvPr id="69" name="Graphic 68" descr="Good Idea outline">
              <a:extLst>
                <a:ext uri="{FF2B5EF4-FFF2-40B4-BE49-F238E27FC236}">
                  <a16:creationId xmlns:a16="http://schemas.microsoft.com/office/drawing/2014/main" id="{875B92CB-FA2C-81D5-E8F3-CB6ED5112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21554871">
              <a:off x="4353331" y="2028997"/>
              <a:ext cx="356616" cy="356616"/>
            </a:xfrm>
            <a:prstGeom prst="rect">
              <a:avLst/>
            </a:prstGeom>
          </p:spPr>
        </p:pic>
        <p:pic>
          <p:nvPicPr>
            <p:cNvPr id="70" name="Graphic 69" descr="CheckList outline">
              <a:extLst>
                <a:ext uri="{FF2B5EF4-FFF2-40B4-BE49-F238E27FC236}">
                  <a16:creationId xmlns:a16="http://schemas.microsoft.com/office/drawing/2014/main" id="{F39B75FE-9D37-E07C-2566-C3CECD86D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771492" y="4384727"/>
              <a:ext cx="356616" cy="356616"/>
            </a:xfrm>
            <a:prstGeom prst="rect">
              <a:avLst/>
            </a:prstGeom>
          </p:spPr>
        </p:pic>
        <p:pic>
          <p:nvPicPr>
            <p:cNvPr id="71" name="Graphic 70" descr="Coins outline">
              <a:extLst>
                <a:ext uri="{FF2B5EF4-FFF2-40B4-BE49-F238E27FC236}">
                  <a16:creationId xmlns:a16="http://schemas.microsoft.com/office/drawing/2014/main" id="{592CC80F-755A-1177-F6B8-81FF1A3B3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1449912">
              <a:off x="7462021" y="5190044"/>
              <a:ext cx="356616" cy="356616"/>
            </a:xfrm>
            <a:prstGeom prst="rect">
              <a:avLst/>
            </a:prstGeom>
          </p:spPr>
        </p:pic>
        <p:pic>
          <p:nvPicPr>
            <p:cNvPr id="72" name="Graphic 71" descr="Server outline">
              <a:extLst>
                <a:ext uri="{FF2B5EF4-FFF2-40B4-BE49-F238E27FC236}">
                  <a16:creationId xmlns:a16="http://schemas.microsoft.com/office/drawing/2014/main" id="{5C24849F-3E8B-D13E-6303-A1EA1A65A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024173" y="2799909"/>
              <a:ext cx="358609" cy="358609"/>
            </a:xfrm>
            <a:prstGeom prst="rect">
              <a:avLst/>
            </a:prstGeom>
          </p:spPr>
        </p:pic>
        <p:pic>
          <p:nvPicPr>
            <p:cNvPr id="73" name="Graphic 72" descr="World outline">
              <a:extLst>
                <a:ext uri="{FF2B5EF4-FFF2-40B4-BE49-F238E27FC236}">
                  <a16:creationId xmlns:a16="http://schemas.microsoft.com/office/drawing/2014/main" id="{410C4DD6-4496-AE9B-7E02-65BE986E6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750718" y="2829455"/>
              <a:ext cx="356616" cy="356616"/>
            </a:xfrm>
            <a:prstGeom prst="rect">
              <a:avLst/>
            </a:prstGeom>
          </p:spPr>
        </p:pic>
        <p:pic>
          <p:nvPicPr>
            <p:cNvPr id="74" name="Graphic 73" descr="Connections outline">
              <a:extLst>
                <a:ext uri="{FF2B5EF4-FFF2-40B4-BE49-F238E27FC236}">
                  <a16:creationId xmlns:a16="http://schemas.microsoft.com/office/drawing/2014/main" id="{E2D867D5-FA32-6E53-660C-9115C4477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908348" y="3601599"/>
              <a:ext cx="356616" cy="35661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513D561-605E-128B-C0C9-4CBC18E7049A}"/>
                </a:ext>
              </a:extLst>
            </p:cNvPr>
            <p:cNvSpPr txBox="1"/>
            <p:nvPr/>
          </p:nvSpPr>
          <p:spPr>
            <a:xfrm>
              <a:off x="3057431" y="1921650"/>
              <a:ext cx="11832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Cognitive </a:t>
              </a:r>
            </a:p>
            <a:p>
              <a:pPr algn="ctr"/>
              <a:r>
                <a:rPr lang="en-US" sz="14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 Twin</a:t>
              </a:r>
            </a:p>
          </p:txBody>
        </p:sp>
        <p:sp>
          <p:nvSpPr>
            <p:cNvPr id="76" name="Free-form: Shape 16">
              <a:extLst>
                <a:ext uri="{FF2B5EF4-FFF2-40B4-BE49-F238E27FC236}">
                  <a16:creationId xmlns:a16="http://schemas.microsoft.com/office/drawing/2014/main" id="{EAFB7005-0E1A-8E94-C1CA-3254A2DE4B89}"/>
                </a:ext>
              </a:extLst>
            </p:cNvPr>
            <p:cNvSpPr/>
            <p:nvPr/>
          </p:nvSpPr>
          <p:spPr>
            <a:xfrm>
              <a:off x="2567940" y="2657058"/>
              <a:ext cx="1588518" cy="606589"/>
            </a:xfrm>
            <a:custGeom>
              <a:avLst/>
              <a:gdLst>
                <a:gd name="connsiteX0" fmla="*/ 101100 w 1652127"/>
                <a:gd name="connsiteY0" fmla="*/ 0 h 606589"/>
                <a:gd name="connsiteX1" fmla="*/ 1626350 w 1652127"/>
                <a:gd name="connsiteY1" fmla="*/ 0 h 606589"/>
                <a:gd name="connsiteX2" fmla="*/ 1652127 w 1652127"/>
                <a:gd name="connsiteY2" fmla="*/ 5204 h 606589"/>
                <a:gd name="connsiteX3" fmla="*/ 1640826 w 1652127"/>
                <a:gd name="connsiteY3" fmla="*/ 6398 h 606589"/>
                <a:gd name="connsiteX4" fmla="*/ 1400916 w 1652127"/>
                <a:gd name="connsiteY4" fmla="*/ 314919 h 606589"/>
                <a:gd name="connsiteX5" fmla="*/ 1584426 w 1652127"/>
                <a:gd name="connsiteY5" fmla="*/ 605090 h 606589"/>
                <a:gd name="connsiteX6" fmla="*/ 1589033 w 1652127"/>
                <a:gd name="connsiteY6" fmla="*/ 606589 h 606589"/>
                <a:gd name="connsiteX7" fmla="*/ 101100 w 1652127"/>
                <a:gd name="connsiteY7" fmla="*/ 606589 h 606589"/>
                <a:gd name="connsiteX8" fmla="*/ 0 w 1652127"/>
                <a:gd name="connsiteY8" fmla="*/ 505489 h 606589"/>
                <a:gd name="connsiteX9" fmla="*/ 0 w 1652127"/>
                <a:gd name="connsiteY9" fmla="*/ 101100 h 606589"/>
                <a:gd name="connsiteX10" fmla="*/ 101100 w 1652127"/>
                <a:gd name="connsiteY10" fmla="*/ 0 h 6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127" h="606589">
                  <a:moveTo>
                    <a:pt x="101100" y="0"/>
                  </a:moveTo>
                  <a:lnTo>
                    <a:pt x="1626350" y="0"/>
                  </a:lnTo>
                  <a:lnTo>
                    <a:pt x="1652127" y="5204"/>
                  </a:lnTo>
                  <a:lnTo>
                    <a:pt x="1640826" y="6398"/>
                  </a:lnTo>
                  <a:cubicBezTo>
                    <a:pt x="1503910" y="35763"/>
                    <a:pt x="1400916" y="162735"/>
                    <a:pt x="1400916" y="314919"/>
                  </a:cubicBezTo>
                  <a:cubicBezTo>
                    <a:pt x="1400916" y="445363"/>
                    <a:pt x="1476585" y="557283"/>
                    <a:pt x="1584426" y="605090"/>
                  </a:cubicBezTo>
                  <a:lnTo>
                    <a:pt x="1589033" y="606589"/>
                  </a:lnTo>
                  <a:lnTo>
                    <a:pt x="101100" y="606589"/>
                  </a:lnTo>
                  <a:cubicBezTo>
                    <a:pt x="45264" y="606589"/>
                    <a:pt x="0" y="561325"/>
                    <a:pt x="0" y="505489"/>
                  </a:cubicBezTo>
                  <a:lnTo>
                    <a:pt x="0" y="101100"/>
                  </a:lnTo>
                  <a:cubicBezTo>
                    <a:pt x="0" y="45264"/>
                    <a:pt x="45264" y="0"/>
                    <a:pt x="101100" y="0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latin typeface="Bierstadt" panose="020B0004020202020204" pitchFamily="34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C3F7C2E-45BC-07CF-093B-B262D0C9A7FD}"/>
                </a:ext>
              </a:extLst>
            </p:cNvPr>
            <p:cNvGrpSpPr/>
            <p:nvPr/>
          </p:nvGrpSpPr>
          <p:grpSpPr>
            <a:xfrm>
              <a:off x="3914391" y="2614656"/>
              <a:ext cx="611029" cy="714643"/>
              <a:chOff x="7098362" y="1166291"/>
              <a:chExt cx="611029" cy="714643"/>
            </a:xfrm>
          </p:grpSpPr>
          <p:sp>
            <p:nvSpPr>
              <p:cNvPr id="78" name="Free-form: Shape 18">
                <a:extLst>
                  <a:ext uri="{FF2B5EF4-FFF2-40B4-BE49-F238E27FC236}">
                    <a16:creationId xmlns:a16="http://schemas.microsoft.com/office/drawing/2014/main" id="{DA8DFF15-D486-7163-08EA-AE4A06F108C6}"/>
                  </a:ext>
                </a:extLst>
              </p:cNvPr>
              <p:cNvSpPr/>
              <p:nvPr/>
            </p:nvSpPr>
            <p:spPr>
              <a:xfrm>
                <a:off x="7098362" y="1166291"/>
                <a:ext cx="401916" cy="672240"/>
              </a:xfrm>
              <a:custGeom>
                <a:avLst/>
                <a:gdLst>
                  <a:gd name="connsiteX0" fmla="*/ 294420 w 401916"/>
                  <a:gd name="connsiteY0" fmla="*/ 0 h 672240"/>
                  <a:gd name="connsiteX1" fmla="*/ 401916 w 401916"/>
                  <a:gd name="connsiteY1" fmla="*/ 96240 h 672240"/>
                  <a:gd name="connsiteX2" fmla="*/ 294420 w 401916"/>
                  <a:gd name="connsiteY2" fmla="*/ 192480 h 672240"/>
                  <a:gd name="connsiteX3" fmla="*/ 294420 w 401916"/>
                  <a:gd name="connsiteY3" fmla="*/ 150616 h 672240"/>
                  <a:gd name="connsiteX4" fmla="*/ 277862 w 401916"/>
                  <a:gd name="connsiteY4" fmla="*/ 152285 h 672240"/>
                  <a:gd name="connsiteX5" fmla="*/ 110753 w 401916"/>
                  <a:gd name="connsiteY5" fmla="*/ 357320 h 672240"/>
                  <a:gd name="connsiteX6" fmla="*/ 211518 w 401916"/>
                  <a:gd name="connsiteY6" fmla="*/ 536308 h 672240"/>
                  <a:gd name="connsiteX7" fmla="*/ 273588 w 401916"/>
                  <a:gd name="connsiteY7" fmla="*/ 560677 h 672240"/>
                  <a:gd name="connsiteX8" fmla="*/ 209113 w 401916"/>
                  <a:gd name="connsiteY8" fmla="*/ 618401 h 672240"/>
                  <a:gd name="connsiteX9" fmla="*/ 269249 w 401916"/>
                  <a:gd name="connsiteY9" fmla="*/ 672240 h 672240"/>
                  <a:gd name="connsiteX10" fmla="*/ 255541 w 401916"/>
                  <a:gd name="connsiteY10" fmla="*/ 670858 h 672240"/>
                  <a:gd name="connsiteX11" fmla="*/ 0 w 401916"/>
                  <a:gd name="connsiteY11" fmla="*/ 357320 h 672240"/>
                  <a:gd name="connsiteX12" fmla="*/ 255541 w 401916"/>
                  <a:gd name="connsiteY12" fmla="*/ 43782 h 672240"/>
                  <a:gd name="connsiteX13" fmla="*/ 294420 w 401916"/>
                  <a:gd name="connsiteY13" fmla="*/ 39863 h 67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916" h="672240">
                    <a:moveTo>
                      <a:pt x="294420" y="0"/>
                    </a:moveTo>
                    <a:lnTo>
                      <a:pt x="401916" y="96240"/>
                    </a:lnTo>
                    <a:lnTo>
                      <a:pt x="294420" y="192480"/>
                    </a:lnTo>
                    <a:lnTo>
                      <a:pt x="294420" y="150616"/>
                    </a:lnTo>
                    <a:lnTo>
                      <a:pt x="277862" y="152285"/>
                    </a:lnTo>
                    <a:cubicBezTo>
                      <a:pt x="182493" y="171800"/>
                      <a:pt x="110753" y="256182"/>
                      <a:pt x="110753" y="357320"/>
                    </a:cubicBezTo>
                    <a:cubicBezTo>
                      <a:pt x="110753" y="433174"/>
                      <a:pt x="151107" y="499602"/>
                      <a:pt x="211518" y="536308"/>
                    </a:cubicBezTo>
                    <a:lnTo>
                      <a:pt x="273588" y="560677"/>
                    </a:lnTo>
                    <a:lnTo>
                      <a:pt x="209113" y="618401"/>
                    </a:lnTo>
                    <a:lnTo>
                      <a:pt x="269249" y="672240"/>
                    </a:lnTo>
                    <a:lnTo>
                      <a:pt x="255541" y="670858"/>
                    </a:lnTo>
                    <a:cubicBezTo>
                      <a:pt x="109704" y="641015"/>
                      <a:pt x="0" y="511979"/>
                      <a:pt x="0" y="357320"/>
                    </a:cubicBezTo>
                    <a:cubicBezTo>
                      <a:pt x="0" y="202661"/>
                      <a:pt x="109704" y="73625"/>
                      <a:pt x="255541" y="43782"/>
                    </a:cubicBezTo>
                    <a:lnTo>
                      <a:pt x="294420" y="39863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/>
                  </a:gs>
                  <a:gs pos="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Bierstadt" panose="020B0004020202020204" pitchFamily="34" charset="0"/>
                </a:endParaRPr>
              </a:p>
            </p:txBody>
          </p:sp>
          <p:sp>
            <p:nvSpPr>
              <p:cNvPr id="79" name="Free-form: Shape 19">
                <a:extLst>
                  <a:ext uri="{FF2B5EF4-FFF2-40B4-BE49-F238E27FC236}">
                    <a16:creationId xmlns:a16="http://schemas.microsoft.com/office/drawing/2014/main" id="{99C4D893-A924-0058-9D04-CDA900F1C069}"/>
                  </a:ext>
                </a:extLst>
              </p:cNvPr>
              <p:cNvSpPr/>
              <p:nvPr/>
            </p:nvSpPr>
            <p:spPr>
              <a:xfrm rot="16200000">
                <a:off x="7172313" y="1343855"/>
                <a:ext cx="672240" cy="401917"/>
              </a:xfrm>
              <a:custGeom>
                <a:avLst/>
                <a:gdLst>
                  <a:gd name="connsiteX0" fmla="*/ 672240 w 672240"/>
                  <a:gd name="connsiteY0" fmla="*/ 132667 h 401917"/>
                  <a:gd name="connsiteX1" fmla="*/ 670858 w 672240"/>
                  <a:gd name="connsiteY1" fmla="*/ 146376 h 401917"/>
                  <a:gd name="connsiteX2" fmla="*/ 357320 w 672240"/>
                  <a:gd name="connsiteY2" fmla="*/ 401917 h 401917"/>
                  <a:gd name="connsiteX3" fmla="*/ 43782 w 672240"/>
                  <a:gd name="connsiteY3" fmla="*/ 146376 h 401917"/>
                  <a:gd name="connsiteX4" fmla="*/ 39862 w 672240"/>
                  <a:gd name="connsiteY4" fmla="*/ 107496 h 401917"/>
                  <a:gd name="connsiteX5" fmla="*/ 0 w 672240"/>
                  <a:gd name="connsiteY5" fmla="*/ 107496 h 401917"/>
                  <a:gd name="connsiteX6" fmla="*/ 96240 w 672240"/>
                  <a:gd name="connsiteY6" fmla="*/ 0 h 401917"/>
                  <a:gd name="connsiteX7" fmla="*/ 192480 w 672240"/>
                  <a:gd name="connsiteY7" fmla="*/ 107496 h 401917"/>
                  <a:gd name="connsiteX8" fmla="*/ 150615 w 672240"/>
                  <a:gd name="connsiteY8" fmla="*/ 107496 h 401917"/>
                  <a:gd name="connsiteX9" fmla="*/ 152285 w 672240"/>
                  <a:gd name="connsiteY9" fmla="*/ 124056 h 401917"/>
                  <a:gd name="connsiteX10" fmla="*/ 357320 w 672240"/>
                  <a:gd name="connsiteY10" fmla="*/ 291164 h 401917"/>
                  <a:gd name="connsiteX11" fmla="*/ 536308 w 672240"/>
                  <a:gd name="connsiteY11" fmla="*/ 190400 h 401917"/>
                  <a:gd name="connsiteX12" fmla="*/ 560678 w 672240"/>
                  <a:gd name="connsiteY12" fmla="*/ 128329 h 401917"/>
                  <a:gd name="connsiteX13" fmla="*/ 618401 w 672240"/>
                  <a:gd name="connsiteY13" fmla="*/ 192803 h 40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2240" h="401917">
                    <a:moveTo>
                      <a:pt x="672240" y="132667"/>
                    </a:moveTo>
                    <a:lnTo>
                      <a:pt x="670858" y="146376"/>
                    </a:lnTo>
                    <a:cubicBezTo>
                      <a:pt x="641015" y="292213"/>
                      <a:pt x="511979" y="401917"/>
                      <a:pt x="357320" y="401917"/>
                    </a:cubicBezTo>
                    <a:cubicBezTo>
                      <a:pt x="202661" y="401917"/>
                      <a:pt x="73625" y="292213"/>
                      <a:pt x="43782" y="146376"/>
                    </a:cubicBezTo>
                    <a:lnTo>
                      <a:pt x="39862" y="107496"/>
                    </a:lnTo>
                    <a:lnTo>
                      <a:pt x="0" y="107496"/>
                    </a:lnTo>
                    <a:lnTo>
                      <a:pt x="96240" y="0"/>
                    </a:lnTo>
                    <a:lnTo>
                      <a:pt x="192480" y="107496"/>
                    </a:lnTo>
                    <a:lnTo>
                      <a:pt x="150615" y="107496"/>
                    </a:lnTo>
                    <a:lnTo>
                      <a:pt x="152285" y="124056"/>
                    </a:lnTo>
                    <a:cubicBezTo>
                      <a:pt x="171800" y="219424"/>
                      <a:pt x="256182" y="291164"/>
                      <a:pt x="357320" y="291164"/>
                    </a:cubicBezTo>
                    <a:cubicBezTo>
                      <a:pt x="433173" y="291164"/>
                      <a:pt x="499602" y="250811"/>
                      <a:pt x="536308" y="190400"/>
                    </a:cubicBezTo>
                    <a:lnTo>
                      <a:pt x="560678" y="128329"/>
                    </a:lnTo>
                    <a:lnTo>
                      <a:pt x="618401" y="192803"/>
                    </a:ln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Bierstadt" panose="020B0004020202020204" pitchFamily="34" charset="0"/>
                </a:endParaRPr>
              </a:p>
            </p:txBody>
          </p:sp>
        </p:grpSp>
        <p:sp>
          <p:nvSpPr>
            <p:cNvPr id="80" name="Free-form: Shape 21">
              <a:extLst>
                <a:ext uri="{FF2B5EF4-FFF2-40B4-BE49-F238E27FC236}">
                  <a16:creationId xmlns:a16="http://schemas.microsoft.com/office/drawing/2014/main" id="{DF365113-FE60-0BDF-5893-07D0B937AA32}"/>
                </a:ext>
              </a:extLst>
            </p:cNvPr>
            <p:cNvSpPr/>
            <p:nvPr/>
          </p:nvSpPr>
          <p:spPr>
            <a:xfrm>
              <a:off x="2491291" y="3460840"/>
              <a:ext cx="1529206" cy="606589"/>
            </a:xfrm>
            <a:custGeom>
              <a:avLst/>
              <a:gdLst>
                <a:gd name="connsiteX0" fmla="*/ 101100 w 1652127"/>
                <a:gd name="connsiteY0" fmla="*/ 0 h 606589"/>
                <a:gd name="connsiteX1" fmla="*/ 1626350 w 1652127"/>
                <a:gd name="connsiteY1" fmla="*/ 0 h 606589"/>
                <a:gd name="connsiteX2" fmla="*/ 1652127 w 1652127"/>
                <a:gd name="connsiteY2" fmla="*/ 5204 h 606589"/>
                <a:gd name="connsiteX3" fmla="*/ 1640826 w 1652127"/>
                <a:gd name="connsiteY3" fmla="*/ 6398 h 606589"/>
                <a:gd name="connsiteX4" fmla="*/ 1400916 w 1652127"/>
                <a:gd name="connsiteY4" fmla="*/ 314919 h 606589"/>
                <a:gd name="connsiteX5" fmla="*/ 1584426 w 1652127"/>
                <a:gd name="connsiteY5" fmla="*/ 605090 h 606589"/>
                <a:gd name="connsiteX6" fmla="*/ 1589033 w 1652127"/>
                <a:gd name="connsiteY6" fmla="*/ 606589 h 606589"/>
                <a:gd name="connsiteX7" fmla="*/ 101100 w 1652127"/>
                <a:gd name="connsiteY7" fmla="*/ 606589 h 606589"/>
                <a:gd name="connsiteX8" fmla="*/ 0 w 1652127"/>
                <a:gd name="connsiteY8" fmla="*/ 505489 h 606589"/>
                <a:gd name="connsiteX9" fmla="*/ 0 w 1652127"/>
                <a:gd name="connsiteY9" fmla="*/ 101100 h 606589"/>
                <a:gd name="connsiteX10" fmla="*/ 101100 w 1652127"/>
                <a:gd name="connsiteY10" fmla="*/ 0 h 6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127" h="606589">
                  <a:moveTo>
                    <a:pt x="101100" y="0"/>
                  </a:moveTo>
                  <a:lnTo>
                    <a:pt x="1626350" y="0"/>
                  </a:lnTo>
                  <a:lnTo>
                    <a:pt x="1652127" y="5204"/>
                  </a:lnTo>
                  <a:lnTo>
                    <a:pt x="1640826" y="6398"/>
                  </a:lnTo>
                  <a:cubicBezTo>
                    <a:pt x="1503910" y="35763"/>
                    <a:pt x="1400916" y="162735"/>
                    <a:pt x="1400916" y="314919"/>
                  </a:cubicBezTo>
                  <a:cubicBezTo>
                    <a:pt x="1400916" y="445363"/>
                    <a:pt x="1476585" y="557283"/>
                    <a:pt x="1584426" y="605090"/>
                  </a:cubicBezTo>
                  <a:lnTo>
                    <a:pt x="1589033" y="606589"/>
                  </a:lnTo>
                  <a:lnTo>
                    <a:pt x="101100" y="606589"/>
                  </a:lnTo>
                  <a:cubicBezTo>
                    <a:pt x="45264" y="606589"/>
                    <a:pt x="0" y="561325"/>
                    <a:pt x="0" y="505489"/>
                  </a:cubicBezTo>
                  <a:lnTo>
                    <a:pt x="0" y="101100"/>
                  </a:lnTo>
                  <a:cubicBezTo>
                    <a:pt x="0" y="45264"/>
                    <a:pt x="45264" y="0"/>
                    <a:pt x="101100" y="0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latin typeface="Bierstadt" panose="020B0004020202020204" pitchFamily="34" charset="0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2C4F1D8-39B0-0DAF-22C1-83CA51E30D2E}"/>
                </a:ext>
              </a:extLst>
            </p:cNvPr>
            <p:cNvGrpSpPr/>
            <p:nvPr/>
          </p:nvGrpSpPr>
          <p:grpSpPr>
            <a:xfrm>
              <a:off x="3787574" y="3418438"/>
              <a:ext cx="611029" cy="714643"/>
              <a:chOff x="7098362" y="1166291"/>
              <a:chExt cx="611029" cy="714643"/>
            </a:xfrm>
          </p:grpSpPr>
          <p:sp>
            <p:nvSpPr>
              <p:cNvPr id="82" name="Free-form: Shape 23">
                <a:extLst>
                  <a:ext uri="{FF2B5EF4-FFF2-40B4-BE49-F238E27FC236}">
                    <a16:creationId xmlns:a16="http://schemas.microsoft.com/office/drawing/2014/main" id="{9B4C0D2B-328D-337F-D411-43C59ED10D7C}"/>
                  </a:ext>
                </a:extLst>
              </p:cNvPr>
              <p:cNvSpPr/>
              <p:nvPr/>
            </p:nvSpPr>
            <p:spPr>
              <a:xfrm>
                <a:off x="7098362" y="1166291"/>
                <a:ext cx="401916" cy="672240"/>
              </a:xfrm>
              <a:custGeom>
                <a:avLst/>
                <a:gdLst>
                  <a:gd name="connsiteX0" fmla="*/ 294420 w 401916"/>
                  <a:gd name="connsiteY0" fmla="*/ 0 h 672240"/>
                  <a:gd name="connsiteX1" fmla="*/ 401916 w 401916"/>
                  <a:gd name="connsiteY1" fmla="*/ 96240 h 672240"/>
                  <a:gd name="connsiteX2" fmla="*/ 294420 w 401916"/>
                  <a:gd name="connsiteY2" fmla="*/ 192480 h 672240"/>
                  <a:gd name="connsiteX3" fmla="*/ 294420 w 401916"/>
                  <a:gd name="connsiteY3" fmla="*/ 150616 h 672240"/>
                  <a:gd name="connsiteX4" fmla="*/ 277862 w 401916"/>
                  <a:gd name="connsiteY4" fmla="*/ 152285 h 672240"/>
                  <a:gd name="connsiteX5" fmla="*/ 110753 w 401916"/>
                  <a:gd name="connsiteY5" fmla="*/ 357320 h 672240"/>
                  <a:gd name="connsiteX6" fmla="*/ 211518 w 401916"/>
                  <a:gd name="connsiteY6" fmla="*/ 536308 h 672240"/>
                  <a:gd name="connsiteX7" fmla="*/ 273588 w 401916"/>
                  <a:gd name="connsiteY7" fmla="*/ 560677 h 672240"/>
                  <a:gd name="connsiteX8" fmla="*/ 209113 w 401916"/>
                  <a:gd name="connsiteY8" fmla="*/ 618401 h 672240"/>
                  <a:gd name="connsiteX9" fmla="*/ 269249 w 401916"/>
                  <a:gd name="connsiteY9" fmla="*/ 672240 h 672240"/>
                  <a:gd name="connsiteX10" fmla="*/ 255541 w 401916"/>
                  <a:gd name="connsiteY10" fmla="*/ 670858 h 672240"/>
                  <a:gd name="connsiteX11" fmla="*/ 0 w 401916"/>
                  <a:gd name="connsiteY11" fmla="*/ 357320 h 672240"/>
                  <a:gd name="connsiteX12" fmla="*/ 255541 w 401916"/>
                  <a:gd name="connsiteY12" fmla="*/ 43782 h 672240"/>
                  <a:gd name="connsiteX13" fmla="*/ 294420 w 401916"/>
                  <a:gd name="connsiteY13" fmla="*/ 39863 h 67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916" h="672240">
                    <a:moveTo>
                      <a:pt x="294420" y="0"/>
                    </a:moveTo>
                    <a:lnTo>
                      <a:pt x="401916" y="96240"/>
                    </a:lnTo>
                    <a:lnTo>
                      <a:pt x="294420" y="192480"/>
                    </a:lnTo>
                    <a:lnTo>
                      <a:pt x="294420" y="150616"/>
                    </a:lnTo>
                    <a:lnTo>
                      <a:pt x="277862" y="152285"/>
                    </a:lnTo>
                    <a:cubicBezTo>
                      <a:pt x="182493" y="171800"/>
                      <a:pt x="110753" y="256182"/>
                      <a:pt x="110753" y="357320"/>
                    </a:cubicBezTo>
                    <a:cubicBezTo>
                      <a:pt x="110753" y="433174"/>
                      <a:pt x="151107" y="499602"/>
                      <a:pt x="211518" y="536308"/>
                    </a:cubicBezTo>
                    <a:lnTo>
                      <a:pt x="273588" y="560677"/>
                    </a:lnTo>
                    <a:lnTo>
                      <a:pt x="209113" y="618401"/>
                    </a:lnTo>
                    <a:lnTo>
                      <a:pt x="269249" y="672240"/>
                    </a:lnTo>
                    <a:lnTo>
                      <a:pt x="255541" y="670858"/>
                    </a:lnTo>
                    <a:cubicBezTo>
                      <a:pt x="109704" y="641015"/>
                      <a:pt x="0" y="511979"/>
                      <a:pt x="0" y="357320"/>
                    </a:cubicBezTo>
                    <a:cubicBezTo>
                      <a:pt x="0" y="202661"/>
                      <a:pt x="109704" y="73625"/>
                      <a:pt x="255541" y="43782"/>
                    </a:cubicBezTo>
                    <a:lnTo>
                      <a:pt x="294420" y="39863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/>
                  </a:gs>
                  <a:gs pos="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Bierstadt" panose="020B0004020202020204" pitchFamily="34" charset="0"/>
                </a:endParaRPr>
              </a:p>
            </p:txBody>
          </p:sp>
          <p:sp>
            <p:nvSpPr>
              <p:cNvPr id="83" name="Free-form: Shape 24">
                <a:extLst>
                  <a:ext uri="{FF2B5EF4-FFF2-40B4-BE49-F238E27FC236}">
                    <a16:creationId xmlns:a16="http://schemas.microsoft.com/office/drawing/2014/main" id="{DF47C341-64D2-B4FC-4999-BE52AC04CF41}"/>
                  </a:ext>
                </a:extLst>
              </p:cNvPr>
              <p:cNvSpPr/>
              <p:nvPr/>
            </p:nvSpPr>
            <p:spPr>
              <a:xfrm rot="16200000">
                <a:off x="7172313" y="1343855"/>
                <a:ext cx="672240" cy="401917"/>
              </a:xfrm>
              <a:custGeom>
                <a:avLst/>
                <a:gdLst>
                  <a:gd name="connsiteX0" fmla="*/ 672240 w 672240"/>
                  <a:gd name="connsiteY0" fmla="*/ 132667 h 401917"/>
                  <a:gd name="connsiteX1" fmla="*/ 670858 w 672240"/>
                  <a:gd name="connsiteY1" fmla="*/ 146376 h 401917"/>
                  <a:gd name="connsiteX2" fmla="*/ 357320 w 672240"/>
                  <a:gd name="connsiteY2" fmla="*/ 401917 h 401917"/>
                  <a:gd name="connsiteX3" fmla="*/ 43782 w 672240"/>
                  <a:gd name="connsiteY3" fmla="*/ 146376 h 401917"/>
                  <a:gd name="connsiteX4" fmla="*/ 39862 w 672240"/>
                  <a:gd name="connsiteY4" fmla="*/ 107496 h 401917"/>
                  <a:gd name="connsiteX5" fmla="*/ 0 w 672240"/>
                  <a:gd name="connsiteY5" fmla="*/ 107496 h 401917"/>
                  <a:gd name="connsiteX6" fmla="*/ 96240 w 672240"/>
                  <a:gd name="connsiteY6" fmla="*/ 0 h 401917"/>
                  <a:gd name="connsiteX7" fmla="*/ 192480 w 672240"/>
                  <a:gd name="connsiteY7" fmla="*/ 107496 h 401917"/>
                  <a:gd name="connsiteX8" fmla="*/ 150615 w 672240"/>
                  <a:gd name="connsiteY8" fmla="*/ 107496 h 401917"/>
                  <a:gd name="connsiteX9" fmla="*/ 152285 w 672240"/>
                  <a:gd name="connsiteY9" fmla="*/ 124056 h 401917"/>
                  <a:gd name="connsiteX10" fmla="*/ 357320 w 672240"/>
                  <a:gd name="connsiteY10" fmla="*/ 291164 h 401917"/>
                  <a:gd name="connsiteX11" fmla="*/ 536308 w 672240"/>
                  <a:gd name="connsiteY11" fmla="*/ 190400 h 401917"/>
                  <a:gd name="connsiteX12" fmla="*/ 560678 w 672240"/>
                  <a:gd name="connsiteY12" fmla="*/ 128329 h 401917"/>
                  <a:gd name="connsiteX13" fmla="*/ 618401 w 672240"/>
                  <a:gd name="connsiteY13" fmla="*/ 192803 h 40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2240" h="401917">
                    <a:moveTo>
                      <a:pt x="672240" y="132667"/>
                    </a:moveTo>
                    <a:lnTo>
                      <a:pt x="670858" y="146376"/>
                    </a:lnTo>
                    <a:cubicBezTo>
                      <a:pt x="641015" y="292213"/>
                      <a:pt x="511979" y="401917"/>
                      <a:pt x="357320" y="401917"/>
                    </a:cubicBezTo>
                    <a:cubicBezTo>
                      <a:pt x="202661" y="401917"/>
                      <a:pt x="73625" y="292213"/>
                      <a:pt x="43782" y="146376"/>
                    </a:cubicBezTo>
                    <a:lnTo>
                      <a:pt x="39862" y="107496"/>
                    </a:lnTo>
                    <a:lnTo>
                      <a:pt x="0" y="107496"/>
                    </a:lnTo>
                    <a:lnTo>
                      <a:pt x="96240" y="0"/>
                    </a:lnTo>
                    <a:lnTo>
                      <a:pt x="192480" y="107496"/>
                    </a:lnTo>
                    <a:lnTo>
                      <a:pt x="150615" y="107496"/>
                    </a:lnTo>
                    <a:lnTo>
                      <a:pt x="152285" y="124056"/>
                    </a:lnTo>
                    <a:cubicBezTo>
                      <a:pt x="171800" y="219424"/>
                      <a:pt x="256182" y="291164"/>
                      <a:pt x="357320" y="291164"/>
                    </a:cubicBezTo>
                    <a:cubicBezTo>
                      <a:pt x="433173" y="291164"/>
                      <a:pt x="499602" y="250811"/>
                      <a:pt x="536308" y="190400"/>
                    </a:cubicBezTo>
                    <a:lnTo>
                      <a:pt x="560678" y="128329"/>
                    </a:lnTo>
                    <a:lnTo>
                      <a:pt x="618401" y="192803"/>
                    </a:ln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Bierstadt" panose="020B0004020202020204" pitchFamily="34" charset="0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A8B3FFF-7335-A849-99A4-184C53EC4FB0}"/>
                </a:ext>
              </a:extLst>
            </p:cNvPr>
            <p:cNvSpPr txBox="1"/>
            <p:nvPr/>
          </p:nvSpPr>
          <p:spPr>
            <a:xfrm>
              <a:off x="2405249" y="3492081"/>
              <a:ext cx="15091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AI and BD Analytics</a:t>
              </a:r>
            </a:p>
          </p:txBody>
        </p:sp>
        <p:sp>
          <p:nvSpPr>
            <p:cNvPr id="85" name="Free-form: Shape 26">
              <a:extLst>
                <a:ext uri="{FF2B5EF4-FFF2-40B4-BE49-F238E27FC236}">
                  <a16:creationId xmlns:a16="http://schemas.microsoft.com/office/drawing/2014/main" id="{033099D8-29B8-BCBF-73F7-2525CF8895AC}"/>
                </a:ext>
              </a:extLst>
            </p:cNvPr>
            <p:cNvSpPr/>
            <p:nvPr/>
          </p:nvSpPr>
          <p:spPr>
            <a:xfrm>
              <a:off x="2623294" y="4262388"/>
              <a:ext cx="1542873" cy="606589"/>
            </a:xfrm>
            <a:custGeom>
              <a:avLst/>
              <a:gdLst>
                <a:gd name="connsiteX0" fmla="*/ 101100 w 1652127"/>
                <a:gd name="connsiteY0" fmla="*/ 0 h 606589"/>
                <a:gd name="connsiteX1" fmla="*/ 1626350 w 1652127"/>
                <a:gd name="connsiteY1" fmla="*/ 0 h 606589"/>
                <a:gd name="connsiteX2" fmla="*/ 1652127 w 1652127"/>
                <a:gd name="connsiteY2" fmla="*/ 5204 h 606589"/>
                <a:gd name="connsiteX3" fmla="*/ 1640826 w 1652127"/>
                <a:gd name="connsiteY3" fmla="*/ 6398 h 606589"/>
                <a:gd name="connsiteX4" fmla="*/ 1400916 w 1652127"/>
                <a:gd name="connsiteY4" fmla="*/ 314919 h 606589"/>
                <a:gd name="connsiteX5" fmla="*/ 1584426 w 1652127"/>
                <a:gd name="connsiteY5" fmla="*/ 605090 h 606589"/>
                <a:gd name="connsiteX6" fmla="*/ 1589033 w 1652127"/>
                <a:gd name="connsiteY6" fmla="*/ 606589 h 606589"/>
                <a:gd name="connsiteX7" fmla="*/ 101100 w 1652127"/>
                <a:gd name="connsiteY7" fmla="*/ 606589 h 606589"/>
                <a:gd name="connsiteX8" fmla="*/ 0 w 1652127"/>
                <a:gd name="connsiteY8" fmla="*/ 505489 h 606589"/>
                <a:gd name="connsiteX9" fmla="*/ 0 w 1652127"/>
                <a:gd name="connsiteY9" fmla="*/ 101100 h 606589"/>
                <a:gd name="connsiteX10" fmla="*/ 101100 w 1652127"/>
                <a:gd name="connsiteY10" fmla="*/ 0 h 6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127" h="606589">
                  <a:moveTo>
                    <a:pt x="101100" y="0"/>
                  </a:moveTo>
                  <a:lnTo>
                    <a:pt x="1626350" y="0"/>
                  </a:lnTo>
                  <a:lnTo>
                    <a:pt x="1652127" y="5204"/>
                  </a:lnTo>
                  <a:lnTo>
                    <a:pt x="1640826" y="6398"/>
                  </a:lnTo>
                  <a:cubicBezTo>
                    <a:pt x="1503910" y="35763"/>
                    <a:pt x="1400916" y="162735"/>
                    <a:pt x="1400916" y="314919"/>
                  </a:cubicBezTo>
                  <a:cubicBezTo>
                    <a:pt x="1400916" y="445363"/>
                    <a:pt x="1476585" y="557283"/>
                    <a:pt x="1584426" y="605090"/>
                  </a:cubicBezTo>
                  <a:lnTo>
                    <a:pt x="1589033" y="606589"/>
                  </a:lnTo>
                  <a:lnTo>
                    <a:pt x="101100" y="606589"/>
                  </a:lnTo>
                  <a:cubicBezTo>
                    <a:pt x="45264" y="606589"/>
                    <a:pt x="0" y="561325"/>
                    <a:pt x="0" y="505489"/>
                  </a:cubicBezTo>
                  <a:lnTo>
                    <a:pt x="0" y="101100"/>
                  </a:lnTo>
                  <a:cubicBezTo>
                    <a:pt x="0" y="45264"/>
                    <a:pt x="45264" y="0"/>
                    <a:pt x="101100" y="0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latin typeface="Bierstadt" panose="020B0004020202020204" pitchFamily="34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5C71C1B-D76A-39CD-AE94-BA03DAB64410}"/>
                </a:ext>
              </a:extLst>
            </p:cNvPr>
            <p:cNvGrpSpPr/>
            <p:nvPr/>
          </p:nvGrpSpPr>
          <p:grpSpPr>
            <a:xfrm>
              <a:off x="3942388" y="4219986"/>
              <a:ext cx="611029" cy="714643"/>
              <a:chOff x="7098362" y="1166291"/>
              <a:chExt cx="611029" cy="714643"/>
            </a:xfrm>
          </p:grpSpPr>
          <p:sp>
            <p:nvSpPr>
              <p:cNvPr id="87" name="Free-form: Shape 28">
                <a:extLst>
                  <a:ext uri="{FF2B5EF4-FFF2-40B4-BE49-F238E27FC236}">
                    <a16:creationId xmlns:a16="http://schemas.microsoft.com/office/drawing/2014/main" id="{F3386C5B-B365-4276-112F-563754B0946D}"/>
                  </a:ext>
                </a:extLst>
              </p:cNvPr>
              <p:cNvSpPr/>
              <p:nvPr/>
            </p:nvSpPr>
            <p:spPr>
              <a:xfrm>
                <a:off x="7098362" y="1166291"/>
                <a:ext cx="401916" cy="672240"/>
              </a:xfrm>
              <a:custGeom>
                <a:avLst/>
                <a:gdLst>
                  <a:gd name="connsiteX0" fmla="*/ 294420 w 401916"/>
                  <a:gd name="connsiteY0" fmla="*/ 0 h 672240"/>
                  <a:gd name="connsiteX1" fmla="*/ 401916 w 401916"/>
                  <a:gd name="connsiteY1" fmla="*/ 96240 h 672240"/>
                  <a:gd name="connsiteX2" fmla="*/ 294420 w 401916"/>
                  <a:gd name="connsiteY2" fmla="*/ 192480 h 672240"/>
                  <a:gd name="connsiteX3" fmla="*/ 294420 w 401916"/>
                  <a:gd name="connsiteY3" fmla="*/ 150616 h 672240"/>
                  <a:gd name="connsiteX4" fmla="*/ 277862 w 401916"/>
                  <a:gd name="connsiteY4" fmla="*/ 152285 h 672240"/>
                  <a:gd name="connsiteX5" fmla="*/ 110753 w 401916"/>
                  <a:gd name="connsiteY5" fmla="*/ 357320 h 672240"/>
                  <a:gd name="connsiteX6" fmla="*/ 211518 w 401916"/>
                  <a:gd name="connsiteY6" fmla="*/ 536308 h 672240"/>
                  <a:gd name="connsiteX7" fmla="*/ 273588 w 401916"/>
                  <a:gd name="connsiteY7" fmla="*/ 560677 h 672240"/>
                  <a:gd name="connsiteX8" fmla="*/ 209113 w 401916"/>
                  <a:gd name="connsiteY8" fmla="*/ 618401 h 672240"/>
                  <a:gd name="connsiteX9" fmla="*/ 269249 w 401916"/>
                  <a:gd name="connsiteY9" fmla="*/ 672240 h 672240"/>
                  <a:gd name="connsiteX10" fmla="*/ 255541 w 401916"/>
                  <a:gd name="connsiteY10" fmla="*/ 670858 h 672240"/>
                  <a:gd name="connsiteX11" fmla="*/ 0 w 401916"/>
                  <a:gd name="connsiteY11" fmla="*/ 357320 h 672240"/>
                  <a:gd name="connsiteX12" fmla="*/ 255541 w 401916"/>
                  <a:gd name="connsiteY12" fmla="*/ 43782 h 672240"/>
                  <a:gd name="connsiteX13" fmla="*/ 294420 w 401916"/>
                  <a:gd name="connsiteY13" fmla="*/ 39863 h 67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916" h="672240">
                    <a:moveTo>
                      <a:pt x="294420" y="0"/>
                    </a:moveTo>
                    <a:lnTo>
                      <a:pt x="401916" y="96240"/>
                    </a:lnTo>
                    <a:lnTo>
                      <a:pt x="294420" y="192480"/>
                    </a:lnTo>
                    <a:lnTo>
                      <a:pt x="294420" y="150616"/>
                    </a:lnTo>
                    <a:lnTo>
                      <a:pt x="277862" y="152285"/>
                    </a:lnTo>
                    <a:cubicBezTo>
                      <a:pt x="182493" y="171800"/>
                      <a:pt x="110753" y="256182"/>
                      <a:pt x="110753" y="357320"/>
                    </a:cubicBezTo>
                    <a:cubicBezTo>
                      <a:pt x="110753" y="433174"/>
                      <a:pt x="151107" y="499602"/>
                      <a:pt x="211518" y="536308"/>
                    </a:cubicBezTo>
                    <a:lnTo>
                      <a:pt x="273588" y="560677"/>
                    </a:lnTo>
                    <a:lnTo>
                      <a:pt x="209113" y="618401"/>
                    </a:lnTo>
                    <a:lnTo>
                      <a:pt x="269249" y="672240"/>
                    </a:lnTo>
                    <a:lnTo>
                      <a:pt x="255541" y="670858"/>
                    </a:lnTo>
                    <a:cubicBezTo>
                      <a:pt x="109704" y="641015"/>
                      <a:pt x="0" y="511979"/>
                      <a:pt x="0" y="357320"/>
                    </a:cubicBezTo>
                    <a:cubicBezTo>
                      <a:pt x="0" y="202661"/>
                      <a:pt x="109704" y="73625"/>
                      <a:pt x="255541" y="43782"/>
                    </a:cubicBezTo>
                    <a:lnTo>
                      <a:pt x="294420" y="39863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/>
                  </a:gs>
                  <a:gs pos="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Bierstadt" panose="020B0004020202020204" pitchFamily="34" charset="0"/>
                </a:endParaRPr>
              </a:p>
            </p:txBody>
          </p:sp>
          <p:sp>
            <p:nvSpPr>
              <p:cNvPr id="88" name="Free-form: Shape 29">
                <a:extLst>
                  <a:ext uri="{FF2B5EF4-FFF2-40B4-BE49-F238E27FC236}">
                    <a16:creationId xmlns:a16="http://schemas.microsoft.com/office/drawing/2014/main" id="{4F0B866B-B45E-1D82-C793-D501362ECA80}"/>
                  </a:ext>
                </a:extLst>
              </p:cNvPr>
              <p:cNvSpPr/>
              <p:nvPr/>
            </p:nvSpPr>
            <p:spPr>
              <a:xfrm rot="16200000">
                <a:off x="7172313" y="1343855"/>
                <a:ext cx="672240" cy="401917"/>
              </a:xfrm>
              <a:custGeom>
                <a:avLst/>
                <a:gdLst>
                  <a:gd name="connsiteX0" fmla="*/ 672240 w 672240"/>
                  <a:gd name="connsiteY0" fmla="*/ 132667 h 401917"/>
                  <a:gd name="connsiteX1" fmla="*/ 670858 w 672240"/>
                  <a:gd name="connsiteY1" fmla="*/ 146376 h 401917"/>
                  <a:gd name="connsiteX2" fmla="*/ 357320 w 672240"/>
                  <a:gd name="connsiteY2" fmla="*/ 401917 h 401917"/>
                  <a:gd name="connsiteX3" fmla="*/ 43782 w 672240"/>
                  <a:gd name="connsiteY3" fmla="*/ 146376 h 401917"/>
                  <a:gd name="connsiteX4" fmla="*/ 39862 w 672240"/>
                  <a:gd name="connsiteY4" fmla="*/ 107496 h 401917"/>
                  <a:gd name="connsiteX5" fmla="*/ 0 w 672240"/>
                  <a:gd name="connsiteY5" fmla="*/ 107496 h 401917"/>
                  <a:gd name="connsiteX6" fmla="*/ 96240 w 672240"/>
                  <a:gd name="connsiteY6" fmla="*/ 0 h 401917"/>
                  <a:gd name="connsiteX7" fmla="*/ 192480 w 672240"/>
                  <a:gd name="connsiteY7" fmla="*/ 107496 h 401917"/>
                  <a:gd name="connsiteX8" fmla="*/ 150615 w 672240"/>
                  <a:gd name="connsiteY8" fmla="*/ 107496 h 401917"/>
                  <a:gd name="connsiteX9" fmla="*/ 152285 w 672240"/>
                  <a:gd name="connsiteY9" fmla="*/ 124056 h 401917"/>
                  <a:gd name="connsiteX10" fmla="*/ 357320 w 672240"/>
                  <a:gd name="connsiteY10" fmla="*/ 291164 h 401917"/>
                  <a:gd name="connsiteX11" fmla="*/ 536308 w 672240"/>
                  <a:gd name="connsiteY11" fmla="*/ 190400 h 401917"/>
                  <a:gd name="connsiteX12" fmla="*/ 560678 w 672240"/>
                  <a:gd name="connsiteY12" fmla="*/ 128329 h 401917"/>
                  <a:gd name="connsiteX13" fmla="*/ 618401 w 672240"/>
                  <a:gd name="connsiteY13" fmla="*/ 192803 h 40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2240" h="401917">
                    <a:moveTo>
                      <a:pt x="672240" y="132667"/>
                    </a:moveTo>
                    <a:lnTo>
                      <a:pt x="670858" y="146376"/>
                    </a:lnTo>
                    <a:cubicBezTo>
                      <a:pt x="641015" y="292213"/>
                      <a:pt x="511979" y="401917"/>
                      <a:pt x="357320" y="401917"/>
                    </a:cubicBezTo>
                    <a:cubicBezTo>
                      <a:pt x="202661" y="401917"/>
                      <a:pt x="73625" y="292213"/>
                      <a:pt x="43782" y="146376"/>
                    </a:cubicBezTo>
                    <a:lnTo>
                      <a:pt x="39862" y="107496"/>
                    </a:lnTo>
                    <a:lnTo>
                      <a:pt x="0" y="107496"/>
                    </a:lnTo>
                    <a:lnTo>
                      <a:pt x="96240" y="0"/>
                    </a:lnTo>
                    <a:lnTo>
                      <a:pt x="192480" y="107496"/>
                    </a:lnTo>
                    <a:lnTo>
                      <a:pt x="150615" y="107496"/>
                    </a:lnTo>
                    <a:lnTo>
                      <a:pt x="152285" y="124056"/>
                    </a:lnTo>
                    <a:cubicBezTo>
                      <a:pt x="171800" y="219424"/>
                      <a:pt x="256182" y="291164"/>
                      <a:pt x="357320" y="291164"/>
                    </a:cubicBezTo>
                    <a:cubicBezTo>
                      <a:pt x="433173" y="291164"/>
                      <a:pt x="499602" y="250811"/>
                      <a:pt x="536308" y="190400"/>
                    </a:cubicBezTo>
                    <a:lnTo>
                      <a:pt x="560678" y="128329"/>
                    </a:lnTo>
                    <a:lnTo>
                      <a:pt x="618401" y="192803"/>
                    </a:ln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Bierstadt" panose="020B0004020202020204" pitchFamily="34" charset="0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A8EB76F-A16C-3F7C-5007-2A2B3304540A}"/>
                </a:ext>
              </a:extLst>
            </p:cNvPr>
            <p:cNvSpPr txBox="1"/>
            <p:nvPr/>
          </p:nvSpPr>
          <p:spPr>
            <a:xfrm>
              <a:off x="2494496" y="4318913"/>
              <a:ext cx="1594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CSS Stakeholders’</a:t>
              </a:r>
            </a:p>
            <a:p>
              <a:pPr algn="ctr"/>
              <a:r>
                <a:rPr lang="en-US" sz="12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Support Services</a:t>
              </a:r>
            </a:p>
          </p:txBody>
        </p:sp>
        <p:sp>
          <p:nvSpPr>
            <p:cNvPr id="90" name="Free-form: Shape 31">
              <a:extLst>
                <a:ext uri="{FF2B5EF4-FFF2-40B4-BE49-F238E27FC236}">
                  <a16:creationId xmlns:a16="http://schemas.microsoft.com/office/drawing/2014/main" id="{9AEDAC29-C6FF-4B26-57FC-30F9B762E261}"/>
                </a:ext>
              </a:extLst>
            </p:cNvPr>
            <p:cNvSpPr/>
            <p:nvPr/>
          </p:nvSpPr>
          <p:spPr>
            <a:xfrm>
              <a:off x="2947305" y="5055623"/>
              <a:ext cx="1529206" cy="606589"/>
            </a:xfrm>
            <a:custGeom>
              <a:avLst/>
              <a:gdLst>
                <a:gd name="connsiteX0" fmla="*/ 101100 w 1652127"/>
                <a:gd name="connsiteY0" fmla="*/ 0 h 606589"/>
                <a:gd name="connsiteX1" fmla="*/ 1626350 w 1652127"/>
                <a:gd name="connsiteY1" fmla="*/ 0 h 606589"/>
                <a:gd name="connsiteX2" fmla="*/ 1652127 w 1652127"/>
                <a:gd name="connsiteY2" fmla="*/ 5204 h 606589"/>
                <a:gd name="connsiteX3" fmla="*/ 1640826 w 1652127"/>
                <a:gd name="connsiteY3" fmla="*/ 6398 h 606589"/>
                <a:gd name="connsiteX4" fmla="*/ 1400916 w 1652127"/>
                <a:gd name="connsiteY4" fmla="*/ 314919 h 606589"/>
                <a:gd name="connsiteX5" fmla="*/ 1584426 w 1652127"/>
                <a:gd name="connsiteY5" fmla="*/ 605090 h 606589"/>
                <a:gd name="connsiteX6" fmla="*/ 1589033 w 1652127"/>
                <a:gd name="connsiteY6" fmla="*/ 606589 h 606589"/>
                <a:gd name="connsiteX7" fmla="*/ 101100 w 1652127"/>
                <a:gd name="connsiteY7" fmla="*/ 606589 h 606589"/>
                <a:gd name="connsiteX8" fmla="*/ 0 w 1652127"/>
                <a:gd name="connsiteY8" fmla="*/ 505489 h 606589"/>
                <a:gd name="connsiteX9" fmla="*/ 0 w 1652127"/>
                <a:gd name="connsiteY9" fmla="*/ 101100 h 606589"/>
                <a:gd name="connsiteX10" fmla="*/ 101100 w 1652127"/>
                <a:gd name="connsiteY10" fmla="*/ 0 h 6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127" h="606589">
                  <a:moveTo>
                    <a:pt x="101100" y="0"/>
                  </a:moveTo>
                  <a:lnTo>
                    <a:pt x="1626350" y="0"/>
                  </a:lnTo>
                  <a:lnTo>
                    <a:pt x="1652127" y="5204"/>
                  </a:lnTo>
                  <a:lnTo>
                    <a:pt x="1640826" y="6398"/>
                  </a:lnTo>
                  <a:cubicBezTo>
                    <a:pt x="1503910" y="35763"/>
                    <a:pt x="1400916" y="162735"/>
                    <a:pt x="1400916" y="314919"/>
                  </a:cubicBezTo>
                  <a:cubicBezTo>
                    <a:pt x="1400916" y="445363"/>
                    <a:pt x="1476585" y="557283"/>
                    <a:pt x="1584426" y="605090"/>
                  </a:cubicBezTo>
                  <a:lnTo>
                    <a:pt x="1589033" y="606589"/>
                  </a:lnTo>
                  <a:lnTo>
                    <a:pt x="101100" y="606589"/>
                  </a:lnTo>
                  <a:cubicBezTo>
                    <a:pt x="45264" y="606589"/>
                    <a:pt x="0" y="561325"/>
                    <a:pt x="0" y="505489"/>
                  </a:cubicBezTo>
                  <a:lnTo>
                    <a:pt x="0" y="101100"/>
                  </a:lnTo>
                  <a:cubicBezTo>
                    <a:pt x="0" y="45264"/>
                    <a:pt x="45264" y="0"/>
                    <a:pt x="101100" y="0"/>
                  </a:cubicBezTo>
                  <a:close/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latin typeface="Bierstadt" panose="020B0004020202020204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E6E0196-9DCC-F6DD-521A-761CBF1AA5A0}"/>
                </a:ext>
              </a:extLst>
            </p:cNvPr>
            <p:cNvGrpSpPr/>
            <p:nvPr/>
          </p:nvGrpSpPr>
          <p:grpSpPr>
            <a:xfrm>
              <a:off x="4225300" y="5013221"/>
              <a:ext cx="611029" cy="714643"/>
              <a:chOff x="7098362" y="1166291"/>
              <a:chExt cx="611029" cy="714643"/>
            </a:xfrm>
          </p:grpSpPr>
          <p:sp>
            <p:nvSpPr>
              <p:cNvPr id="92" name="Free-form: Shape 33">
                <a:extLst>
                  <a:ext uri="{FF2B5EF4-FFF2-40B4-BE49-F238E27FC236}">
                    <a16:creationId xmlns:a16="http://schemas.microsoft.com/office/drawing/2014/main" id="{0C0D315F-A2FD-0DC8-7450-30237B8B81C4}"/>
                  </a:ext>
                </a:extLst>
              </p:cNvPr>
              <p:cNvSpPr/>
              <p:nvPr/>
            </p:nvSpPr>
            <p:spPr>
              <a:xfrm>
                <a:off x="7098362" y="1166291"/>
                <a:ext cx="401916" cy="672240"/>
              </a:xfrm>
              <a:custGeom>
                <a:avLst/>
                <a:gdLst>
                  <a:gd name="connsiteX0" fmla="*/ 294420 w 401916"/>
                  <a:gd name="connsiteY0" fmla="*/ 0 h 672240"/>
                  <a:gd name="connsiteX1" fmla="*/ 401916 w 401916"/>
                  <a:gd name="connsiteY1" fmla="*/ 96240 h 672240"/>
                  <a:gd name="connsiteX2" fmla="*/ 294420 w 401916"/>
                  <a:gd name="connsiteY2" fmla="*/ 192480 h 672240"/>
                  <a:gd name="connsiteX3" fmla="*/ 294420 w 401916"/>
                  <a:gd name="connsiteY3" fmla="*/ 150616 h 672240"/>
                  <a:gd name="connsiteX4" fmla="*/ 277862 w 401916"/>
                  <a:gd name="connsiteY4" fmla="*/ 152285 h 672240"/>
                  <a:gd name="connsiteX5" fmla="*/ 110753 w 401916"/>
                  <a:gd name="connsiteY5" fmla="*/ 357320 h 672240"/>
                  <a:gd name="connsiteX6" fmla="*/ 211518 w 401916"/>
                  <a:gd name="connsiteY6" fmla="*/ 536308 h 672240"/>
                  <a:gd name="connsiteX7" fmla="*/ 273588 w 401916"/>
                  <a:gd name="connsiteY7" fmla="*/ 560677 h 672240"/>
                  <a:gd name="connsiteX8" fmla="*/ 209113 w 401916"/>
                  <a:gd name="connsiteY8" fmla="*/ 618401 h 672240"/>
                  <a:gd name="connsiteX9" fmla="*/ 269249 w 401916"/>
                  <a:gd name="connsiteY9" fmla="*/ 672240 h 672240"/>
                  <a:gd name="connsiteX10" fmla="*/ 255541 w 401916"/>
                  <a:gd name="connsiteY10" fmla="*/ 670858 h 672240"/>
                  <a:gd name="connsiteX11" fmla="*/ 0 w 401916"/>
                  <a:gd name="connsiteY11" fmla="*/ 357320 h 672240"/>
                  <a:gd name="connsiteX12" fmla="*/ 255541 w 401916"/>
                  <a:gd name="connsiteY12" fmla="*/ 43782 h 672240"/>
                  <a:gd name="connsiteX13" fmla="*/ 294420 w 401916"/>
                  <a:gd name="connsiteY13" fmla="*/ 39863 h 67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916" h="672240">
                    <a:moveTo>
                      <a:pt x="294420" y="0"/>
                    </a:moveTo>
                    <a:lnTo>
                      <a:pt x="401916" y="96240"/>
                    </a:lnTo>
                    <a:lnTo>
                      <a:pt x="294420" y="192480"/>
                    </a:lnTo>
                    <a:lnTo>
                      <a:pt x="294420" y="150616"/>
                    </a:lnTo>
                    <a:lnTo>
                      <a:pt x="277862" y="152285"/>
                    </a:lnTo>
                    <a:cubicBezTo>
                      <a:pt x="182493" y="171800"/>
                      <a:pt x="110753" y="256182"/>
                      <a:pt x="110753" y="357320"/>
                    </a:cubicBezTo>
                    <a:cubicBezTo>
                      <a:pt x="110753" y="433174"/>
                      <a:pt x="151107" y="499602"/>
                      <a:pt x="211518" y="536308"/>
                    </a:cubicBezTo>
                    <a:lnTo>
                      <a:pt x="273588" y="560677"/>
                    </a:lnTo>
                    <a:lnTo>
                      <a:pt x="209113" y="618401"/>
                    </a:lnTo>
                    <a:lnTo>
                      <a:pt x="269249" y="672240"/>
                    </a:lnTo>
                    <a:lnTo>
                      <a:pt x="255541" y="670858"/>
                    </a:lnTo>
                    <a:cubicBezTo>
                      <a:pt x="109704" y="641015"/>
                      <a:pt x="0" y="511979"/>
                      <a:pt x="0" y="357320"/>
                    </a:cubicBezTo>
                    <a:cubicBezTo>
                      <a:pt x="0" y="202661"/>
                      <a:pt x="109704" y="73625"/>
                      <a:pt x="255541" y="43782"/>
                    </a:cubicBezTo>
                    <a:lnTo>
                      <a:pt x="294420" y="39863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/>
                  </a:gs>
                  <a:gs pos="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Bierstadt" panose="020B0004020202020204" pitchFamily="34" charset="0"/>
                </a:endParaRPr>
              </a:p>
            </p:txBody>
          </p:sp>
          <p:sp>
            <p:nvSpPr>
              <p:cNvPr id="93" name="Free-form: Shape 34">
                <a:extLst>
                  <a:ext uri="{FF2B5EF4-FFF2-40B4-BE49-F238E27FC236}">
                    <a16:creationId xmlns:a16="http://schemas.microsoft.com/office/drawing/2014/main" id="{53221315-FCD8-E180-8880-AA74C9CE0ADB}"/>
                  </a:ext>
                </a:extLst>
              </p:cNvPr>
              <p:cNvSpPr/>
              <p:nvPr/>
            </p:nvSpPr>
            <p:spPr>
              <a:xfrm rot="16200000">
                <a:off x="7172313" y="1343855"/>
                <a:ext cx="672240" cy="401917"/>
              </a:xfrm>
              <a:custGeom>
                <a:avLst/>
                <a:gdLst>
                  <a:gd name="connsiteX0" fmla="*/ 672240 w 672240"/>
                  <a:gd name="connsiteY0" fmla="*/ 132667 h 401917"/>
                  <a:gd name="connsiteX1" fmla="*/ 670858 w 672240"/>
                  <a:gd name="connsiteY1" fmla="*/ 146376 h 401917"/>
                  <a:gd name="connsiteX2" fmla="*/ 357320 w 672240"/>
                  <a:gd name="connsiteY2" fmla="*/ 401917 h 401917"/>
                  <a:gd name="connsiteX3" fmla="*/ 43782 w 672240"/>
                  <a:gd name="connsiteY3" fmla="*/ 146376 h 401917"/>
                  <a:gd name="connsiteX4" fmla="*/ 39862 w 672240"/>
                  <a:gd name="connsiteY4" fmla="*/ 107496 h 401917"/>
                  <a:gd name="connsiteX5" fmla="*/ 0 w 672240"/>
                  <a:gd name="connsiteY5" fmla="*/ 107496 h 401917"/>
                  <a:gd name="connsiteX6" fmla="*/ 96240 w 672240"/>
                  <a:gd name="connsiteY6" fmla="*/ 0 h 401917"/>
                  <a:gd name="connsiteX7" fmla="*/ 192480 w 672240"/>
                  <a:gd name="connsiteY7" fmla="*/ 107496 h 401917"/>
                  <a:gd name="connsiteX8" fmla="*/ 150615 w 672240"/>
                  <a:gd name="connsiteY8" fmla="*/ 107496 h 401917"/>
                  <a:gd name="connsiteX9" fmla="*/ 152285 w 672240"/>
                  <a:gd name="connsiteY9" fmla="*/ 124056 h 401917"/>
                  <a:gd name="connsiteX10" fmla="*/ 357320 w 672240"/>
                  <a:gd name="connsiteY10" fmla="*/ 291164 h 401917"/>
                  <a:gd name="connsiteX11" fmla="*/ 536308 w 672240"/>
                  <a:gd name="connsiteY11" fmla="*/ 190400 h 401917"/>
                  <a:gd name="connsiteX12" fmla="*/ 560678 w 672240"/>
                  <a:gd name="connsiteY12" fmla="*/ 128329 h 401917"/>
                  <a:gd name="connsiteX13" fmla="*/ 618401 w 672240"/>
                  <a:gd name="connsiteY13" fmla="*/ 192803 h 40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2240" h="401917">
                    <a:moveTo>
                      <a:pt x="672240" y="132667"/>
                    </a:moveTo>
                    <a:lnTo>
                      <a:pt x="670858" y="146376"/>
                    </a:lnTo>
                    <a:cubicBezTo>
                      <a:pt x="641015" y="292213"/>
                      <a:pt x="511979" y="401917"/>
                      <a:pt x="357320" y="401917"/>
                    </a:cubicBezTo>
                    <a:cubicBezTo>
                      <a:pt x="202661" y="401917"/>
                      <a:pt x="73625" y="292213"/>
                      <a:pt x="43782" y="146376"/>
                    </a:cubicBezTo>
                    <a:lnTo>
                      <a:pt x="39862" y="107496"/>
                    </a:lnTo>
                    <a:lnTo>
                      <a:pt x="0" y="107496"/>
                    </a:lnTo>
                    <a:lnTo>
                      <a:pt x="96240" y="0"/>
                    </a:lnTo>
                    <a:lnTo>
                      <a:pt x="192480" y="107496"/>
                    </a:lnTo>
                    <a:lnTo>
                      <a:pt x="150615" y="107496"/>
                    </a:lnTo>
                    <a:lnTo>
                      <a:pt x="152285" y="124056"/>
                    </a:lnTo>
                    <a:cubicBezTo>
                      <a:pt x="171800" y="219424"/>
                      <a:pt x="256182" y="291164"/>
                      <a:pt x="357320" y="291164"/>
                    </a:cubicBezTo>
                    <a:cubicBezTo>
                      <a:pt x="433173" y="291164"/>
                      <a:pt x="499602" y="250811"/>
                      <a:pt x="536308" y="190400"/>
                    </a:cubicBezTo>
                    <a:lnTo>
                      <a:pt x="560678" y="128329"/>
                    </a:lnTo>
                    <a:lnTo>
                      <a:pt x="618401" y="192803"/>
                    </a:ln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Bierstadt" panose="020B0004020202020204" pitchFamily="34" charset="0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C393DDD-16B6-D547-B27B-3E80D7C07701}"/>
                </a:ext>
              </a:extLst>
            </p:cNvPr>
            <p:cNvSpPr txBox="1"/>
            <p:nvPr/>
          </p:nvSpPr>
          <p:spPr>
            <a:xfrm>
              <a:off x="3057431" y="5049422"/>
              <a:ext cx="11832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CSS Life Cycle </a:t>
              </a:r>
            </a:p>
            <a:p>
              <a:pPr algn="ctr"/>
              <a:r>
                <a:rPr lang="en-US" sz="12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Management Services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737F163-7994-E581-5B32-FD888DA6208F}"/>
                </a:ext>
              </a:extLst>
            </p:cNvPr>
            <p:cNvSpPr txBox="1"/>
            <p:nvPr/>
          </p:nvSpPr>
          <p:spPr>
            <a:xfrm>
              <a:off x="2532387" y="2693910"/>
              <a:ext cx="15091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kern="100" cap="none" spc="0" dirty="0">
                  <a:ln w="0">
                    <a:noFill/>
                  </a:ln>
                  <a:solidFill>
                    <a:srgbClr val="0067A7"/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 Acquisition &amp; Data Spaces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6405587-D1B8-CC06-4C9E-ABD950917086}"/>
                </a:ext>
              </a:extLst>
            </p:cNvPr>
            <p:cNvSpPr txBox="1"/>
            <p:nvPr/>
          </p:nvSpPr>
          <p:spPr>
            <a:xfrm>
              <a:off x="7940567" y="1955717"/>
              <a:ext cx="11832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kern="100" cap="none" spc="0" dirty="0">
                  <a:ln w="0">
                    <a:noFill/>
                  </a:ln>
                  <a:solidFill>
                    <a:schemeClr val="accent6">
                      <a:lumMod val="50000"/>
                    </a:schemeClr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Application Planning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62DFEDF-A2CF-FBF3-4622-09FB33457E2D}"/>
                </a:ext>
              </a:extLst>
            </p:cNvPr>
            <p:cNvSpPr txBox="1"/>
            <p:nvPr/>
          </p:nvSpPr>
          <p:spPr>
            <a:xfrm>
              <a:off x="8157678" y="2720902"/>
              <a:ext cx="156081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l-GR"/>
              </a:defPPr>
              <a:lvl1pPr algn="ctr">
                <a:defRPr sz="1400" b="0" kern="100" cap="none" spc="0">
                  <a:ln w="0">
                    <a:noFill/>
                  </a:ln>
                  <a:solidFill>
                    <a:schemeClr val="accent6">
                      <a:lumMod val="50000"/>
                    </a:schemeClr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Open Circularity </a:t>
              </a:r>
            </a:p>
            <a:p>
              <a:r>
                <a:rPr lang="en-US" dirty="0" err="1"/>
                <a:t>EcoSphere</a:t>
              </a:r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6FB92DC-D4E1-FAD1-2C87-C274EA0E4E40}"/>
                </a:ext>
              </a:extLst>
            </p:cNvPr>
            <p:cNvSpPr txBox="1"/>
            <p:nvPr/>
          </p:nvSpPr>
          <p:spPr>
            <a:xfrm>
              <a:off x="8292202" y="3500298"/>
              <a:ext cx="1529205" cy="465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l-GR"/>
              </a:defPPr>
              <a:lvl1pPr algn="ctr">
                <a:defRPr sz="1400" b="0" kern="100" cap="none" spc="0">
                  <a:ln w="0">
                    <a:noFill/>
                  </a:ln>
                  <a:solidFill>
                    <a:schemeClr val="accent6">
                      <a:lumMod val="50000"/>
                    </a:schemeClr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1200" dirty="0"/>
                <a:t>Social Innovation </a:t>
              </a:r>
            </a:p>
            <a:p>
              <a:r>
                <a:rPr lang="en-US" sz="1200" dirty="0"/>
                <a:t>Actions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1D4686B-E173-EEFF-0026-6FBE4A5F3C22}"/>
                </a:ext>
              </a:extLst>
            </p:cNvPr>
            <p:cNvSpPr txBox="1"/>
            <p:nvPr/>
          </p:nvSpPr>
          <p:spPr>
            <a:xfrm>
              <a:off x="8264964" y="4302834"/>
              <a:ext cx="11832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l-GR"/>
              </a:defPPr>
              <a:lvl1pPr algn="ctr">
                <a:defRPr sz="1400" b="0" kern="100" cap="none" spc="0">
                  <a:ln w="0">
                    <a:noFill/>
                  </a:ln>
                  <a:solidFill>
                    <a:schemeClr val="accent6">
                      <a:lumMod val="50000"/>
                    </a:schemeClr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Business Plans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A90D695-1702-A453-48DE-6DA7E3794CDA}"/>
                </a:ext>
              </a:extLst>
            </p:cNvPr>
            <p:cNvSpPr txBox="1"/>
            <p:nvPr/>
          </p:nvSpPr>
          <p:spPr>
            <a:xfrm>
              <a:off x="7940567" y="5097166"/>
              <a:ext cx="11832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l-GR"/>
              </a:defPPr>
              <a:lvl1pPr algn="ctr">
                <a:defRPr sz="1400" b="0" kern="100" cap="none" spc="0">
                  <a:ln w="0">
                    <a:noFill/>
                  </a:ln>
                  <a:solidFill>
                    <a:schemeClr val="accent6">
                      <a:lumMod val="50000"/>
                    </a:schemeClr>
                  </a:solidFill>
                  <a:latin typeface="Bierstadt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Financing Plans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1102C97-18E3-0C36-AF0A-DAEAE87A9E65}"/>
              </a:ext>
            </a:extLst>
          </p:cNvPr>
          <p:cNvSpPr txBox="1"/>
          <p:nvPr/>
        </p:nvSpPr>
        <p:spPr>
          <a:xfrm>
            <a:off x="874159" y="1646645"/>
            <a:ext cx="3762768" cy="3894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Booster</a:t>
            </a:r>
          </a:p>
        </p:txBody>
      </p:sp>
      <p:sp>
        <p:nvSpPr>
          <p:cNvPr id="106" name="Right Brace 105">
            <a:extLst>
              <a:ext uri="{FF2B5EF4-FFF2-40B4-BE49-F238E27FC236}">
                <a16:creationId xmlns:a16="http://schemas.microsoft.com/office/drawing/2014/main" id="{BB77D803-B64C-DD2C-9C3E-EBAF95F7209E}"/>
              </a:ext>
            </a:extLst>
          </p:cNvPr>
          <p:cNvSpPr/>
          <p:nvPr/>
        </p:nvSpPr>
        <p:spPr>
          <a:xfrm>
            <a:off x="3697503" y="2235096"/>
            <a:ext cx="246841" cy="4196965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C9E59E9-1175-B84E-ED7B-E28BAB40273C}"/>
              </a:ext>
            </a:extLst>
          </p:cNvPr>
          <p:cNvSpPr txBox="1"/>
          <p:nvPr/>
        </p:nvSpPr>
        <p:spPr>
          <a:xfrm rot="16200000">
            <a:off x="2907491" y="4161335"/>
            <a:ext cx="26217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Cyber-Physical System</a:t>
            </a:r>
          </a:p>
        </p:txBody>
      </p:sp>
    </p:spTree>
    <p:extLst>
      <p:ext uri="{BB962C8B-B14F-4D97-AF65-F5344CB8AC3E}">
        <p14:creationId xmlns:p14="http://schemas.microsoft.com/office/powerpoint/2010/main" val="156690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F574-3D5B-43F0-5EAD-0BE40BA0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 of </a:t>
            </a:r>
            <a:r>
              <a:rPr lang="en-US" dirty="0" err="1"/>
              <a:t>CSSBoost</a:t>
            </a:r>
            <a:r>
              <a:rPr lang="en-US" dirty="0"/>
              <a:t> Solution </a:t>
            </a:r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AD0F1E1-A233-829E-BB76-10A290A1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1B29F-38CC-C349-C1A3-7A1B8A77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F62AD2-8018-2A36-8EB8-386BC59ADD7D}"/>
              </a:ext>
            </a:extLst>
          </p:cNvPr>
          <p:cNvSpPr/>
          <p:nvPr/>
        </p:nvSpPr>
        <p:spPr>
          <a:xfrm>
            <a:off x="1734437" y="3711797"/>
            <a:ext cx="9395228" cy="45719"/>
          </a:xfrm>
          <a:prstGeom prst="rect">
            <a:avLst/>
          </a:prstGeom>
          <a:gradFill flip="none" rotWithShape="1">
            <a:gsLst>
              <a:gs pos="0">
                <a:srgbClr val="2C4D16"/>
              </a:gs>
              <a:gs pos="33000">
                <a:srgbClr val="6C6900"/>
              </a:gs>
              <a:gs pos="62000">
                <a:srgbClr val="AB4200"/>
              </a:gs>
              <a:gs pos="100000">
                <a:srgbClr val="8D0C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FF7F1C-083C-F0DA-B0C8-8C95FEB11FCF}"/>
              </a:ext>
            </a:extLst>
          </p:cNvPr>
          <p:cNvGrpSpPr/>
          <p:nvPr/>
        </p:nvGrpSpPr>
        <p:grpSpPr>
          <a:xfrm>
            <a:off x="1421753" y="1843345"/>
            <a:ext cx="1797209" cy="1758434"/>
            <a:chOff x="570636" y="803756"/>
            <a:chExt cx="1330036" cy="2524719"/>
          </a:xfrm>
          <a:solidFill>
            <a:srgbClr val="507F31"/>
          </a:solidFill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48AF6F-6EB0-F22C-EF22-AE1765F3C2A9}"/>
                </a:ext>
              </a:extLst>
            </p:cNvPr>
            <p:cNvSpPr/>
            <p:nvPr/>
          </p:nvSpPr>
          <p:spPr>
            <a:xfrm>
              <a:off x="570636" y="803756"/>
              <a:ext cx="1330036" cy="2139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900"/>
                </a:spcAft>
              </a:pPr>
              <a:r>
                <a:rPr lang="en-US" sz="1500" cap="all" dirty="0">
                  <a:solidFill>
                    <a:schemeClr val="bg1"/>
                  </a:solidFill>
                  <a:latin typeface="Bierstadt" panose="020B0004020202020204" pitchFamily="34" charset="0"/>
                </a:rPr>
                <a:t>Exploration</a:t>
              </a:r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9C739DBD-293D-ACD5-D361-E2BC39F2A08F}"/>
                </a:ext>
              </a:extLst>
            </p:cNvPr>
            <p:cNvSpPr/>
            <p:nvPr/>
          </p:nvSpPr>
          <p:spPr>
            <a:xfrm>
              <a:off x="999881" y="2743525"/>
              <a:ext cx="443345" cy="584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ierstadt" panose="020B0004020202020204" pitchFamily="34" charset="0"/>
                </a:rPr>
                <a:t>S1</a:t>
              </a:r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B0DF201C-4917-E05A-FB23-E05E201F0C24}"/>
              </a:ext>
            </a:extLst>
          </p:cNvPr>
          <p:cNvGrpSpPr/>
          <p:nvPr/>
        </p:nvGrpSpPr>
        <p:grpSpPr>
          <a:xfrm>
            <a:off x="4094272" y="1849171"/>
            <a:ext cx="1662694" cy="1752608"/>
            <a:chOff x="3240060" y="803756"/>
            <a:chExt cx="1330036" cy="2547843"/>
          </a:xfrm>
          <a:solidFill>
            <a:srgbClr val="737000"/>
          </a:solidFill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76">
              <a:extLst>
                <a:ext uri="{FF2B5EF4-FFF2-40B4-BE49-F238E27FC236}">
                  <a16:creationId xmlns:a16="http://schemas.microsoft.com/office/drawing/2014/main" id="{B34FD1EF-6821-96B5-D422-54BCC407D207}"/>
                </a:ext>
              </a:extLst>
            </p:cNvPr>
            <p:cNvSpPr/>
            <p:nvPr/>
          </p:nvSpPr>
          <p:spPr>
            <a:xfrm>
              <a:off x="3240060" y="803756"/>
              <a:ext cx="1330036" cy="2139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900"/>
                </a:spcAft>
              </a:pPr>
              <a:r>
                <a:rPr lang="en-US" sz="1450" cap="all" dirty="0">
                  <a:solidFill>
                    <a:schemeClr val="bg1"/>
                  </a:solidFill>
                  <a:latin typeface="Bierstadt" panose="020B0004020202020204" pitchFamily="34" charset="0"/>
                </a:rPr>
                <a:t>Application Planning</a:t>
              </a:r>
            </a:p>
          </p:txBody>
        </p:sp>
        <p:sp>
          <p:nvSpPr>
            <p:cNvPr id="12" name="Oval 80">
              <a:extLst>
                <a:ext uri="{FF2B5EF4-FFF2-40B4-BE49-F238E27FC236}">
                  <a16:creationId xmlns:a16="http://schemas.microsoft.com/office/drawing/2014/main" id="{100B2FC5-3BC3-2D37-5AC9-4BBE3BD193F6}"/>
                </a:ext>
              </a:extLst>
            </p:cNvPr>
            <p:cNvSpPr/>
            <p:nvPr/>
          </p:nvSpPr>
          <p:spPr>
            <a:xfrm>
              <a:off x="3637691" y="2759329"/>
              <a:ext cx="460764" cy="5922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ierstadt" panose="020B0004020202020204" pitchFamily="34" charset="0"/>
                </a:rPr>
                <a:t>S3</a:t>
              </a:r>
            </a:p>
          </p:txBody>
        </p:sp>
      </p:grpSp>
      <p:grpSp>
        <p:nvGrpSpPr>
          <p:cNvPr id="13" name="Group 7">
            <a:extLst>
              <a:ext uri="{FF2B5EF4-FFF2-40B4-BE49-F238E27FC236}">
                <a16:creationId xmlns:a16="http://schemas.microsoft.com/office/drawing/2014/main" id="{33535669-CC9C-DCB7-E2CE-67BC66D6D7A0}"/>
              </a:ext>
            </a:extLst>
          </p:cNvPr>
          <p:cNvGrpSpPr/>
          <p:nvPr/>
        </p:nvGrpSpPr>
        <p:grpSpPr>
          <a:xfrm>
            <a:off x="6751090" y="1847200"/>
            <a:ext cx="1755898" cy="1754579"/>
            <a:chOff x="5909484" y="1049448"/>
            <a:chExt cx="1330036" cy="2271139"/>
          </a:xfrm>
          <a:solidFill>
            <a:srgbClr val="985600"/>
          </a:solidFill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angle 78">
              <a:extLst>
                <a:ext uri="{FF2B5EF4-FFF2-40B4-BE49-F238E27FC236}">
                  <a16:creationId xmlns:a16="http://schemas.microsoft.com/office/drawing/2014/main" id="{73274F38-D8A4-8EEC-334A-728E568BC76A}"/>
                </a:ext>
              </a:extLst>
            </p:cNvPr>
            <p:cNvSpPr/>
            <p:nvPr/>
          </p:nvSpPr>
          <p:spPr>
            <a:xfrm>
              <a:off x="5909484" y="1049448"/>
              <a:ext cx="1330036" cy="1893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900"/>
                </a:spcAft>
              </a:pPr>
              <a:endParaRPr lang="en-US" sz="1400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81">
              <a:extLst>
                <a:ext uri="{FF2B5EF4-FFF2-40B4-BE49-F238E27FC236}">
                  <a16:creationId xmlns:a16="http://schemas.microsoft.com/office/drawing/2014/main" id="{55ADF89B-F233-D2F1-AB52-EAB6A3133955}"/>
                </a:ext>
              </a:extLst>
            </p:cNvPr>
            <p:cNvSpPr/>
            <p:nvPr/>
          </p:nvSpPr>
          <p:spPr>
            <a:xfrm>
              <a:off x="6328779" y="2793231"/>
              <a:ext cx="443345" cy="5273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ierstadt" panose="020B0004020202020204" pitchFamily="34" charset="0"/>
                </a:rPr>
                <a:t>S5</a:t>
              </a:r>
            </a:p>
          </p:txBody>
        </p:sp>
      </p:grpSp>
      <p:grpSp>
        <p:nvGrpSpPr>
          <p:cNvPr id="16" name="Group 10">
            <a:extLst>
              <a:ext uri="{FF2B5EF4-FFF2-40B4-BE49-F238E27FC236}">
                <a16:creationId xmlns:a16="http://schemas.microsoft.com/office/drawing/2014/main" id="{4D0368F3-8D6C-A95D-5F30-B625461592E1}"/>
              </a:ext>
            </a:extLst>
          </p:cNvPr>
          <p:cNvGrpSpPr/>
          <p:nvPr/>
        </p:nvGrpSpPr>
        <p:grpSpPr>
          <a:xfrm>
            <a:off x="2733700" y="3898834"/>
            <a:ext cx="1654005" cy="1691114"/>
            <a:chOff x="1905348" y="3736599"/>
            <a:chExt cx="1330036" cy="1899777"/>
          </a:xfrm>
          <a:solidFill>
            <a:srgbClr val="617812"/>
          </a:solidFill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ectangle 75">
              <a:extLst>
                <a:ext uri="{FF2B5EF4-FFF2-40B4-BE49-F238E27FC236}">
                  <a16:creationId xmlns:a16="http://schemas.microsoft.com/office/drawing/2014/main" id="{E7774020-EC38-1A1F-24E4-7F347145814E}"/>
                </a:ext>
              </a:extLst>
            </p:cNvPr>
            <p:cNvSpPr/>
            <p:nvPr/>
          </p:nvSpPr>
          <p:spPr>
            <a:xfrm>
              <a:off x="1905348" y="4081896"/>
              <a:ext cx="1330036" cy="1554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900"/>
                </a:spcAft>
              </a:pPr>
              <a:endParaRPr lang="en-US" sz="1400" b="1" cap="all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8" name="Oval 82">
              <a:extLst>
                <a:ext uri="{FF2B5EF4-FFF2-40B4-BE49-F238E27FC236}">
                  <a16:creationId xmlns:a16="http://schemas.microsoft.com/office/drawing/2014/main" id="{FC84C698-FB16-E8C8-7D5C-64B47F0E33EB}"/>
                </a:ext>
              </a:extLst>
            </p:cNvPr>
            <p:cNvSpPr/>
            <p:nvPr/>
          </p:nvSpPr>
          <p:spPr>
            <a:xfrm>
              <a:off x="2353423" y="3736599"/>
              <a:ext cx="474909" cy="4950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ierstadt" panose="020B0004020202020204" pitchFamily="34" charset="0"/>
                </a:rPr>
                <a:t>S2</a:t>
              </a:r>
            </a:p>
          </p:txBody>
        </p:sp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id="{C51A2857-7D21-8D01-BFA8-7CA007376AA9}"/>
              </a:ext>
            </a:extLst>
          </p:cNvPr>
          <p:cNvGrpSpPr/>
          <p:nvPr/>
        </p:nvGrpSpPr>
        <p:grpSpPr>
          <a:xfrm>
            <a:off x="5423913" y="3898834"/>
            <a:ext cx="1771761" cy="1691115"/>
            <a:chOff x="4574772" y="3736598"/>
            <a:chExt cx="1330036" cy="1899778"/>
          </a:xfrm>
          <a:solidFill>
            <a:srgbClr val="856500"/>
          </a:solidFill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angle 77">
              <a:extLst>
                <a:ext uri="{FF2B5EF4-FFF2-40B4-BE49-F238E27FC236}">
                  <a16:creationId xmlns:a16="http://schemas.microsoft.com/office/drawing/2014/main" id="{2DDF5506-FF84-966E-4661-3309DB648B8E}"/>
                </a:ext>
              </a:extLst>
            </p:cNvPr>
            <p:cNvSpPr/>
            <p:nvPr/>
          </p:nvSpPr>
          <p:spPr>
            <a:xfrm>
              <a:off x="4574772" y="4081896"/>
              <a:ext cx="1330036" cy="1554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900"/>
                </a:spcAft>
              </a:pPr>
              <a:endParaRPr lang="en-US" sz="1500" b="1" cap="all" dirty="0">
                <a:solidFill>
                  <a:schemeClr val="bg1"/>
                </a:solidFill>
              </a:endParaRPr>
            </a:p>
            <a:p>
              <a:pPr lvl="0" algn="ctr">
                <a:spcAft>
                  <a:spcPts val="900"/>
                </a:spcAft>
              </a:pPr>
              <a:endParaRPr lang="en-US" sz="1500" b="1" cap="all" dirty="0">
                <a:solidFill>
                  <a:schemeClr val="bg1"/>
                </a:solidFill>
              </a:endParaRPr>
            </a:p>
            <a:p>
              <a:pPr lvl="0" algn="ctr">
                <a:spcAft>
                  <a:spcPts val="900"/>
                </a:spcAft>
              </a:pPr>
              <a:endParaRPr lang="en-US" sz="1500" b="1" cap="all" dirty="0">
                <a:solidFill>
                  <a:schemeClr val="bg1"/>
                </a:solidFill>
              </a:endParaRPr>
            </a:p>
            <a:p>
              <a:pPr lvl="0" algn="ctr">
                <a:spcAft>
                  <a:spcPts val="900"/>
                </a:spcAft>
              </a:pPr>
              <a:endParaRPr lang="en-US" sz="1500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83">
              <a:extLst>
                <a:ext uri="{FF2B5EF4-FFF2-40B4-BE49-F238E27FC236}">
                  <a16:creationId xmlns:a16="http://schemas.microsoft.com/office/drawing/2014/main" id="{1B831E3F-5504-9B80-FA7B-E8F4506332A0}"/>
                </a:ext>
              </a:extLst>
            </p:cNvPr>
            <p:cNvSpPr/>
            <p:nvPr/>
          </p:nvSpPr>
          <p:spPr>
            <a:xfrm>
              <a:off x="4994246" y="3736598"/>
              <a:ext cx="443345" cy="495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ierstadt" panose="020B0004020202020204" pitchFamily="34" charset="0"/>
                </a:rPr>
                <a:t>S4</a:t>
              </a:r>
            </a:p>
          </p:txBody>
        </p: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9B2DDBA9-8F9C-B8E9-924A-BF73276FCAA8}"/>
              </a:ext>
            </a:extLst>
          </p:cNvPr>
          <p:cNvGrpSpPr/>
          <p:nvPr/>
        </p:nvGrpSpPr>
        <p:grpSpPr>
          <a:xfrm>
            <a:off x="8087121" y="3898834"/>
            <a:ext cx="1903997" cy="1691115"/>
            <a:chOff x="7244195" y="3613070"/>
            <a:chExt cx="1330036" cy="2604184"/>
          </a:xfrm>
          <a:solidFill>
            <a:srgbClr val="AB4200"/>
          </a:solidFill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 79">
              <a:extLst>
                <a:ext uri="{FF2B5EF4-FFF2-40B4-BE49-F238E27FC236}">
                  <a16:creationId xmlns:a16="http://schemas.microsoft.com/office/drawing/2014/main" id="{50C0F2E1-2624-C78A-E887-40D06194C556}"/>
                </a:ext>
              </a:extLst>
            </p:cNvPr>
            <p:cNvSpPr/>
            <p:nvPr/>
          </p:nvSpPr>
          <p:spPr>
            <a:xfrm>
              <a:off x="7244195" y="4081895"/>
              <a:ext cx="1330036" cy="21353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900"/>
                </a:spcAft>
              </a:pPr>
              <a:endParaRPr lang="en-US" sz="1500" b="1" cap="all" dirty="0">
                <a:solidFill>
                  <a:schemeClr val="bg1"/>
                </a:solidFill>
              </a:endParaRPr>
            </a:p>
            <a:p>
              <a:pPr lvl="0" algn="ctr">
                <a:spcAft>
                  <a:spcPts val="900"/>
                </a:spcAft>
              </a:pPr>
              <a:endParaRPr lang="en-US" sz="1500" b="1" cap="all" dirty="0">
                <a:solidFill>
                  <a:schemeClr val="bg1"/>
                </a:solidFill>
              </a:endParaRPr>
            </a:p>
            <a:p>
              <a:pPr lvl="0" algn="ctr">
                <a:spcAft>
                  <a:spcPts val="900"/>
                </a:spcAft>
              </a:pPr>
              <a:endParaRPr lang="en-US" sz="1500" b="1" cap="all" dirty="0">
                <a:solidFill>
                  <a:schemeClr val="bg1"/>
                </a:solidFill>
              </a:endParaRPr>
            </a:p>
            <a:p>
              <a:pPr lvl="0" algn="just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84">
              <a:extLst>
                <a:ext uri="{FF2B5EF4-FFF2-40B4-BE49-F238E27FC236}">
                  <a16:creationId xmlns:a16="http://schemas.microsoft.com/office/drawing/2014/main" id="{C7A31AA5-C4E4-556B-9B59-0CA8C6E4B40F}"/>
                </a:ext>
              </a:extLst>
            </p:cNvPr>
            <p:cNvSpPr/>
            <p:nvPr/>
          </p:nvSpPr>
          <p:spPr>
            <a:xfrm>
              <a:off x="7671734" y="3613070"/>
              <a:ext cx="443345" cy="5796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ierstadt" panose="020B0004020202020204" pitchFamily="34" charset="0"/>
                </a:rPr>
                <a:t>S6</a:t>
              </a:r>
            </a:p>
          </p:txBody>
        </p:sp>
      </p:grpSp>
      <p:sp>
        <p:nvSpPr>
          <p:cNvPr id="25" name="Oval 2">
            <a:extLst>
              <a:ext uri="{FF2B5EF4-FFF2-40B4-BE49-F238E27FC236}">
                <a16:creationId xmlns:a16="http://schemas.microsoft.com/office/drawing/2014/main" id="{42FD532D-A712-2208-8C54-995B385FF59E}"/>
              </a:ext>
            </a:extLst>
          </p:cNvPr>
          <p:cNvSpPr/>
          <p:nvPr/>
        </p:nvSpPr>
        <p:spPr>
          <a:xfrm>
            <a:off x="2116859" y="3643058"/>
            <a:ext cx="187037" cy="187037"/>
          </a:xfrm>
          <a:prstGeom prst="ellipse">
            <a:avLst/>
          </a:prstGeom>
          <a:solidFill>
            <a:srgbClr val="507F31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6" name="Oval 33">
            <a:extLst>
              <a:ext uri="{FF2B5EF4-FFF2-40B4-BE49-F238E27FC236}">
                <a16:creationId xmlns:a16="http://schemas.microsoft.com/office/drawing/2014/main" id="{F338AD47-0A46-55E2-3107-55650291F1A9}"/>
              </a:ext>
            </a:extLst>
          </p:cNvPr>
          <p:cNvSpPr/>
          <p:nvPr/>
        </p:nvSpPr>
        <p:spPr>
          <a:xfrm>
            <a:off x="3451571" y="3643058"/>
            <a:ext cx="187037" cy="187037"/>
          </a:xfrm>
          <a:prstGeom prst="ellipse">
            <a:avLst/>
          </a:prstGeom>
          <a:solidFill>
            <a:srgbClr val="617812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7" name="Oval 34">
            <a:extLst>
              <a:ext uri="{FF2B5EF4-FFF2-40B4-BE49-F238E27FC236}">
                <a16:creationId xmlns:a16="http://schemas.microsoft.com/office/drawing/2014/main" id="{E302E561-DB4E-9EBB-56F9-26A199CEE778}"/>
              </a:ext>
            </a:extLst>
          </p:cNvPr>
          <p:cNvSpPr/>
          <p:nvPr/>
        </p:nvSpPr>
        <p:spPr>
          <a:xfrm>
            <a:off x="4786283" y="3643058"/>
            <a:ext cx="187037" cy="187037"/>
          </a:xfrm>
          <a:prstGeom prst="ellipse">
            <a:avLst/>
          </a:prstGeom>
          <a:solidFill>
            <a:srgbClr val="737000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id="{96892053-B6BA-5DAD-0E30-8F63692166DC}"/>
              </a:ext>
            </a:extLst>
          </p:cNvPr>
          <p:cNvSpPr/>
          <p:nvPr/>
        </p:nvSpPr>
        <p:spPr>
          <a:xfrm>
            <a:off x="6120995" y="3643058"/>
            <a:ext cx="187037" cy="187037"/>
          </a:xfrm>
          <a:prstGeom prst="ellipse">
            <a:avLst/>
          </a:prstGeom>
          <a:solidFill>
            <a:srgbClr val="856500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9" name="Oval 36">
            <a:extLst>
              <a:ext uri="{FF2B5EF4-FFF2-40B4-BE49-F238E27FC236}">
                <a16:creationId xmlns:a16="http://schemas.microsoft.com/office/drawing/2014/main" id="{8C91FBEE-919C-6CEA-0B45-1F2AAA2B2158}"/>
              </a:ext>
            </a:extLst>
          </p:cNvPr>
          <p:cNvSpPr/>
          <p:nvPr/>
        </p:nvSpPr>
        <p:spPr>
          <a:xfrm>
            <a:off x="7455707" y="3643058"/>
            <a:ext cx="187037" cy="187037"/>
          </a:xfrm>
          <a:prstGeom prst="ellipse">
            <a:avLst/>
          </a:prstGeom>
          <a:solidFill>
            <a:srgbClr val="985600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0" name="Oval 37">
            <a:extLst>
              <a:ext uri="{FF2B5EF4-FFF2-40B4-BE49-F238E27FC236}">
                <a16:creationId xmlns:a16="http://schemas.microsoft.com/office/drawing/2014/main" id="{EDB484C1-B426-333A-E120-91BBF73DD215}"/>
              </a:ext>
            </a:extLst>
          </p:cNvPr>
          <p:cNvSpPr/>
          <p:nvPr/>
        </p:nvSpPr>
        <p:spPr>
          <a:xfrm>
            <a:off x="8790419" y="3643058"/>
            <a:ext cx="187037" cy="187037"/>
          </a:xfrm>
          <a:prstGeom prst="ellipse">
            <a:avLst/>
          </a:prstGeom>
          <a:solidFill>
            <a:srgbClr val="AB4200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grpSp>
        <p:nvGrpSpPr>
          <p:cNvPr id="31" name="Group 7">
            <a:extLst>
              <a:ext uri="{FF2B5EF4-FFF2-40B4-BE49-F238E27FC236}">
                <a16:creationId xmlns:a16="http://schemas.microsoft.com/office/drawing/2014/main" id="{0A1E8116-6253-C34F-C5B9-B994E70AA24C}"/>
              </a:ext>
            </a:extLst>
          </p:cNvPr>
          <p:cNvGrpSpPr/>
          <p:nvPr/>
        </p:nvGrpSpPr>
        <p:grpSpPr>
          <a:xfrm>
            <a:off x="9421845" y="1843345"/>
            <a:ext cx="1707820" cy="1758434"/>
            <a:chOff x="5909484" y="803756"/>
            <a:chExt cx="1330036" cy="2492652"/>
          </a:xfrm>
          <a:solidFill>
            <a:srgbClr val="BB2000"/>
          </a:solidFill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Rectangle 78">
              <a:extLst>
                <a:ext uri="{FF2B5EF4-FFF2-40B4-BE49-F238E27FC236}">
                  <a16:creationId xmlns:a16="http://schemas.microsoft.com/office/drawing/2014/main" id="{52485F52-5D4B-E2D9-77C7-0A456867F21E}"/>
                </a:ext>
              </a:extLst>
            </p:cNvPr>
            <p:cNvSpPr/>
            <p:nvPr/>
          </p:nvSpPr>
          <p:spPr>
            <a:xfrm>
              <a:off x="5909484" y="803756"/>
              <a:ext cx="1330036" cy="2139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spcAft>
                  <a:spcPts val="900"/>
                </a:spcAft>
              </a:pPr>
              <a:endParaRPr lang="en-US" sz="1500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33" name="Oval 81">
              <a:extLst>
                <a:ext uri="{FF2B5EF4-FFF2-40B4-BE49-F238E27FC236}">
                  <a16:creationId xmlns:a16="http://schemas.microsoft.com/office/drawing/2014/main" id="{BEA16224-D322-3B06-5E73-B99F809FAE54}"/>
                </a:ext>
              </a:extLst>
            </p:cNvPr>
            <p:cNvSpPr/>
            <p:nvPr/>
          </p:nvSpPr>
          <p:spPr>
            <a:xfrm>
              <a:off x="6328102" y="2782408"/>
              <a:ext cx="443345" cy="51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ierstadt" panose="020B0004020202020204" pitchFamily="34" charset="0"/>
                </a:rPr>
                <a:t>S7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2660FFB-3224-413E-B1E8-599731CDD85E}"/>
              </a:ext>
            </a:extLst>
          </p:cNvPr>
          <p:cNvSpPr txBox="1"/>
          <p:nvPr/>
        </p:nvSpPr>
        <p:spPr>
          <a:xfrm>
            <a:off x="1446700" y="2107484"/>
            <a:ext cx="18340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US" sz="1300" dirty="0">
                <a:solidFill>
                  <a:schemeClr val="bg1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 &amp; </a:t>
            </a:r>
            <a:r>
              <a:rPr lang="en-US" sz="1300" dirty="0">
                <a:solidFill>
                  <a:schemeClr val="bg1"/>
                </a:solidFill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300" dirty="0">
                <a:solidFill>
                  <a:schemeClr val="bg1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layers Mapping; Background knowledge; Data Reporting; PESTLE &amp; SWOT; Market analysis</a:t>
            </a:r>
            <a:endParaRPr lang="el-GR" sz="1300" dirty="0">
              <a:solidFill>
                <a:schemeClr val="bg1"/>
              </a:solidFill>
              <a:effectLst/>
              <a:latin typeface="Bierstad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Ευθεία γραμμή σύνδεσης 49">
            <a:extLst>
              <a:ext uri="{FF2B5EF4-FFF2-40B4-BE49-F238E27FC236}">
                <a16:creationId xmlns:a16="http://schemas.microsoft.com/office/drawing/2014/main" id="{CF7BA5C0-D904-588C-D446-37FD41DD44D1}"/>
              </a:ext>
            </a:extLst>
          </p:cNvPr>
          <p:cNvCxnSpPr>
            <a:cxnSpLocks/>
          </p:cNvCxnSpPr>
          <p:nvPr/>
        </p:nvCxnSpPr>
        <p:spPr>
          <a:xfrm>
            <a:off x="1421754" y="2113710"/>
            <a:ext cx="17972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22523C1-A987-2334-773A-564586C27AFA}"/>
              </a:ext>
            </a:extLst>
          </p:cNvPr>
          <p:cNvSpPr txBox="1"/>
          <p:nvPr/>
        </p:nvSpPr>
        <p:spPr>
          <a:xfrm>
            <a:off x="2734488" y="4702313"/>
            <a:ext cx="1751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GB" sz="1300" dirty="0">
                <a:solidFill>
                  <a:schemeClr val="bg1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Feasibility, Sustainability, Economics, Critical Factors analysis</a:t>
            </a:r>
          </a:p>
        </p:txBody>
      </p:sp>
      <p:cxnSp>
        <p:nvCxnSpPr>
          <p:cNvPr id="37" name="Ευθεία γραμμή σύνδεσης 52">
            <a:extLst>
              <a:ext uri="{FF2B5EF4-FFF2-40B4-BE49-F238E27FC236}">
                <a16:creationId xmlns:a16="http://schemas.microsoft.com/office/drawing/2014/main" id="{C27B0DF8-1FBF-EF60-1E96-41AE0B2923AC}"/>
              </a:ext>
            </a:extLst>
          </p:cNvPr>
          <p:cNvCxnSpPr>
            <a:cxnSpLocks/>
          </p:cNvCxnSpPr>
          <p:nvPr/>
        </p:nvCxnSpPr>
        <p:spPr>
          <a:xfrm>
            <a:off x="2733700" y="4702313"/>
            <a:ext cx="1654005" cy="114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Γραφικό 54" descr="Αρχιτεκτονική με συμπαγές γέμισμα">
            <a:extLst>
              <a:ext uri="{FF2B5EF4-FFF2-40B4-BE49-F238E27FC236}">
                <a16:creationId xmlns:a16="http://schemas.microsoft.com/office/drawing/2014/main" id="{90EFFDC2-9361-4C0C-7FFE-FAEB3E132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2202" y="2369529"/>
            <a:ext cx="704088" cy="704088"/>
          </a:xfrm>
          <a:prstGeom prst="rect">
            <a:avLst/>
          </a:prstGeom>
        </p:spPr>
      </p:pic>
      <p:pic>
        <p:nvPicPr>
          <p:cNvPr id="39" name="Γραφικό 56" descr="Βιομηχανικό σχέδιο με συμπαγές γέμισμα">
            <a:extLst>
              <a:ext uri="{FF2B5EF4-FFF2-40B4-BE49-F238E27FC236}">
                <a16:creationId xmlns:a16="http://schemas.microsoft.com/office/drawing/2014/main" id="{EBF9DB49-1FA9-08A7-BFA0-BA210646C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0421" y="4495065"/>
            <a:ext cx="704088" cy="704088"/>
          </a:xfrm>
          <a:prstGeom prst="rect">
            <a:avLst/>
          </a:prstGeom>
        </p:spPr>
      </p:pic>
      <p:pic>
        <p:nvPicPr>
          <p:cNvPr id="40" name="Εικόνα 64" descr="Εικόνα που περιέχει μαύρο, σκοτάδι&#10;&#10;Περιγραφή που δημιουργήθηκε αυτόματα">
            <a:extLst>
              <a:ext uri="{FF2B5EF4-FFF2-40B4-BE49-F238E27FC236}">
                <a16:creationId xmlns:a16="http://schemas.microsoft.com/office/drawing/2014/main" id="{B619508E-3DD5-EA84-70F2-45242CC99E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95" y="4512911"/>
            <a:ext cx="704088" cy="704088"/>
          </a:xfrm>
          <a:prstGeom prst="rect">
            <a:avLst/>
          </a:prstGeom>
        </p:spPr>
      </p:pic>
      <p:cxnSp>
        <p:nvCxnSpPr>
          <p:cNvPr id="41" name="Ευθεία γραμμή σύνδεσης 70">
            <a:extLst>
              <a:ext uri="{FF2B5EF4-FFF2-40B4-BE49-F238E27FC236}">
                <a16:creationId xmlns:a16="http://schemas.microsoft.com/office/drawing/2014/main" id="{A53F47DC-C9BA-5B8B-3E92-BD65E3797511}"/>
              </a:ext>
            </a:extLst>
          </p:cNvPr>
          <p:cNvCxnSpPr>
            <a:cxnSpLocks/>
          </p:cNvCxnSpPr>
          <p:nvPr/>
        </p:nvCxnSpPr>
        <p:spPr>
          <a:xfrm>
            <a:off x="4097209" y="2330248"/>
            <a:ext cx="16597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εία γραμμή σύνδεσης 71">
            <a:extLst>
              <a:ext uri="{FF2B5EF4-FFF2-40B4-BE49-F238E27FC236}">
                <a16:creationId xmlns:a16="http://schemas.microsoft.com/office/drawing/2014/main" id="{27C19051-9E33-AB0D-EDD2-A890D8B750A6}"/>
              </a:ext>
            </a:extLst>
          </p:cNvPr>
          <p:cNvCxnSpPr>
            <a:cxnSpLocks/>
          </p:cNvCxnSpPr>
          <p:nvPr/>
        </p:nvCxnSpPr>
        <p:spPr>
          <a:xfrm>
            <a:off x="6746414" y="2159592"/>
            <a:ext cx="17605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εία γραμμή σύνδεσης 72">
            <a:extLst>
              <a:ext uri="{FF2B5EF4-FFF2-40B4-BE49-F238E27FC236}">
                <a16:creationId xmlns:a16="http://schemas.microsoft.com/office/drawing/2014/main" id="{5F9E253C-8121-4E32-BACF-1C79541565AB}"/>
              </a:ext>
            </a:extLst>
          </p:cNvPr>
          <p:cNvCxnSpPr>
            <a:cxnSpLocks/>
          </p:cNvCxnSpPr>
          <p:nvPr/>
        </p:nvCxnSpPr>
        <p:spPr>
          <a:xfrm>
            <a:off x="9428923" y="2355075"/>
            <a:ext cx="170074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εία γραμμή σύνδεσης 74">
            <a:extLst>
              <a:ext uri="{FF2B5EF4-FFF2-40B4-BE49-F238E27FC236}">
                <a16:creationId xmlns:a16="http://schemas.microsoft.com/office/drawing/2014/main" id="{FC2F7B64-9DBF-02E2-784A-A816A89D7902}"/>
              </a:ext>
            </a:extLst>
          </p:cNvPr>
          <p:cNvCxnSpPr>
            <a:cxnSpLocks/>
          </p:cNvCxnSpPr>
          <p:nvPr/>
        </p:nvCxnSpPr>
        <p:spPr>
          <a:xfrm>
            <a:off x="8087122" y="4726015"/>
            <a:ext cx="19039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9EB05B2-E442-C9FD-08C1-0BA0999B91F9}"/>
              </a:ext>
            </a:extLst>
          </p:cNvPr>
          <p:cNvSpPr txBox="1"/>
          <p:nvPr/>
        </p:nvSpPr>
        <p:spPr>
          <a:xfrm>
            <a:off x="4073264" y="2310326"/>
            <a:ext cx="17972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GB" sz="1300" dirty="0">
                <a:solidFill>
                  <a:schemeClr val="bg1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Technology selection;</a:t>
            </a:r>
            <a:r>
              <a:rPr lang="en-GB" sz="1300" dirty="0">
                <a:solidFill>
                  <a:schemeClr val="bg1"/>
                </a:solidFill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GB" sz="1300" dirty="0">
                <a:solidFill>
                  <a:schemeClr val="bg1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mplementation plan; Business, Financing, Governance plan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252BFC-3870-0AF0-16EA-5B81BDD26B01}"/>
              </a:ext>
            </a:extLst>
          </p:cNvPr>
          <p:cNvSpPr txBox="1"/>
          <p:nvPr/>
        </p:nvSpPr>
        <p:spPr>
          <a:xfrm>
            <a:off x="5434592" y="4628420"/>
            <a:ext cx="17512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GB" sz="1300" dirty="0">
                <a:solidFill>
                  <a:schemeClr val="bg1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Operational Plan; Clustering, Training and Activation of SHs; Promotion plan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A4BF08-D529-31E5-6292-E7F0CFCE5FEA}"/>
              </a:ext>
            </a:extLst>
          </p:cNvPr>
          <p:cNvSpPr txBox="1"/>
          <p:nvPr/>
        </p:nvSpPr>
        <p:spPr>
          <a:xfrm>
            <a:off x="6740730" y="2214742"/>
            <a:ext cx="193383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GB" sz="1300" dirty="0">
                <a:solidFill>
                  <a:schemeClr val="bg1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 chain Monitoring; Dynamic Assessment; Process Optimisation; Supply-Demand balancing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15C331-A3E9-2D6A-09BC-EFBA5CB45790}"/>
              </a:ext>
            </a:extLst>
          </p:cNvPr>
          <p:cNvSpPr txBox="1"/>
          <p:nvPr/>
        </p:nvSpPr>
        <p:spPr>
          <a:xfrm>
            <a:off x="9419990" y="2359579"/>
            <a:ext cx="18462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US" sz="1300" dirty="0">
                <a:solidFill>
                  <a:schemeClr val="bg1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initiatives; SH’s' activation; Adaptation plans; Technologies upgrade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804E9F-D783-45CB-BDBF-C8E4AEFB3C46}"/>
              </a:ext>
            </a:extLst>
          </p:cNvPr>
          <p:cNvSpPr txBox="1"/>
          <p:nvPr/>
        </p:nvSpPr>
        <p:spPr>
          <a:xfrm>
            <a:off x="8083326" y="4695763"/>
            <a:ext cx="20077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GB" sz="1300" dirty="0">
                <a:solidFill>
                  <a:schemeClr val="bg1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Market monitoring; CE Potential assess; Opportunities assess;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GB" sz="1300" dirty="0">
                <a:solidFill>
                  <a:schemeClr val="bg1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Interregional communed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FDF763-A472-60D9-F2B6-2EE09E506FB9}"/>
              </a:ext>
            </a:extLst>
          </p:cNvPr>
          <p:cNvSpPr txBox="1"/>
          <p:nvPr/>
        </p:nvSpPr>
        <p:spPr>
          <a:xfrm>
            <a:off x="2827201" y="4221252"/>
            <a:ext cx="1443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50" dirty="0">
                <a:solidFill>
                  <a:schemeClr val="bg1"/>
                </a:solidFill>
                <a:latin typeface="Bierstadt" panose="020B0004020202020204" pitchFamily="34" charset="0"/>
              </a:rPr>
              <a:t>FEASIBILITY  APPROVAL</a:t>
            </a:r>
            <a:endParaRPr lang="el-GR" sz="145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4BA5D4-C5AC-ECC0-22B9-C30DB05B719A}"/>
              </a:ext>
            </a:extLst>
          </p:cNvPr>
          <p:cNvSpPr txBox="1"/>
          <p:nvPr/>
        </p:nvSpPr>
        <p:spPr>
          <a:xfrm>
            <a:off x="5473200" y="4279339"/>
            <a:ext cx="17224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Bierstadt" panose="020B0004020202020204" pitchFamily="34" charset="0"/>
              </a:rPr>
              <a:t>IMPLEMENTATION</a:t>
            </a:r>
            <a:endParaRPr lang="el-GR" sz="15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5BBBCD-D3A0-4529-0069-1B0D4E184A3D}"/>
              </a:ext>
            </a:extLst>
          </p:cNvPr>
          <p:cNvSpPr txBox="1"/>
          <p:nvPr/>
        </p:nvSpPr>
        <p:spPr>
          <a:xfrm>
            <a:off x="8187900" y="4223513"/>
            <a:ext cx="16880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50" dirty="0">
                <a:solidFill>
                  <a:schemeClr val="bg1"/>
                </a:solidFill>
                <a:latin typeface="Bierstadt" panose="020B0004020202020204" pitchFamily="34" charset="0"/>
              </a:rPr>
              <a:t>EXPANSION</a:t>
            </a:r>
          </a:p>
          <a:p>
            <a:pPr algn="ctr"/>
            <a:r>
              <a:rPr lang="en-GB" sz="1450" dirty="0">
                <a:solidFill>
                  <a:schemeClr val="bg1"/>
                </a:solidFill>
                <a:latin typeface="Bierstadt" panose="020B0004020202020204" pitchFamily="34" charset="0"/>
              </a:rPr>
              <a:t>UPSCALING</a:t>
            </a:r>
          </a:p>
        </p:txBody>
      </p:sp>
      <p:cxnSp>
        <p:nvCxnSpPr>
          <p:cNvPr id="53" name="Ευθεία γραμμή σύνδεσης 87">
            <a:extLst>
              <a:ext uri="{FF2B5EF4-FFF2-40B4-BE49-F238E27FC236}">
                <a16:creationId xmlns:a16="http://schemas.microsoft.com/office/drawing/2014/main" id="{57ECD63C-2D70-35A6-7D1F-8C609EA72C7F}"/>
              </a:ext>
            </a:extLst>
          </p:cNvPr>
          <p:cNvCxnSpPr>
            <a:cxnSpLocks/>
          </p:cNvCxnSpPr>
          <p:nvPr/>
        </p:nvCxnSpPr>
        <p:spPr>
          <a:xfrm>
            <a:off x="5423344" y="4594970"/>
            <a:ext cx="17723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327E3F8-2C81-80A3-2608-3706AB9C5C69}"/>
              </a:ext>
            </a:extLst>
          </p:cNvPr>
          <p:cNvSpPr txBox="1"/>
          <p:nvPr/>
        </p:nvSpPr>
        <p:spPr>
          <a:xfrm>
            <a:off x="6810681" y="1849172"/>
            <a:ext cx="16298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Bierstadt" panose="020B0004020202020204" pitchFamily="34" charset="0"/>
              </a:rPr>
              <a:t>CONSOLIDATION</a:t>
            </a:r>
            <a:endParaRPr lang="el-GR" sz="15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B6176D-D1AB-A395-8E2F-9B0555F4DD4F}"/>
              </a:ext>
            </a:extLst>
          </p:cNvPr>
          <p:cNvSpPr txBox="1"/>
          <p:nvPr/>
        </p:nvSpPr>
        <p:spPr>
          <a:xfrm>
            <a:off x="9471581" y="1848356"/>
            <a:ext cx="147708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50" dirty="0">
                <a:solidFill>
                  <a:schemeClr val="bg1"/>
                </a:solidFill>
                <a:latin typeface="Bierstadt" panose="020B0004020202020204" pitchFamily="34" charset="0"/>
              </a:rPr>
              <a:t>ADAPTATION UPGRADING</a:t>
            </a:r>
          </a:p>
        </p:txBody>
      </p:sp>
      <p:sp>
        <p:nvSpPr>
          <p:cNvPr id="56" name="Oval 36">
            <a:extLst>
              <a:ext uri="{FF2B5EF4-FFF2-40B4-BE49-F238E27FC236}">
                <a16:creationId xmlns:a16="http://schemas.microsoft.com/office/drawing/2014/main" id="{5A00AFFF-4BBC-9D32-5A7F-FC61EDAD5083}"/>
              </a:ext>
            </a:extLst>
          </p:cNvPr>
          <p:cNvSpPr/>
          <p:nvPr/>
        </p:nvSpPr>
        <p:spPr>
          <a:xfrm>
            <a:off x="10125131" y="3654834"/>
            <a:ext cx="187037" cy="187037"/>
          </a:xfrm>
          <a:prstGeom prst="ellipse">
            <a:avLst/>
          </a:prstGeom>
          <a:solidFill>
            <a:srgbClr val="BB2000"/>
          </a:solidFill>
          <a:ln w="3810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6987D11-FFEE-91CD-1CE0-F3532261D56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7755" y="4628420"/>
            <a:ext cx="699876" cy="69987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D8387AA-A756-916F-17C7-E5D2E48457B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33080" y="2424987"/>
            <a:ext cx="704088" cy="704088"/>
          </a:xfrm>
          <a:prstGeom prst="rect">
            <a:avLst/>
          </a:prstGeom>
        </p:spPr>
      </p:pic>
      <p:pic>
        <p:nvPicPr>
          <p:cNvPr id="59" name="Picture 58" descr="A red and white logo&#10;&#10;Description automatically generated">
            <a:extLst>
              <a:ext uri="{FF2B5EF4-FFF2-40B4-BE49-F238E27FC236}">
                <a16:creationId xmlns:a16="http://schemas.microsoft.com/office/drawing/2014/main" id="{EE612D31-74F2-A94C-75C8-BA9221C3B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09" y="4544190"/>
            <a:ext cx="704850" cy="704850"/>
          </a:xfrm>
          <a:prstGeom prst="rect">
            <a:avLst/>
          </a:prstGeom>
        </p:spPr>
      </p:pic>
      <p:pic>
        <p:nvPicPr>
          <p:cNvPr id="60" name="Picture 59" descr="A black background with arrows and squares&#10;&#10;Description automatically generated">
            <a:extLst>
              <a:ext uri="{FF2B5EF4-FFF2-40B4-BE49-F238E27FC236}">
                <a16:creationId xmlns:a16="http://schemas.microsoft.com/office/drawing/2014/main" id="{B5EFA9E7-A45A-ADEC-EC69-4F62CA3C94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63" y="2516953"/>
            <a:ext cx="639092" cy="639092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F12494CA-AA18-B335-FA41-95C27651838F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62" name="Half Frame 61">
              <a:extLst>
                <a:ext uri="{FF2B5EF4-FFF2-40B4-BE49-F238E27FC236}">
                  <a16:creationId xmlns:a16="http://schemas.microsoft.com/office/drawing/2014/main" id="{1C05B055-8E6A-DEAD-6CD3-264FD4121BA7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Half Frame 62">
              <a:extLst>
                <a:ext uri="{FF2B5EF4-FFF2-40B4-BE49-F238E27FC236}">
                  <a16:creationId xmlns:a16="http://schemas.microsoft.com/office/drawing/2014/main" id="{C8412322-14A1-612F-0C4B-98F2C40B864A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7D5CD53-56BE-8BCC-5344-34665F97949A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65" name="Half Frame 64">
              <a:extLst>
                <a:ext uri="{FF2B5EF4-FFF2-40B4-BE49-F238E27FC236}">
                  <a16:creationId xmlns:a16="http://schemas.microsoft.com/office/drawing/2014/main" id="{72D4994C-054B-04CE-BA93-11A15DF590D9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" name="Half Frame 65">
              <a:extLst>
                <a:ext uri="{FF2B5EF4-FFF2-40B4-BE49-F238E27FC236}">
                  <a16:creationId xmlns:a16="http://schemas.microsoft.com/office/drawing/2014/main" id="{985AF000-FDD6-6835-ECA8-F18F014EBAD4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58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19">
            <a:extLst>
              <a:ext uri="{FF2B5EF4-FFF2-40B4-BE49-F238E27FC236}">
                <a16:creationId xmlns:a16="http://schemas.microsoft.com/office/drawing/2014/main" id="{9D10E7CC-8746-6B24-42A0-70147868451F}"/>
              </a:ext>
            </a:extLst>
          </p:cNvPr>
          <p:cNvSpPr/>
          <p:nvPr/>
        </p:nvSpPr>
        <p:spPr>
          <a:xfrm>
            <a:off x="3573625" y="2093959"/>
            <a:ext cx="4114799" cy="1815567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Implementation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0E2AC4-4EC7-6B6C-E630-A508336A86E8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19BD3BA8-F0BF-C6B2-8B61-01BA2A32951B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6871AD11-3E25-4BE0-0980-FCB357C2C92F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738FB0-3520-746E-4DBD-D7E5E6F0B5D1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31" name="Half Frame 30">
              <a:extLst>
                <a:ext uri="{FF2B5EF4-FFF2-40B4-BE49-F238E27FC236}">
                  <a16:creationId xmlns:a16="http://schemas.microsoft.com/office/drawing/2014/main" id="{A6B178A9-7A86-71C6-0399-62EDD53D8292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Half Frame 31">
              <a:extLst>
                <a:ext uri="{FF2B5EF4-FFF2-40B4-BE49-F238E27FC236}">
                  <a16:creationId xmlns:a16="http://schemas.microsoft.com/office/drawing/2014/main" id="{80664867-B2E3-2454-431B-8BC0CEF539F4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2DE42260-BF5F-8CCB-CF10-DD713F8A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374BF26C-506E-C31D-B928-22AC5312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10/07/2024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40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6ED0B-8225-80AF-18F8-665DA74C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Work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3B22B-D92B-40F7-8932-082167904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86534" cy="4667250"/>
          </a:xfrm>
        </p:spPr>
        <p:txBody>
          <a:bodyPr>
            <a:normAutofit lnSpcReduction="10000"/>
          </a:bodyPr>
          <a:lstStyle/>
          <a:p>
            <a:r>
              <a:rPr lang="en-GB" sz="1800" b="1" dirty="0">
                <a:solidFill>
                  <a:srgbClr val="00B05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WP1</a:t>
            </a:r>
            <a:r>
              <a:rPr lang="en-GB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provides project coordination and management</a:t>
            </a:r>
          </a:p>
          <a:p>
            <a:r>
              <a:rPr lang="en-GB" sz="1800" b="1" dirty="0">
                <a:solidFill>
                  <a:srgbClr val="00B05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WP2</a:t>
            </a:r>
            <a:r>
              <a:rPr lang="en-GB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develops the Application Framework and designs the CSSs</a:t>
            </a:r>
          </a:p>
          <a:p>
            <a:r>
              <a:rPr lang="en-GB" sz="1800" b="1" dirty="0">
                <a:solidFill>
                  <a:srgbClr val="00B05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WP3</a:t>
            </a:r>
            <a:r>
              <a:rPr lang="en-GB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develops the modules/services to manage the lifecycle management of CSS and to support CE stakeholders</a:t>
            </a:r>
          </a:p>
          <a:p>
            <a:r>
              <a:rPr lang="en-GB" sz="1800" b="1" dirty="0">
                <a:solidFill>
                  <a:srgbClr val="00B05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WP4</a:t>
            </a:r>
            <a:r>
              <a:rPr lang="en-GB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develops the cognitive digital system, employing data acquisition, knowledge engineering, DT and AI technologies</a:t>
            </a:r>
          </a:p>
          <a:p>
            <a:r>
              <a:rPr lang="en-GB" sz="1800" b="1" dirty="0">
                <a:solidFill>
                  <a:srgbClr val="00B05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WP5</a:t>
            </a:r>
            <a:r>
              <a:rPr lang="en-GB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demonstrates the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CSSBoost</a:t>
            </a:r>
            <a:r>
              <a:rPr lang="en-GB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solutions in pilot areas</a:t>
            </a:r>
          </a:p>
          <a:p>
            <a:r>
              <a:rPr lang="en-GB" sz="1800" b="1" dirty="0">
                <a:solidFill>
                  <a:srgbClr val="00B05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WP6</a:t>
            </a:r>
            <a:r>
              <a:rPr lang="en-GB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produces plans for their market uptake and exploitation</a:t>
            </a:r>
          </a:p>
          <a:p>
            <a:r>
              <a:rPr lang="en-GB" sz="1800" b="1" dirty="0">
                <a:solidFill>
                  <a:srgbClr val="00B05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WP7</a:t>
            </a:r>
            <a:r>
              <a:rPr lang="en-GB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provides dissemination, communication, training and social innovation activities</a:t>
            </a:r>
            <a:endParaRPr lang="en-US" sz="1800" dirty="0">
              <a:solidFill>
                <a:srgbClr val="000000"/>
              </a:solidFill>
              <a:effectLst/>
              <a:latin typeface="Bierstad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C6174-0151-F631-A45E-1602BAE4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FF0F2-A77F-F467-6A4B-F022A577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88D50A-9F0F-C8DC-19CF-250129A55EF4}"/>
              </a:ext>
            </a:extLst>
          </p:cNvPr>
          <p:cNvGrpSpPr/>
          <p:nvPr/>
        </p:nvGrpSpPr>
        <p:grpSpPr>
          <a:xfrm>
            <a:off x="5713291" y="1825625"/>
            <a:ext cx="6166460" cy="3137486"/>
            <a:chOff x="3984814" y="1997888"/>
            <a:chExt cx="3894367" cy="1981448"/>
          </a:xfrm>
        </p:grpSpPr>
        <p:sp>
          <p:nvSpPr>
            <p:cNvPr id="9" name="Δεξιό βέλος 78">
              <a:extLst>
                <a:ext uri="{FF2B5EF4-FFF2-40B4-BE49-F238E27FC236}">
                  <a16:creationId xmlns:a16="http://schemas.microsoft.com/office/drawing/2014/main" id="{7E219A9D-B893-1D3C-9EA7-62367BC189B4}"/>
                </a:ext>
              </a:extLst>
            </p:cNvPr>
            <p:cNvSpPr/>
            <p:nvPr/>
          </p:nvSpPr>
          <p:spPr>
            <a:xfrm>
              <a:off x="4380709" y="2251340"/>
              <a:ext cx="2647741" cy="1296723"/>
            </a:xfrm>
            <a:prstGeom prst="rightArrow">
              <a:avLst>
                <a:gd name="adj1" fmla="val 73687"/>
                <a:gd name="adj2" fmla="val 37671"/>
              </a:avLst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107381" tIns="53691" rIns="107381" bIns="536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 sz="3600"/>
            </a:p>
          </p:txBody>
        </p:sp>
        <p:sp>
          <p:nvSpPr>
            <p:cNvPr id="10" name="Βέλος προς τα κάτω 79">
              <a:extLst>
                <a:ext uri="{FF2B5EF4-FFF2-40B4-BE49-F238E27FC236}">
                  <a16:creationId xmlns:a16="http://schemas.microsoft.com/office/drawing/2014/main" id="{767E407C-46DE-37FA-7889-4C9721BEFA4C}"/>
                </a:ext>
              </a:extLst>
            </p:cNvPr>
            <p:cNvSpPr/>
            <p:nvPr/>
          </p:nvSpPr>
          <p:spPr>
            <a:xfrm>
              <a:off x="4765383" y="2320758"/>
              <a:ext cx="1375473" cy="1321457"/>
            </a:xfrm>
            <a:prstGeom prst="downArrow">
              <a:avLst>
                <a:gd name="adj1" fmla="val 54617"/>
                <a:gd name="adj2" fmla="val 20597"/>
              </a:avLst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107381" tIns="53691" rIns="107381" bIns="536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l-GR" sz="3600"/>
            </a:p>
          </p:txBody>
        </p:sp>
        <p:sp>
          <p:nvSpPr>
            <p:cNvPr id="11" name="Στρογγυλεμένο ορθογώνιο 83">
              <a:extLst>
                <a:ext uri="{FF2B5EF4-FFF2-40B4-BE49-F238E27FC236}">
                  <a16:creationId xmlns:a16="http://schemas.microsoft.com/office/drawing/2014/main" id="{A7CDEF72-0B0F-9442-6C9D-7504E2BE43CB}"/>
                </a:ext>
              </a:extLst>
            </p:cNvPr>
            <p:cNvSpPr/>
            <p:nvPr/>
          </p:nvSpPr>
          <p:spPr>
            <a:xfrm rot="16200000">
              <a:off x="6607582" y="2753788"/>
              <a:ext cx="1296722" cy="442383"/>
            </a:xfrm>
            <a:prstGeom prst="roundRect">
              <a:avLst>
                <a:gd name="adj" fmla="val 0"/>
              </a:avLst>
            </a:prstGeom>
            <a:solidFill>
              <a:srgbClr val="BB20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914217"/>
              <a:r>
                <a:rPr lang="en-US" sz="1200" b="1" kern="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WP5 </a:t>
              </a:r>
              <a:r>
                <a:rPr lang="en-US" sz="1200" kern="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– Solution Integration, Demonstration and Evaluation in Pilot Cases</a:t>
              </a:r>
              <a:endParaRPr lang="el-GR" sz="1200" kern="0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12" name="Στρογγυλεμένο ορθογώνιο 85">
              <a:extLst>
                <a:ext uri="{FF2B5EF4-FFF2-40B4-BE49-F238E27FC236}">
                  <a16:creationId xmlns:a16="http://schemas.microsoft.com/office/drawing/2014/main" id="{ED61D448-244B-C429-E138-32669FB9D340}"/>
                </a:ext>
              </a:extLst>
            </p:cNvPr>
            <p:cNvSpPr/>
            <p:nvPr/>
          </p:nvSpPr>
          <p:spPr>
            <a:xfrm>
              <a:off x="4577371" y="2500402"/>
              <a:ext cx="2362572" cy="360000"/>
            </a:xfrm>
            <a:prstGeom prst="roundRect">
              <a:avLst>
                <a:gd name="adj" fmla="val 0"/>
              </a:avLst>
            </a:prstGeom>
            <a:solidFill>
              <a:srgbClr val="9856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914217"/>
              <a:r>
                <a:rPr lang="en-US" sz="1200" b="1" kern="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WP3 </a:t>
              </a:r>
              <a:r>
                <a:rPr lang="en-US" sz="1200" kern="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– CSS Lifecycle Management and Regional CE Stakeholders Decision Support Services</a:t>
              </a:r>
              <a:endParaRPr lang="el-GR" sz="1200" kern="0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13" name="Στρογγυλεμένο ορθογώνιο 86">
              <a:extLst>
                <a:ext uri="{FF2B5EF4-FFF2-40B4-BE49-F238E27FC236}">
                  <a16:creationId xmlns:a16="http://schemas.microsoft.com/office/drawing/2014/main" id="{D35E3268-1E5D-94FD-C092-47074ED336C8}"/>
                </a:ext>
              </a:extLst>
            </p:cNvPr>
            <p:cNvSpPr/>
            <p:nvPr/>
          </p:nvSpPr>
          <p:spPr>
            <a:xfrm>
              <a:off x="4577371" y="2952727"/>
              <a:ext cx="2362572" cy="360000"/>
            </a:xfrm>
            <a:prstGeom prst="roundRect">
              <a:avLst>
                <a:gd name="adj" fmla="val 0"/>
              </a:avLst>
            </a:prstGeom>
            <a:solidFill>
              <a:srgbClr val="AB42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914217"/>
              <a:r>
                <a:rPr lang="en-US" sz="1200" kern="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WP4 – CE/CSS Ecosystem </a:t>
              </a:r>
              <a:r>
                <a:rPr lang="en-US" sz="1200" kern="0" dirty="0" err="1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Virtualisation</a:t>
              </a:r>
              <a:r>
                <a:rPr lang="en-US" sz="1200" kern="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 and CSSBoost Digital Platform Development</a:t>
              </a:r>
              <a:endParaRPr lang="el-GR" sz="1200" kern="0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14" name="Στρογγυλεμένο ορθογώνιο 90">
              <a:extLst>
                <a:ext uri="{FF2B5EF4-FFF2-40B4-BE49-F238E27FC236}">
                  <a16:creationId xmlns:a16="http://schemas.microsoft.com/office/drawing/2014/main" id="{21015A64-AE45-A7A0-CD29-AF26C06B0A37}"/>
                </a:ext>
              </a:extLst>
            </p:cNvPr>
            <p:cNvSpPr/>
            <p:nvPr/>
          </p:nvSpPr>
          <p:spPr>
            <a:xfrm rot="16200000">
              <a:off x="4013178" y="2827467"/>
              <a:ext cx="914548" cy="15546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7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erstadt" panose="020B0004020202020204" pitchFamily="34" charset="0"/>
                  <a:cs typeface="Segoe UI Semibold" panose="020B0702040204020203" pitchFamily="34" charset="0"/>
                </a:rPr>
                <a:t>Integration </a:t>
              </a:r>
              <a:endPara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5" name="Στρογγυλεμένο ορθογώνιο 91">
              <a:extLst>
                <a:ext uri="{FF2B5EF4-FFF2-40B4-BE49-F238E27FC236}">
                  <a16:creationId xmlns:a16="http://schemas.microsoft.com/office/drawing/2014/main" id="{741EE7E3-7146-554D-31CD-AB002A676716}"/>
                </a:ext>
              </a:extLst>
            </p:cNvPr>
            <p:cNvSpPr/>
            <p:nvPr/>
          </p:nvSpPr>
          <p:spPr>
            <a:xfrm>
              <a:off x="4946297" y="2295176"/>
              <a:ext cx="1007360" cy="21242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7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Bierstadt" panose="020B0004020202020204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Development </a:t>
              </a:r>
              <a:endPara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endParaRPr>
            </a:p>
          </p:txBody>
        </p:sp>
        <p:sp>
          <p:nvSpPr>
            <p:cNvPr id="16" name="Εξάγωνο 19">
              <a:extLst>
                <a:ext uri="{FF2B5EF4-FFF2-40B4-BE49-F238E27FC236}">
                  <a16:creationId xmlns:a16="http://schemas.microsoft.com/office/drawing/2014/main" id="{A804F643-9071-712E-7B2E-E64AE12F531A}"/>
                </a:ext>
              </a:extLst>
            </p:cNvPr>
            <p:cNvSpPr/>
            <p:nvPr/>
          </p:nvSpPr>
          <p:spPr>
            <a:xfrm rot="16200000">
              <a:off x="3174090" y="2808612"/>
              <a:ext cx="1981447" cy="360000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rgbClr val="507F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828434"/>
              <a:r>
                <a:rPr lang="en-US" sz="1200" b="1" dirty="0">
                  <a:solidFill>
                    <a:srgbClr val="FFFFFF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WP1 </a:t>
              </a:r>
              <a:r>
                <a:rPr lang="en-US" sz="1200" dirty="0">
                  <a:solidFill>
                    <a:srgbClr val="FFFFFF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– </a:t>
              </a:r>
              <a:r>
                <a:rPr lang="en-GB" sz="1200" dirty="0">
                  <a:solidFill>
                    <a:srgbClr val="FFFFFF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Project Management</a:t>
              </a:r>
            </a:p>
          </p:txBody>
        </p:sp>
        <p:sp>
          <p:nvSpPr>
            <p:cNvPr id="17" name="Εξάγωνο 20">
              <a:extLst>
                <a:ext uri="{FF2B5EF4-FFF2-40B4-BE49-F238E27FC236}">
                  <a16:creationId xmlns:a16="http://schemas.microsoft.com/office/drawing/2014/main" id="{C3D1D01A-37F5-5B56-C599-75D1FCE8E40A}"/>
                </a:ext>
              </a:extLst>
            </p:cNvPr>
            <p:cNvSpPr/>
            <p:nvPr/>
          </p:nvSpPr>
          <p:spPr>
            <a:xfrm rot="16200000">
              <a:off x="6708458" y="2808613"/>
              <a:ext cx="1981446" cy="360000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rgbClr val="6178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kern="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WP7 </a:t>
              </a:r>
              <a:r>
                <a:rPr lang="en-US" sz="1200" kern="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– Outreach Activities for Impact </a:t>
              </a:r>
              <a:r>
                <a:rPr lang="en-US" sz="1200" kern="0" dirty="0" err="1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Maximisation</a:t>
              </a:r>
              <a:endParaRPr lang="el-GR" sz="1200" kern="0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18" name="Ορθογώνιο: Στρογγύλεμα γωνιών 22">
              <a:extLst>
                <a:ext uri="{FF2B5EF4-FFF2-40B4-BE49-F238E27FC236}">
                  <a16:creationId xmlns:a16="http://schemas.microsoft.com/office/drawing/2014/main" id="{E5A5780C-32A3-1F5B-B705-954287973334}"/>
                </a:ext>
              </a:extLst>
            </p:cNvPr>
            <p:cNvSpPr/>
            <p:nvPr/>
          </p:nvSpPr>
          <p:spPr>
            <a:xfrm>
              <a:off x="4389467" y="3691336"/>
              <a:ext cx="3084739" cy="288000"/>
            </a:xfrm>
            <a:prstGeom prst="roundRect">
              <a:avLst>
                <a:gd name="adj" fmla="val 0"/>
              </a:avLst>
            </a:prstGeom>
            <a:solidFill>
              <a:srgbClr val="737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kern="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WP6 </a:t>
              </a:r>
              <a:r>
                <a:rPr lang="en-US" sz="1200" kern="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– Sustainability, Upscaling, Replication and Business Planning</a:t>
              </a:r>
              <a:endParaRPr lang="el-GR" sz="1200" kern="0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19" name="Ορθογώνιο: Στρογγύλεμα γωνιών 23">
              <a:extLst>
                <a:ext uri="{FF2B5EF4-FFF2-40B4-BE49-F238E27FC236}">
                  <a16:creationId xmlns:a16="http://schemas.microsoft.com/office/drawing/2014/main" id="{0EB928AF-A6CF-744E-19F7-85319D48831D}"/>
                </a:ext>
              </a:extLst>
            </p:cNvPr>
            <p:cNvSpPr/>
            <p:nvPr/>
          </p:nvSpPr>
          <p:spPr>
            <a:xfrm>
              <a:off x="4386548" y="2002655"/>
              <a:ext cx="3090579" cy="288000"/>
            </a:xfrm>
            <a:prstGeom prst="roundRect">
              <a:avLst>
                <a:gd name="adj" fmla="val 3739"/>
              </a:avLst>
            </a:prstGeom>
            <a:solidFill>
              <a:srgbClr val="8565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kern="0" dirty="0">
                  <a:solidFill>
                    <a:schemeClr val="bg1"/>
                  </a:solidFill>
                  <a:latin typeface="Bierstadt" panose="020B0004020202020204" pitchFamily="34" charset="0"/>
                  <a:cs typeface="Segoe UI" panose="020B0502040204020203" pitchFamily="34" charset="0"/>
                </a:rPr>
                <a:t>WP2 – CSSBoost Application Framework and Design of Solutions for the Pilot Cases</a:t>
              </a:r>
              <a:endParaRPr lang="el-GR" sz="1200" kern="0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0" name="Βέλος προς τα κάτω 79">
              <a:extLst>
                <a:ext uri="{FF2B5EF4-FFF2-40B4-BE49-F238E27FC236}">
                  <a16:creationId xmlns:a16="http://schemas.microsoft.com/office/drawing/2014/main" id="{16AFF78D-B868-6A60-588A-C22F5454C927}"/>
                </a:ext>
              </a:extLst>
            </p:cNvPr>
            <p:cNvSpPr/>
            <p:nvPr/>
          </p:nvSpPr>
          <p:spPr>
            <a:xfrm>
              <a:off x="7034752" y="3610790"/>
              <a:ext cx="442382" cy="75387"/>
            </a:xfrm>
            <a:prstGeom prst="downArrow">
              <a:avLst>
                <a:gd name="adj1" fmla="val 54617"/>
                <a:gd name="adj2" fmla="val 62059"/>
              </a:avLst>
            </a:prstGeom>
            <a:solidFill>
              <a:srgbClr val="BB2000"/>
            </a:solidFill>
            <a:ln w="63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914217"/>
              <a:endParaRPr lang="el-GR" sz="1200" b="1" kern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46D4FF-6215-3F89-CEBE-396DD01C5F58}"/>
              </a:ext>
            </a:extLst>
          </p:cNvPr>
          <p:cNvGrpSpPr/>
          <p:nvPr/>
        </p:nvGrpSpPr>
        <p:grpSpPr>
          <a:xfrm>
            <a:off x="2" y="5899211"/>
            <a:ext cx="1384918" cy="958790"/>
            <a:chOff x="2" y="5899211"/>
            <a:chExt cx="1384918" cy="958790"/>
          </a:xfrm>
        </p:grpSpPr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C75E9482-F185-CE42-0D6D-0EE1ADAAC194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4BD318F4-439E-CD9C-6B4C-31E44CB519CC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F7F659-F661-4B71-44C8-92A9D49AF903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25" name="Half Frame 24">
              <a:extLst>
                <a:ext uri="{FF2B5EF4-FFF2-40B4-BE49-F238E27FC236}">
                  <a16:creationId xmlns:a16="http://schemas.microsoft.com/office/drawing/2014/main" id="{8F81B317-AB5C-6CFA-3941-848144606902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>
              <a:extLst>
                <a:ext uri="{FF2B5EF4-FFF2-40B4-BE49-F238E27FC236}">
                  <a16:creationId xmlns:a16="http://schemas.microsoft.com/office/drawing/2014/main" id="{494C0F4A-B9B0-921A-BFE2-D68BBCE9E191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20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971A-DF84-8315-17C2-8E5252DF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Pilot Cases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86A99-812E-D3C6-B05D-469CA695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CA78E-FB25-9DFE-061E-9BAA2BD2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6" descr="A map of europe with white borders&#10;&#10;Description automatically generated">
            <a:extLst>
              <a:ext uri="{FF2B5EF4-FFF2-40B4-BE49-F238E27FC236}">
                <a16:creationId xmlns:a16="http://schemas.microsoft.com/office/drawing/2014/main" id="{48B1BD9B-9C4B-93F4-E467-85477115F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8" r="10246" b="1"/>
          <a:stretch/>
        </p:blipFill>
        <p:spPr>
          <a:xfrm>
            <a:off x="2039143" y="1647413"/>
            <a:ext cx="8277383" cy="4677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31E1AB-EF90-900E-C51D-95C0C342F1F4}"/>
              </a:ext>
            </a:extLst>
          </p:cNvPr>
          <p:cNvSpPr txBox="1"/>
          <p:nvPr/>
        </p:nvSpPr>
        <p:spPr>
          <a:xfrm>
            <a:off x="8737611" y="4911198"/>
            <a:ext cx="223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1 – Crete, Greece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A close-up of a plant&#10;&#10;Description automatically generated">
            <a:extLst>
              <a:ext uri="{FF2B5EF4-FFF2-40B4-BE49-F238E27FC236}">
                <a16:creationId xmlns:a16="http://schemas.microsoft.com/office/drawing/2014/main" id="{A7C65096-152D-7903-1587-ED45B1DD4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41" y="5142398"/>
            <a:ext cx="1220470" cy="122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map of land with water and land&#10;&#10;Description automatically generated">
            <a:extLst>
              <a:ext uri="{FF2B5EF4-FFF2-40B4-BE49-F238E27FC236}">
                <a16:creationId xmlns:a16="http://schemas.microsoft.com/office/drawing/2014/main" id="{46ED8207-57A0-9774-830D-ADDE3DB02ED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7"/>
          <a:stretch/>
        </p:blipFill>
        <p:spPr>
          <a:xfrm>
            <a:off x="6715283" y="3895799"/>
            <a:ext cx="1190625" cy="1246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20F29F-BE39-245F-1B8C-8296CAE68779}"/>
              </a:ext>
            </a:extLst>
          </p:cNvPr>
          <p:cNvSpPr txBox="1"/>
          <p:nvPr/>
        </p:nvSpPr>
        <p:spPr>
          <a:xfrm>
            <a:off x="6223598" y="3741910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2 – Marche, Italy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BF604-C252-7C68-B5F2-5005EEFBF497}"/>
              </a:ext>
            </a:extLst>
          </p:cNvPr>
          <p:cNvSpPr txBox="1"/>
          <p:nvPr/>
        </p:nvSpPr>
        <p:spPr>
          <a:xfrm>
            <a:off x="4856789" y="1929266"/>
            <a:ext cx="3604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3 – North Black Forest, Germany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A map of germany with green and white text&#10;&#10;Description automatically generated">
            <a:extLst>
              <a:ext uri="{FF2B5EF4-FFF2-40B4-BE49-F238E27FC236}">
                <a16:creationId xmlns:a16="http://schemas.microsoft.com/office/drawing/2014/main" id="{15D6B6AF-1B5D-2BFE-4B44-287F3ACA55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82" y="2142136"/>
            <a:ext cx="962103" cy="1282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E3A917-5051-6721-9EE2-F750C46664DE}"/>
              </a:ext>
            </a:extLst>
          </p:cNvPr>
          <p:cNvSpPr txBox="1"/>
          <p:nvPr/>
        </p:nvSpPr>
        <p:spPr>
          <a:xfrm>
            <a:off x="2039143" y="4049687"/>
            <a:ext cx="243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4 – Lisbon, Portugal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A map of lisbon with a network map&#10;&#10;Description automatically generated">
            <a:extLst>
              <a:ext uri="{FF2B5EF4-FFF2-40B4-BE49-F238E27FC236}">
                <a16:creationId xmlns:a16="http://schemas.microsoft.com/office/drawing/2014/main" id="{189C6A3B-2A7B-D75B-D364-2F53C7BC1A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73" y="4242724"/>
            <a:ext cx="901232" cy="666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29E6BE-264A-ED72-31F0-1D4AD69035AD}"/>
              </a:ext>
            </a:extLst>
          </p:cNvPr>
          <p:cNvSpPr txBox="1"/>
          <p:nvPr/>
        </p:nvSpPr>
        <p:spPr>
          <a:xfrm>
            <a:off x="3718513" y="5629771"/>
            <a:ext cx="3607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5 – Interregional, Multi-National 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D9D742-9CB1-EFA1-7986-4E4FAA199527}"/>
              </a:ext>
            </a:extLst>
          </p:cNvPr>
          <p:cNvGrpSpPr/>
          <p:nvPr/>
        </p:nvGrpSpPr>
        <p:grpSpPr>
          <a:xfrm>
            <a:off x="2" y="5899211"/>
            <a:ext cx="1384918" cy="958790"/>
            <a:chOff x="2" y="5899211"/>
            <a:chExt cx="1384918" cy="958790"/>
          </a:xfrm>
        </p:grpSpPr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82E55311-19A0-44E3-05FB-0E3F214CB69C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CF3F8594-AAC2-7389-2471-99B93F35618E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F719D6-AD50-0096-1704-C3E8DAFE1DFE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25D25CE9-8BAC-3ABF-1887-ADF4BFD7ADCA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53E6C0ED-2DBC-1A10-0C82-00D01A724A8C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806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C26A-F96F-03A1-C5AB-AD26C9E9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BE3D2-D19C-038F-182C-2ED794B3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1A60A-E4C7-4C6B-327F-F03FD3B0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1D74EA-669D-F40F-BD0C-99CE6BC47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97163"/>
              </p:ext>
            </p:extLst>
          </p:nvPr>
        </p:nvGraphicFramePr>
        <p:xfrm>
          <a:off x="867748" y="1602858"/>
          <a:ext cx="10486052" cy="48413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970">
                  <a:extLst>
                    <a:ext uri="{9D8B030D-6E8A-4147-A177-3AD203B41FA5}">
                      <a16:colId xmlns:a16="http://schemas.microsoft.com/office/drawing/2014/main" val="4238079664"/>
                    </a:ext>
                  </a:extLst>
                </a:gridCol>
                <a:gridCol w="1289539">
                  <a:extLst>
                    <a:ext uri="{9D8B030D-6E8A-4147-A177-3AD203B41FA5}">
                      <a16:colId xmlns:a16="http://schemas.microsoft.com/office/drawing/2014/main" val="233303011"/>
                    </a:ext>
                  </a:extLst>
                </a:gridCol>
                <a:gridCol w="3032369">
                  <a:extLst>
                    <a:ext uri="{9D8B030D-6E8A-4147-A177-3AD203B41FA5}">
                      <a16:colId xmlns:a16="http://schemas.microsoft.com/office/drawing/2014/main" val="905739804"/>
                    </a:ext>
                  </a:extLst>
                </a:gridCol>
                <a:gridCol w="1899138">
                  <a:extLst>
                    <a:ext uri="{9D8B030D-6E8A-4147-A177-3AD203B41FA5}">
                      <a16:colId xmlns:a16="http://schemas.microsoft.com/office/drawing/2014/main" val="819352969"/>
                    </a:ext>
                  </a:extLst>
                </a:gridCol>
                <a:gridCol w="3798036">
                  <a:extLst>
                    <a:ext uri="{9D8B030D-6E8A-4147-A177-3AD203B41FA5}">
                      <a16:colId xmlns:a16="http://schemas.microsoft.com/office/drawing/2014/main" val="4169565146"/>
                    </a:ext>
                  </a:extLst>
                </a:gridCol>
              </a:tblGrid>
              <a:tr h="2622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2" indent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2" indent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Scope / Sectors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2" indent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Partners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lvl="2" indent="0" algn="ctr"/>
                      <a:r>
                        <a:rPr lang="en-US" sz="1400" dirty="0"/>
                        <a:t>Value Chains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9169201"/>
                  </a:ext>
                </a:extLst>
              </a:tr>
              <a:tr h="629461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Crete, Greece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</a:rPr>
                        <a:t>Agricultural, Livestock and Food Processing By-Products Valorisation CSS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MACC</a:t>
                      </a:r>
                      <a:r>
                        <a:rPr lang="en-GB" sz="1400" dirty="0"/>
                        <a:t>, CRETE, HMU, TUC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/>
                        <a:t>Fertilizer and materials for soil improvement produced using biomass from livestock production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/>
                        <a:t>New types of plant bio-stimulants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More nutritious (low glycemic index) versions of bread and other bakery 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181186"/>
                  </a:ext>
                </a:extLst>
              </a:tr>
              <a:tr h="445868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Marche, 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Water Reuse and Nutrients Recovery CSS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UNIVPM</a:t>
                      </a:r>
                      <a:r>
                        <a:rPr lang="en-GB" sz="1400" dirty="0"/>
                        <a:t>, UVIC, CIIP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Water for irrigation and nature restoration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/>
                        <a:t>Nutrients for 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775083"/>
                  </a:ext>
                </a:extLst>
              </a:tr>
              <a:tr h="629461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North Black Forest, 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Conventional Plastics and Bioplastics Recycling CSS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CAS</a:t>
                      </a:r>
                      <a:r>
                        <a:rPr lang="en-GB" sz="1400" b="0" dirty="0"/>
                        <a:t>, MAG, TZHORB, WFG, BWCOM, KRUM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/>
                        <a:t>Conventional plastics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/>
                        <a:t>Bioplastics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815657"/>
                  </a:ext>
                </a:extLst>
              </a:tr>
              <a:tr h="543643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Lisbon, 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</a:rPr>
                        <a:t>Public Transport Vehicle Recycling and Valorisation CSS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PARTICLE</a:t>
                      </a:r>
                      <a:r>
                        <a:rPr lang="en-GB" sz="1400" dirty="0"/>
                        <a:t>, CARRIS, MOTON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Use of recyclable materials from public transport vehicles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/>
                        <a:t>Material recovery at vehicle end-of-life disposal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831544"/>
                  </a:ext>
                </a:extLst>
              </a:tr>
              <a:tr h="543643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</a:rPr>
                        <a:t>Multi-regional Multi-National Value Chain CSS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UVIC</a:t>
                      </a:r>
                      <a:r>
                        <a:rPr lang="en-GB" sz="1400" dirty="0"/>
                        <a:t>, </a:t>
                      </a:r>
                      <a:r>
                        <a:rPr lang="en-US" sz="1400" dirty="0"/>
                        <a:t>All Pilots leaders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/>
                        <a:t>All above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28230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5788788-4589-1FF9-3DAC-AFF193EDAD97}"/>
              </a:ext>
            </a:extLst>
          </p:cNvPr>
          <p:cNvGrpSpPr/>
          <p:nvPr/>
        </p:nvGrpSpPr>
        <p:grpSpPr>
          <a:xfrm>
            <a:off x="2" y="5899211"/>
            <a:ext cx="1384918" cy="958790"/>
            <a:chOff x="2" y="5899211"/>
            <a:chExt cx="1384918" cy="958790"/>
          </a:xfrm>
        </p:grpSpPr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5C229E5E-CB22-4D44-07E2-1EA01E8BEF5F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858168A7-D8FB-AE3A-154C-DAE71DA59D58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51E911-C759-2AEC-3D2B-75CEE89B111E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46EC2B35-ABE8-86F3-212F-046853D4AE88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60C88851-B0D5-7FC2-9DE5-B09EDCD5C80D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601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687512" y="5556986"/>
            <a:ext cx="6816976" cy="879865"/>
          </a:xfrm>
          <a:custGeom>
            <a:avLst/>
            <a:gdLst/>
            <a:ahLst/>
            <a:cxnLst/>
            <a:rect l="l" t="t" r="r" b="b"/>
            <a:pathLst>
              <a:path w="10225464" h="1319798">
                <a:moveTo>
                  <a:pt x="0" y="0"/>
                </a:moveTo>
                <a:lnTo>
                  <a:pt x="10225464" y="0"/>
                </a:lnTo>
                <a:lnTo>
                  <a:pt x="10225464" y="1319798"/>
                </a:lnTo>
                <a:lnTo>
                  <a:pt x="0" y="1319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3747007" y="2766910"/>
            <a:ext cx="4700702" cy="10691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20"/>
              </a:lnSpc>
            </a:pPr>
            <a:r>
              <a:rPr lang="en-US" sz="8000" b="1" dirty="0">
                <a:solidFill>
                  <a:srgbClr val="00B050"/>
                </a:solidFill>
                <a:latin typeface="+mj-lt"/>
              </a:rPr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A86F9D-5AA8-FFC3-9C17-B096F43DA9FE}"/>
              </a:ext>
            </a:extLst>
          </p:cNvPr>
          <p:cNvSpPr txBox="1"/>
          <p:nvPr/>
        </p:nvSpPr>
        <p:spPr>
          <a:xfrm>
            <a:off x="2788536" y="4163627"/>
            <a:ext cx="6614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George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Arampatzis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  <a:hlinkClick r:id="rId3"/>
              </a:rPr>
              <a:t>garampatzis@tuc.gr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Technical University of Crete</a:t>
            </a:r>
          </a:p>
          <a:p>
            <a:pPr algn="ctr"/>
            <a:endParaRPr lang="el-GR" sz="16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C6784-1009-DA2F-B327-1778A32A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3A237-F857-3E0B-978F-02DFF319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54E126-84C2-1042-9533-259BAE65C131}"/>
              </a:ext>
            </a:extLst>
          </p:cNvPr>
          <p:cNvGrpSpPr/>
          <p:nvPr/>
        </p:nvGrpSpPr>
        <p:grpSpPr>
          <a:xfrm>
            <a:off x="0" y="5899211"/>
            <a:ext cx="1384918" cy="958790"/>
            <a:chOff x="2" y="5899211"/>
            <a:chExt cx="1384918" cy="958790"/>
          </a:xfrm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E11304DB-7E56-0865-8D18-889A71981F7D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0DE556D8-DA49-3F40-801F-0D764E5B0724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E6966E-ADB4-B3A9-CCC9-78228F319E9D}"/>
              </a:ext>
            </a:extLst>
          </p:cNvPr>
          <p:cNvGrpSpPr/>
          <p:nvPr/>
        </p:nvGrpSpPr>
        <p:grpSpPr>
          <a:xfrm>
            <a:off x="11302749" y="-1"/>
            <a:ext cx="889250" cy="665109"/>
            <a:chOff x="11302751" y="-1"/>
            <a:chExt cx="889250" cy="665109"/>
          </a:xfrm>
        </p:grpSpPr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1702C22A-498E-F0A9-F796-D9C91623DEF9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EAA37CBD-344B-C607-B2B6-69014BABBD38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90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19">
            <a:extLst>
              <a:ext uri="{FF2B5EF4-FFF2-40B4-BE49-F238E27FC236}">
                <a16:creationId xmlns:a16="http://schemas.microsoft.com/office/drawing/2014/main" id="{9D10E7CC-8746-6B24-42A0-70147868451F}"/>
              </a:ext>
            </a:extLst>
          </p:cNvPr>
          <p:cNvSpPr/>
          <p:nvPr/>
        </p:nvSpPr>
        <p:spPr>
          <a:xfrm>
            <a:off x="4131871" y="2093959"/>
            <a:ext cx="3556553" cy="1815567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0E2AC4-4EC7-6B6C-E630-A508336A86E8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19BD3BA8-F0BF-C6B2-8B61-01BA2A32951B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6871AD11-3E25-4BE0-0980-FCB357C2C92F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738FB0-3520-746E-4DBD-D7E5E6F0B5D1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31" name="Half Frame 30">
              <a:extLst>
                <a:ext uri="{FF2B5EF4-FFF2-40B4-BE49-F238E27FC236}">
                  <a16:creationId xmlns:a16="http://schemas.microsoft.com/office/drawing/2014/main" id="{A6B178A9-7A86-71C6-0399-62EDD53D8292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Half Frame 31">
              <a:extLst>
                <a:ext uri="{FF2B5EF4-FFF2-40B4-BE49-F238E27FC236}">
                  <a16:creationId xmlns:a16="http://schemas.microsoft.com/office/drawing/2014/main" id="{80664867-B2E3-2454-431B-8BC0CEF539F4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2DE42260-BF5F-8CCB-CF10-DD713F8A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374BF26C-506E-C31D-B928-22AC5312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10/07/2024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7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722D-9C59-9A5C-8E31-2CF3D141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CSSBoost At a Glance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401DA-86BD-3903-668E-13B5E501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3D613-FF0A-91A2-7CD4-8F869B73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914B9-25AA-114E-FDFA-3C64FAA44862}"/>
              </a:ext>
            </a:extLst>
          </p:cNvPr>
          <p:cNvSpPr txBox="1"/>
          <p:nvPr/>
        </p:nvSpPr>
        <p:spPr>
          <a:xfrm>
            <a:off x="313267" y="1507507"/>
            <a:ext cx="112144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ctr">
              <a:defRPr sz="2400" i="1">
                <a:solidFill>
                  <a:schemeClr val="accent5"/>
                </a:solidFill>
              </a:defRPr>
            </a:lvl1pPr>
          </a:lstStyle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Boosting Circular Systemic Solutions through </a:t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Virtual Regional Circular Economy Spaces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A61C8-06C2-0E86-E7F7-5CC938BE9C23}"/>
              </a:ext>
            </a:extLst>
          </p:cNvPr>
          <p:cNvSpPr txBox="1"/>
          <p:nvPr/>
        </p:nvSpPr>
        <p:spPr>
          <a:xfrm>
            <a:off x="12019" y="2463731"/>
            <a:ext cx="11784389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450"/>
              </a:spcAft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Topic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CL6-2023-CircBio-02-1 –  Circular Cities and Regions Initiative (CCRI)’s circular systemic solutions</a:t>
            </a:r>
          </a:p>
          <a:p>
            <a:pPr algn="ctr" fontAlgn="base">
              <a:spcAft>
                <a:spcPts val="450"/>
              </a:spcAft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Destination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</a:rPr>
              <a:t>Circular economy and bioeconomy sectors</a:t>
            </a:r>
          </a:p>
          <a:p>
            <a:pPr algn="ctr">
              <a:spcAft>
                <a:spcPts val="450"/>
              </a:spcAft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Coordinated by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Technical University of Crete, Assoc. Prof. George Arampatzis</a:t>
            </a:r>
            <a:endParaRPr lang="el-GR" sz="1500" dirty="0">
              <a:solidFill>
                <a:schemeClr val="accent6">
                  <a:lumMod val="75000"/>
                </a:schemeClr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id="{3C4836EE-EE97-D8CC-6F20-0F5117E42C73}"/>
              </a:ext>
            </a:extLst>
          </p:cNvPr>
          <p:cNvGrpSpPr/>
          <p:nvPr/>
        </p:nvGrpSpPr>
        <p:grpSpPr>
          <a:xfrm>
            <a:off x="484469" y="4094796"/>
            <a:ext cx="1921164" cy="1702750"/>
            <a:chOff x="744002" y="3723215"/>
            <a:chExt cx="1921164" cy="17027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EB2CD6-CE6D-02C6-6FC1-2065AC4E4DDE}"/>
                </a:ext>
              </a:extLst>
            </p:cNvPr>
            <p:cNvSpPr txBox="1"/>
            <p:nvPr/>
          </p:nvSpPr>
          <p:spPr>
            <a:xfrm>
              <a:off x="744002" y="5033485"/>
              <a:ext cx="1921164" cy="392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07000"/>
                </a:lnSpc>
              </a:pPr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21 Partners</a:t>
              </a:r>
              <a:endPara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0F6D5D3-EBA7-0559-553E-71D8B5AF7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359" y="3723215"/>
              <a:ext cx="1314450" cy="1314450"/>
            </a:xfrm>
            <a:prstGeom prst="rect">
              <a:avLst/>
            </a:prstGeom>
          </p:spPr>
        </p:pic>
      </p:grpSp>
      <p:grpSp>
        <p:nvGrpSpPr>
          <p:cNvPr id="12" name="Group 26">
            <a:extLst>
              <a:ext uri="{FF2B5EF4-FFF2-40B4-BE49-F238E27FC236}">
                <a16:creationId xmlns:a16="http://schemas.microsoft.com/office/drawing/2014/main" id="{AD6ABAB7-4FE8-3F31-C3CE-41134C5500A2}"/>
              </a:ext>
            </a:extLst>
          </p:cNvPr>
          <p:cNvGrpSpPr/>
          <p:nvPr/>
        </p:nvGrpSpPr>
        <p:grpSpPr>
          <a:xfrm>
            <a:off x="9668549" y="4013278"/>
            <a:ext cx="1859202" cy="1784268"/>
            <a:chOff x="9928082" y="3641697"/>
            <a:chExt cx="1859202" cy="17842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661229-96CA-237E-D99F-8A27C54A576C}"/>
                </a:ext>
              </a:extLst>
            </p:cNvPr>
            <p:cNvSpPr txBox="1"/>
            <p:nvPr/>
          </p:nvSpPr>
          <p:spPr>
            <a:xfrm>
              <a:off x="9928082" y="5033485"/>
              <a:ext cx="1859202" cy="392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07000"/>
                </a:lnSpc>
              </a:pPr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3.5</a:t>
              </a:r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years</a:t>
              </a:r>
            </a:p>
          </p:txBody>
        </p:sp>
        <p:pic>
          <p:nvPicPr>
            <p:cNvPr id="14" name="Picture 20" descr="Icon&#10;&#10;Description automatically generated">
              <a:extLst>
                <a:ext uri="{FF2B5EF4-FFF2-40B4-BE49-F238E27FC236}">
                  <a16:creationId xmlns:a16="http://schemas.microsoft.com/office/drawing/2014/main" id="{47240153-B7A8-1366-4D04-AF7D0112A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8852" y="3641697"/>
              <a:ext cx="1377662" cy="1377662"/>
            </a:xfrm>
            <a:prstGeom prst="rect">
              <a:avLst/>
            </a:prstGeom>
          </p:spPr>
        </p:pic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11DFBB5F-23C4-3E91-7F98-FF2374DAF34E}"/>
              </a:ext>
            </a:extLst>
          </p:cNvPr>
          <p:cNvGrpSpPr/>
          <p:nvPr/>
        </p:nvGrpSpPr>
        <p:grpSpPr>
          <a:xfrm>
            <a:off x="7480282" y="3590740"/>
            <a:ext cx="2244874" cy="3070632"/>
            <a:chOff x="7739815" y="3219159"/>
            <a:chExt cx="2244874" cy="30706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62502C-5C09-66B1-E6CD-2F2730D91491}"/>
                </a:ext>
              </a:extLst>
            </p:cNvPr>
            <p:cNvSpPr txBox="1"/>
            <p:nvPr/>
          </p:nvSpPr>
          <p:spPr>
            <a:xfrm>
              <a:off x="7739815" y="5033485"/>
              <a:ext cx="2244874" cy="12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11,876,438€</a:t>
              </a:r>
            </a:p>
            <a:p>
              <a:pPr fontAlgn="base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 9,190,319€ EC</a:t>
              </a:r>
              <a:endPara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lvl="0" algn="ctr" fontAlgn="base">
                <a:lnSpc>
                  <a:spcPct val="107000"/>
                </a:lnSpc>
                <a:spcAft>
                  <a:spcPts val="800"/>
                </a:spcAft>
              </a:pPr>
              <a:endPara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FB4356-6C70-9A85-81F5-856F124FA571}"/>
                </a:ext>
              </a:extLst>
            </p:cNvPr>
            <p:cNvSpPr txBox="1"/>
            <p:nvPr/>
          </p:nvSpPr>
          <p:spPr>
            <a:xfrm>
              <a:off x="8142404" y="3219159"/>
              <a:ext cx="10540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0" b="1" dirty="0">
                  <a:solidFill>
                    <a:schemeClr val="accent6">
                      <a:lumMod val="75000"/>
                    </a:schemeClr>
                  </a:solidFill>
                </a:rPr>
                <a:t>€</a:t>
              </a:r>
              <a:endParaRPr lang="en-GB" sz="1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DC3B22B9-A8E2-839F-DEC1-6EDABD6845C7}"/>
              </a:ext>
            </a:extLst>
          </p:cNvPr>
          <p:cNvGrpSpPr/>
          <p:nvPr/>
        </p:nvGrpSpPr>
        <p:grpSpPr>
          <a:xfrm>
            <a:off x="4984929" y="3980700"/>
            <a:ext cx="2166287" cy="1816846"/>
            <a:chOff x="5244462" y="3609119"/>
            <a:chExt cx="2166287" cy="18168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14C4CF-5D86-4D04-5AEE-C6F5B460C589}"/>
                </a:ext>
              </a:extLst>
            </p:cNvPr>
            <p:cNvSpPr txBox="1"/>
            <p:nvPr/>
          </p:nvSpPr>
          <p:spPr>
            <a:xfrm>
              <a:off x="5244462" y="5033485"/>
              <a:ext cx="2166287" cy="392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07000"/>
                </a:lnSpc>
              </a:pPr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5 Pilot Case</a:t>
              </a:r>
              <a:endPara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23" descr="Icon&#10;&#10;Description automatically generated">
              <a:extLst>
                <a:ext uri="{FF2B5EF4-FFF2-40B4-BE49-F238E27FC236}">
                  <a16:creationId xmlns:a16="http://schemas.microsoft.com/office/drawing/2014/main" id="{2CA50F2C-DE56-D629-8265-0D5BCECE4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485" y="3609119"/>
              <a:ext cx="1410240" cy="1410240"/>
            </a:xfrm>
            <a:prstGeom prst="rect">
              <a:avLst/>
            </a:prstGeom>
          </p:spPr>
        </p:pic>
      </p:grpSp>
      <p:grpSp>
        <p:nvGrpSpPr>
          <p:cNvPr id="21" name="Group 29">
            <a:extLst>
              <a:ext uri="{FF2B5EF4-FFF2-40B4-BE49-F238E27FC236}">
                <a16:creationId xmlns:a16="http://schemas.microsoft.com/office/drawing/2014/main" id="{FCB416E2-1518-F29B-8477-C43485DA5DC1}"/>
              </a:ext>
            </a:extLst>
          </p:cNvPr>
          <p:cNvGrpSpPr/>
          <p:nvPr/>
        </p:nvGrpSpPr>
        <p:grpSpPr>
          <a:xfrm>
            <a:off x="2734699" y="3950780"/>
            <a:ext cx="1921164" cy="1846766"/>
            <a:chOff x="2994232" y="3579199"/>
            <a:chExt cx="1921164" cy="18467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90D26B-FC55-0E0B-C6AE-2FF408064E83}"/>
                </a:ext>
              </a:extLst>
            </p:cNvPr>
            <p:cNvSpPr txBox="1"/>
            <p:nvPr/>
          </p:nvSpPr>
          <p:spPr>
            <a:xfrm>
              <a:off x="2994232" y="5033485"/>
              <a:ext cx="1921164" cy="392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07000"/>
                </a:lnSpc>
              </a:pPr>
              <a:r>
                <a:rPr lang="en-GB" sz="2000" dirty="0">
                  <a:solidFill>
                    <a:schemeClr val="accent6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8 Countries</a:t>
              </a:r>
              <a:endParaRPr lang="en-GB" sz="2000" dirty="0">
                <a:solidFill>
                  <a:schemeClr val="accent6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3C041349-4F19-094D-315C-CC727A7EA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143" y="3579199"/>
              <a:ext cx="1523343" cy="1523343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664D10A-1C2F-8A11-782A-84363853E05F}"/>
              </a:ext>
            </a:extLst>
          </p:cNvPr>
          <p:cNvSpPr txBox="1"/>
          <p:nvPr/>
        </p:nvSpPr>
        <p:spPr>
          <a:xfrm>
            <a:off x="9973733" y="5880708"/>
            <a:ext cx="138006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</a:pPr>
            <a:r>
              <a:rPr lang="en-GB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Started June 2024</a:t>
            </a:r>
            <a:endParaRPr lang="en-GB" i="1" dirty="0">
              <a:solidFill>
                <a:schemeClr val="accent6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D744F2-F869-08E7-85E4-60C84DD2EABE}"/>
              </a:ext>
            </a:extLst>
          </p:cNvPr>
          <p:cNvGrpSpPr/>
          <p:nvPr/>
        </p:nvGrpSpPr>
        <p:grpSpPr>
          <a:xfrm>
            <a:off x="0" y="5899211"/>
            <a:ext cx="1384918" cy="958790"/>
            <a:chOff x="2" y="5899211"/>
            <a:chExt cx="1384918" cy="958790"/>
          </a:xfrm>
        </p:grpSpPr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6B3BD1C7-A9B8-94DD-EE54-E2B0CFCEDA71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>
              <a:extLst>
                <a:ext uri="{FF2B5EF4-FFF2-40B4-BE49-F238E27FC236}">
                  <a16:creationId xmlns:a16="http://schemas.microsoft.com/office/drawing/2014/main" id="{CE76551F-9C41-BE09-68F4-3B555AD63260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F99D2A-8D34-7513-69FB-F1FBF14F71C6}"/>
              </a:ext>
            </a:extLst>
          </p:cNvPr>
          <p:cNvGrpSpPr/>
          <p:nvPr/>
        </p:nvGrpSpPr>
        <p:grpSpPr>
          <a:xfrm>
            <a:off x="11302749" y="-1"/>
            <a:ext cx="889250" cy="665109"/>
            <a:chOff x="11302751" y="-1"/>
            <a:chExt cx="889250" cy="665109"/>
          </a:xfrm>
        </p:grpSpPr>
        <p:sp>
          <p:nvSpPr>
            <p:cNvPr id="27" name="Half Frame 26">
              <a:extLst>
                <a:ext uri="{FF2B5EF4-FFF2-40B4-BE49-F238E27FC236}">
                  <a16:creationId xmlns:a16="http://schemas.microsoft.com/office/drawing/2014/main" id="{775445DD-2DD0-A9AE-3071-806D2E6D50E7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>
              <a:extLst>
                <a:ext uri="{FF2B5EF4-FFF2-40B4-BE49-F238E27FC236}">
                  <a16:creationId xmlns:a16="http://schemas.microsoft.com/office/drawing/2014/main" id="{FA6E2869-62CC-F084-E01C-378888E6405F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7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Consortium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E512CD-2E88-4F57-6819-CCDFAEFF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5899211"/>
            <a:ext cx="1384918" cy="958790"/>
            <a:chOff x="2" y="5899211"/>
            <a:chExt cx="1384918" cy="958790"/>
          </a:xfrm>
        </p:grpSpPr>
        <p:sp>
          <p:nvSpPr>
            <p:cNvPr id="6" name="Half Frame 5"/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302749" y="-1"/>
            <a:ext cx="889250" cy="665109"/>
            <a:chOff x="11302751" y="-1"/>
            <a:chExt cx="889250" cy="665109"/>
          </a:xfrm>
        </p:grpSpPr>
        <p:sp>
          <p:nvSpPr>
            <p:cNvPr id="16" name="Half Frame 15"/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10">
            <a:extLst>
              <a:ext uri="{FF2B5EF4-FFF2-40B4-BE49-F238E27FC236}">
                <a16:creationId xmlns:a16="http://schemas.microsoft.com/office/drawing/2014/main" id="{1DA616FF-CDA1-6C24-6C47-E95D7F1D6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078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DF749D7E-9C17-0762-B30B-304D4D8B0E02}"/>
              </a:ext>
            </a:extLst>
          </p:cNvPr>
          <p:cNvGraphicFramePr>
            <a:graphicFrameLocks/>
          </p:cNvGraphicFramePr>
          <p:nvPr/>
        </p:nvGraphicFramePr>
        <p:xfrm>
          <a:off x="8659503" y="1681518"/>
          <a:ext cx="34325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EDEBB3BC-7C61-0FB2-5E72-0D8E860C4A10}"/>
              </a:ext>
            </a:extLst>
          </p:cNvPr>
          <p:cNvGraphicFramePr>
            <a:graphicFrameLocks/>
          </p:cNvGraphicFramePr>
          <p:nvPr/>
        </p:nvGraphicFramePr>
        <p:xfrm>
          <a:off x="9004175" y="4455152"/>
          <a:ext cx="2743200" cy="174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7C3BC6-F00E-DBA4-D24A-DF69BCD1B739}"/>
              </a:ext>
            </a:extLst>
          </p:cNvPr>
          <p:cNvGraphicFramePr>
            <a:graphicFrameLocks noGrp="1"/>
          </p:cNvGraphicFramePr>
          <p:nvPr/>
        </p:nvGraphicFramePr>
        <p:xfrm>
          <a:off x="616996" y="1605435"/>
          <a:ext cx="7823856" cy="48048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169">
                  <a:extLst>
                    <a:ext uri="{9D8B030D-6E8A-4147-A177-3AD203B41FA5}">
                      <a16:colId xmlns:a16="http://schemas.microsoft.com/office/drawing/2014/main" val="90831946"/>
                    </a:ext>
                  </a:extLst>
                </a:gridCol>
                <a:gridCol w="5303545">
                  <a:extLst>
                    <a:ext uri="{9D8B030D-6E8A-4147-A177-3AD203B41FA5}">
                      <a16:colId xmlns:a16="http://schemas.microsoft.com/office/drawing/2014/main" val="3259802799"/>
                    </a:ext>
                  </a:extLst>
                </a:gridCol>
                <a:gridCol w="552377">
                  <a:extLst>
                    <a:ext uri="{9D8B030D-6E8A-4147-A177-3AD203B41FA5}">
                      <a16:colId xmlns:a16="http://schemas.microsoft.com/office/drawing/2014/main" val="3414567727"/>
                    </a:ext>
                  </a:extLst>
                </a:gridCol>
                <a:gridCol w="730656">
                  <a:extLst>
                    <a:ext uri="{9D8B030D-6E8A-4147-A177-3AD203B41FA5}">
                      <a16:colId xmlns:a16="http://schemas.microsoft.com/office/drawing/2014/main" val="4184524632"/>
                    </a:ext>
                  </a:extLst>
                </a:gridCol>
                <a:gridCol w="816109">
                  <a:extLst>
                    <a:ext uri="{9D8B030D-6E8A-4147-A177-3AD203B41FA5}">
                      <a16:colId xmlns:a16="http://schemas.microsoft.com/office/drawing/2014/main" val="2880014365"/>
                    </a:ext>
                  </a:extLst>
                </a:gridCol>
              </a:tblGrid>
              <a:tr h="31896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Participant Organisation Name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Type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Short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Country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71755" marT="0" marB="0" anchor="ctr"/>
                </a:tc>
                <a:extLst>
                  <a:ext uri="{0D108BD9-81ED-4DB2-BD59-A6C34878D82A}">
                    <a16:rowId xmlns:a16="http://schemas.microsoft.com/office/drawing/2014/main" val="4042498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Polytechneio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Kritis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(Technical University of Crete)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TUC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9462228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Maggioli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Spa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MAG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Italy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976484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CAS Software AG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CAS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14031845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Krumedia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GmbH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KRUM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913918340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ptos" panose="020B0004020202020204" pitchFamily="34" charset="0"/>
                        </a:rPr>
                        <a:t>Technologiezentrum Horb GmbH &amp; Co. KG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NET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TZHORB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578914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Bwcon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Research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gGmbH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BWCON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802705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Wirtschaftsforderung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Zukunftsregio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GmbH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REG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WFG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785428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Universita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Politecnica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Delle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Mache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UNIVPM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Italy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348908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ptos" panose="020B0004020202020204" pitchFamily="34" charset="0"/>
                        </a:rPr>
                        <a:t>Cicli Integrati Impianti Primari S.p.A.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CIIP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Italy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455690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Fundació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Universitària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Balmes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UVIC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Spain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2510165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ptos" panose="020B0004020202020204" pitchFamily="34" charset="0"/>
                        </a:rPr>
                        <a:t>Elliniko Mesogriako Panepistimio (Hellenic Mediterranean University)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HMU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3130619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Mediterranean Agrofood Competence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Center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NET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MACC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3948646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Perifereiakh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Anaptyxiakh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Etaireia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Krhths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Aptos" panose="020B0004020202020204" pitchFamily="34" charset="0"/>
                        </a:rPr>
                        <a:t>(Regional Development Company of Crete)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REG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CRETE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4209165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Particle Summary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PARTICLE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Portugal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257871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Companhia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Carris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de Ferro de Lisboa, E.M., S.A.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CARRIS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Portugal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8371711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Adrestia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Research and Development Private Company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ADR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569041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Motonious P.C.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MOTON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Greece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1052170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Aptos" panose="020B0004020202020204" pitchFamily="34" charset="0"/>
                        </a:rPr>
                        <a:t>Acceligence</a:t>
                      </a: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 LTD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ACCELI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Cyprus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33330537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19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Social CRM Research Center e.V.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RI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SCRC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Germany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582279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Association of Cities and Regions for sustainable Resource Management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NET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ACR+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Belgium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5548139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21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Imperial College London (Associate Partner)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ptos" panose="020B0004020202020204" pitchFamily="34" charset="0"/>
                        </a:rPr>
                        <a:t>UNI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ICL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UK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71755" marT="0" marB="0" anchor="ctr"/>
                </a:tc>
                <a:extLst>
                  <a:ext uri="{0D108BD9-81ED-4DB2-BD59-A6C34878D82A}">
                    <a16:rowId xmlns:a16="http://schemas.microsoft.com/office/drawing/2014/main" val="3451203965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40C79B09-C87B-3673-81F3-8000B64F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08" y="13394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60DFA74-C320-D668-E316-F69C2E685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08" y="1339448"/>
            <a:ext cx="4022725" cy="47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19">
            <a:extLst>
              <a:ext uri="{FF2B5EF4-FFF2-40B4-BE49-F238E27FC236}">
                <a16:creationId xmlns:a16="http://schemas.microsoft.com/office/drawing/2014/main" id="{9D10E7CC-8746-6B24-42A0-70147868451F}"/>
              </a:ext>
            </a:extLst>
          </p:cNvPr>
          <p:cNvSpPr/>
          <p:nvPr/>
        </p:nvSpPr>
        <p:spPr>
          <a:xfrm>
            <a:off x="4131871" y="2093959"/>
            <a:ext cx="3556553" cy="1815567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 Need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0E2AC4-4EC7-6B6C-E630-A508336A86E8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19BD3BA8-F0BF-C6B2-8B61-01BA2A32951B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6871AD11-3E25-4BE0-0980-FCB357C2C92F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738FB0-3520-746E-4DBD-D7E5E6F0B5D1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31" name="Half Frame 30">
              <a:extLst>
                <a:ext uri="{FF2B5EF4-FFF2-40B4-BE49-F238E27FC236}">
                  <a16:creationId xmlns:a16="http://schemas.microsoft.com/office/drawing/2014/main" id="{A6B178A9-7A86-71C6-0399-62EDD53D8292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Half Frame 31">
              <a:extLst>
                <a:ext uri="{FF2B5EF4-FFF2-40B4-BE49-F238E27FC236}">
                  <a16:creationId xmlns:a16="http://schemas.microsoft.com/office/drawing/2014/main" id="{80664867-B2E3-2454-431B-8BC0CEF539F4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2DE42260-BF5F-8CCB-CF10-DD713F8A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374BF26C-506E-C31D-B928-22AC5312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10/07/2024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5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053D-F039-BACB-DD3C-573A4F85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Motivation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BFCDA-1766-B028-3AFD-DF9012F5D5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</a:rPr>
              <a:t>The needs to boost and accelerate CE transition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Sustain non-replaceable natural resources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Climate change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Promote lifestyle change towards resource conservation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</a:rPr>
              <a:t>The status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“There is only limited evidence that the CE action plans had influenced circular-economy activities in the member states” (</a:t>
            </a:r>
            <a:r>
              <a:rPr lang="en-US" sz="2400" i="1" dirty="0"/>
              <a:t>The European Council of Auditors</a:t>
            </a:r>
            <a:r>
              <a:rPr lang="el-GR" sz="2400" i="1" dirty="0"/>
              <a:t>, 2023</a:t>
            </a:r>
            <a:r>
              <a:rPr lang="en-US" sz="2400" i="1" dirty="0"/>
              <a:t>)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</a:rPr>
              <a:t>The main reason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Circular business models usually take place on a micro-level (an individual firm)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Not accounting the systemic implementation of CE principles that often span across firms and other stakeholders in a city or region or groups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9C9CF-B037-E120-D3EA-A728E6CBBE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</a:rPr>
              <a:t>The solution</a:t>
            </a:r>
          </a:p>
          <a:p>
            <a:pPr lvl="1">
              <a:lnSpc>
                <a:spcPct val="120000"/>
              </a:lnSpc>
            </a:pPr>
            <a:r>
              <a:rPr lang="en-US" u="sng" dirty="0"/>
              <a:t>The Circular Systemic Solution (CSS) concept </a:t>
            </a:r>
            <a:r>
              <a:rPr lang="en-US" dirty="0"/>
              <a:t>(</a:t>
            </a:r>
            <a:r>
              <a:rPr lang="en-US" i="1" dirty="0"/>
              <a:t>Projects applying innovative circular models involving different actors, value-chains, levels of government &amp; governance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B050"/>
                </a:solidFill>
              </a:rPr>
              <a:t>The barriers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Small-scale solutions are more applicable and controllable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Large-scale solutions are vulnerable to systemic barriers and </a:t>
            </a:r>
            <a:r>
              <a:rPr lang="en-US" dirty="0" err="1"/>
              <a:t>organisational</a:t>
            </a:r>
            <a:r>
              <a:rPr lang="en-US" dirty="0"/>
              <a:t> and governance inefficiencies of 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CSSs are susceptible to changes in social and economic conditions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19068-CC70-88B6-47F6-1538E0F5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B3958B-13C4-1A28-611F-84B213C2082F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974EE4BA-418B-74F2-2608-5CA396146128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A3F0D169-AA99-0442-5D5E-9E579C364F13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77A19E-5FD8-3356-9EE2-92822E08C03A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FCA4A871-8C18-D5D2-FA7B-A59721FFE201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DD3F59BD-C6F3-B970-D71C-A7FE227CE813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BDC405C-E853-45A7-D9D9-EA8F8D12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GB"/>
              <a:t>10/07/2024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0E135-8DA0-DFEB-43EE-D389C2ED72BD}"/>
              </a:ext>
            </a:extLst>
          </p:cNvPr>
          <p:cNvSpPr txBox="1"/>
          <p:nvPr/>
        </p:nvSpPr>
        <p:spPr>
          <a:xfrm>
            <a:off x="6339557" y="5330771"/>
            <a:ext cx="5407818" cy="10008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700" dirty="0">
                <a:solidFill>
                  <a:schemeClr val="bg1"/>
                </a:solidFill>
              </a:rPr>
              <a:t>Need to Accelerate CE transition 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by Boosting Circular Systemic Solutions in Cities, Regions or their Groupings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D66F440-BEA7-582E-40EC-F5914DC4EEAC}"/>
              </a:ext>
            </a:extLst>
          </p:cNvPr>
          <p:cNvSpPr/>
          <p:nvPr/>
        </p:nvSpPr>
        <p:spPr>
          <a:xfrm rot="5400000">
            <a:off x="8877300" y="4738688"/>
            <a:ext cx="352425" cy="5524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86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E751-C67E-984F-C839-8B2CB187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</a:t>
            </a:r>
            <a:r>
              <a:rPr lang="en-US" dirty="0" err="1"/>
              <a:t>CSSBoost</a:t>
            </a:r>
            <a:r>
              <a:rPr lang="en-US" dirty="0"/>
              <a:t> Objectives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BBB1F-777F-2764-8B7C-95011FBFF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/>
              <a:t>Maximise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00B050"/>
                </a:solidFill>
              </a:rPr>
              <a:t>adoption</a:t>
            </a:r>
            <a:r>
              <a:rPr lang="en-US" sz="2000" dirty="0"/>
              <a:t> and impact of any CSS, by applying it within an </a:t>
            </a:r>
            <a:r>
              <a:rPr lang="en-US" sz="2000" dirty="0">
                <a:solidFill>
                  <a:srgbClr val="00B050"/>
                </a:solidFill>
              </a:rPr>
              <a:t>enabling integrated environment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B050"/>
                </a:solidFill>
              </a:rPr>
              <a:t>Extend this environment </a:t>
            </a:r>
            <a:r>
              <a:rPr lang="en-US" sz="2000" dirty="0"/>
              <a:t>to </a:t>
            </a:r>
            <a:r>
              <a:rPr lang="en-US" sz="2000" dirty="0" err="1"/>
              <a:t>energise</a:t>
            </a:r>
            <a:r>
              <a:rPr lang="en-US" sz="2000" dirty="0"/>
              <a:t> and manage the </a:t>
            </a:r>
            <a:r>
              <a:rPr lang="en-US" sz="2000" dirty="0">
                <a:solidFill>
                  <a:srgbClr val="00B050"/>
                </a:solidFill>
              </a:rPr>
              <a:t>entire CE </a:t>
            </a:r>
            <a:r>
              <a:rPr lang="en-US" sz="2000" dirty="0"/>
              <a:t>transition in cities and regions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Maximise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CSS sustainability and growth </a:t>
            </a:r>
            <a:r>
              <a:rPr lang="en-US" sz="2000" dirty="0"/>
              <a:t>along its entire </a:t>
            </a:r>
            <a:r>
              <a:rPr lang="en-US" sz="2000" dirty="0">
                <a:solidFill>
                  <a:srgbClr val="00B050"/>
                </a:solidFill>
              </a:rPr>
              <a:t>lifecycle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Enable </a:t>
            </a:r>
            <a:r>
              <a:rPr lang="en-US" sz="2000" dirty="0">
                <a:solidFill>
                  <a:srgbClr val="00B050"/>
                </a:solidFill>
              </a:rPr>
              <a:t>knowledge exchange, CE relations and interoperability </a:t>
            </a:r>
            <a:r>
              <a:rPr lang="en-US" sz="2000" dirty="0"/>
              <a:t>between different regions/cities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Target the advancement of CE in specific EU regions and </a:t>
            </a:r>
            <a:r>
              <a:rPr lang="en-US" sz="2000" dirty="0">
                <a:solidFill>
                  <a:srgbClr val="00B050"/>
                </a:solidFill>
              </a:rPr>
              <a:t>promote CE methods and mind-set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5AA54-2BCB-3466-EDC6-53DAC6FF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A307-D406-42BB-9600-BD914BBF402A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642D6EA-AD68-44BD-97A7-882F7FB8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10/07/2024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053D-F039-BACB-DD3C-573A4F85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Strategic Pillars relevant to CSSBoost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19068-CC70-88B6-47F6-1538E0F5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B3958B-13C4-1A28-611F-84B213C2082F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974EE4BA-418B-74F2-2608-5CA396146128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A3F0D169-AA99-0442-5D5E-9E579C364F13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77A19E-5FD8-3356-9EE2-92822E08C03A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FCA4A871-8C18-D5D2-FA7B-A59721FFE201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DD3F59BD-C6F3-B970-D71C-A7FE227CE813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0FF1FD1-EF16-9C06-30FD-535431F2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533464"/>
              </p:ext>
            </p:extLst>
          </p:nvPr>
        </p:nvGraphicFramePr>
        <p:xfrm>
          <a:off x="1136341" y="1214947"/>
          <a:ext cx="8514143" cy="532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D26506A-CB72-E9A4-2164-31E4C742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10/07/2024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8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19">
            <a:extLst>
              <a:ext uri="{FF2B5EF4-FFF2-40B4-BE49-F238E27FC236}">
                <a16:creationId xmlns:a16="http://schemas.microsoft.com/office/drawing/2014/main" id="{9D10E7CC-8746-6B24-42A0-70147868451F}"/>
              </a:ext>
            </a:extLst>
          </p:cNvPr>
          <p:cNvSpPr/>
          <p:nvPr/>
        </p:nvSpPr>
        <p:spPr>
          <a:xfrm>
            <a:off x="4131871" y="2093959"/>
            <a:ext cx="3556553" cy="1815567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 Concepts and the Solution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0E2AC4-4EC7-6B6C-E630-A508336A86E8}"/>
              </a:ext>
            </a:extLst>
          </p:cNvPr>
          <p:cNvGrpSpPr/>
          <p:nvPr/>
        </p:nvGrpSpPr>
        <p:grpSpPr>
          <a:xfrm>
            <a:off x="0" y="5899210"/>
            <a:ext cx="1384918" cy="958790"/>
            <a:chOff x="2" y="5899211"/>
            <a:chExt cx="1384918" cy="958790"/>
          </a:xfrm>
        </p:grpSpPr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19BD3BA8-F0BF-C6B2-8B61-01BA2A32951B}"/>
                </a:ext>
              </a:extLst>
            </p:cNvPr>
            <p:cNvSpPr/>
            <p:nvPr/>
          </p:nvSpPr>
          <p:spPr>
            <a:xfrm rot="16200000">
              <a:off x="213066" y="5686147"/>
              <a:ext cx="958790" cy="138491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6871AD11-3E25-4BE0-0980-FCB357C2C92F}"/>
                </a:ext>
              </a:extLst>
            </p:cNvPr>
            <p:cNvSpPr/>
            <p:nvPr/>
          </p:nvSpPr>
          <p:spPr>
            <a:xfrm rot="16200000">
              <a:off x="279107" y="5917507"/>
              <a:ext cx="675783" cy="1038688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00BF6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738FB0-3520-746E-4DBD-D7E5E6F0B5D1}"/>
              </a:ext>
            </a:extLst>
          </p:cNvPr>
          <p:cNvGrpSpPr/>
          <p:nvPr/>
        </p:nvGrpSpPr>
        <p:grpSpPr>
          <a:xfrm>
            <a:off x="11302751" y="-1"/>
            <a:ext cx="889250" cy="665109"/>
            <a:chOff x="11302751" y="-1"/>
            <a:chExt cx="889250" cy="665109"/>
          </a:xfrm>
        </p:grpSpPr>
        <p:sp>
          <p:nvSpPr>
            <p:cNvPr id="31" name="Half Frame 30">
              <a:extLst>
                <a:ext uri="{FF2B5EF4-FFF2-40B4-BE49-F238E27FC236}">
                  <a16:creationId xmlns:a16="http://schemas.microsoft.com/office/drawing/2014/main" id="{A6B178A9-7A86-71C6-0399-62EDD53D8292}"/>
                </a:ext>
              </a:extLst>
            </p:cNvPr>
            <p:cNvSpPr/>
            <p:nvPr/>
          </p:nvSpPr>
          <p:spPr>
            <a:xfrm rot="5400000">
              <a:off x="11414821" y="-112071"/>
              <a:ext cx="665109" cy="889250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4A4A"/>
            </a:solidFill>
            <a:ln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Half Frame 31">
              <a:extLst>
                <a:ext uri="{FF2B5EF4-FFF2-40B4-BE49-F238E27FC236}">
                  <a16:creationId xmlns:a16="http://schemas.microsoft.com/office/drawing/2014/main" id="{80664867-B2E3-2454-431B-8BC0CEF539F4}"/>
                </a:ext>
              </a:extLst>
            </p:cNvPr>
            <p:cNvSpPr/>
            <p:nvPr/>
          </p:nvSpPr>
          <p:spPr>
            <a:xfrm rot="5400000">
              <a:off x="11561435" y="-41318"/>
              <a:ext cx="468788" cy="666937"/>
            </a:xfrm>
            <a:prstGeom prst="halfFrame">
              <a:avLst>
                <a:gd name="adj1" fmla="val 16598"/>
                <a:gd name="adj2" fmla="val 15668"/>
              </a:avLst>
            </a:prstGeom>
            <a:solidFill>
              <a:srgbClr val="FF7575"/>
            </a:solidFill>
            <a:ln>
              <a:solidFill>
                <a:srgbClr val="FF4A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2DE42260-BF5F-8CCB-CF10-DD713F8A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C29A307-D406-42BB-9600-BD914BBF40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374BF26C-506E-C31D-B928-22AC5312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/>
          <a:p>
            <a:r>
              <a:rPr lang="en-US"/>
              <a:t>10/07/2024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81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091E372728C74E8F37ED604EBAF92C" ma:contentTypeVersion="13" ma:contentTypeDescription="Create a new document." ma:contentTypeScope="" ma:versionID="7a54a759022a43a7f06dae2d5bbea931">
  <xsd:schema xmlns:xsd="http://www.w3.org/2001/XMLSchema" xmlns:xs="http://www.w3.org/2001/XMLSchema" xmlns:p="http://schemas.microsoft.com/office/2006/metadata/properties" xmlns:ns2="187cfff1-d374-48e8-bdb8-baed04d7d426" xmlns:ns3="940d7ba8-e809-400b-8af3-0ae85c1d09c0" targetNamespace="http://schemas.microsoft.com/office/2006/metadata/properties" ma:root="true" ma:fieldsID="911bdbf51d130bf9e0e74db878461274" ns2:_="" ns3:_="">
    <xsd:import namespace="187cfff1-d374-48e8-bdb8-baed04d7d426"/>
    <xsd:import namespace="940d7ba8-e809-400b-8af3-0ae85c1d0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cfff1-d374-48e8-bdb8-baed04d7d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72be1c2-5354-4253-9f9f-eddd6a225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d7ba8-e809-400b-8af3-0ae85c1d09c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3b182d-4f9f-4cce-828f-b6704e4fc69c}" ma:internalName="TaxCatchAll" ma:showField="CatchAllData" ma:web="940d7ba8-e809-400b-8af3-0ae85c1d0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7cfff1-d374-48e8-bdb8-baed04d7d426">
      <Terms xmlns="http://schemas.microsoft.com/office/infopath/2007/PartnerControls"/>
    </lcf76f155ced4ddcb4097134ff3c332f>
    <TaxCatchAll xmlns="940d7ba8-e809-400b-8af3-0ae85c1d09c0" xsi:nil="true"/>
  </documentManagement>
</p:properties>
</file>

<file path=customXml/itemProps1.xml><?xml version="1.0" encoding="utf-8"?>
<ds:datastoreItem xmlns:ds="http://schemas.openxmlformats.org/officeDocument/2006/customXml" ds:itemID="{C3A24762-0047-47E6-8A9C-2C552F7F8C2B}"/>
</file>

<file path=customXml/itemProps2.xml><?xml version="1.0" encoding="utf-8"?>
<ds:datastoreItem xmlns:ds="http://schemas.openxmlformats.org/officeDocument/2006/customXml" ds:itemID="{A7CFBB33-1B85-4AC0-9AE4-1E52B05674E6}"/>
</file>

<file path=customXml/itemProps3.xml><?xml version="1.0" encoding="utf-8"?>
<ds:datastoreItem xmlns:ds="http://schemas.openxmlformats.org/officeDocument/2006/customXml" ds:itemID="{8CC71930-E0E6-4EFF-B3EF-5D2CB50E2D21}"/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1364</Words>
  <Application>Microsoft Office PowerPoint</Application>
  <PresentationFormat>Widescreen</PresentationFormat>
  <Paragraphs>361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Abadi</vt:lpstr>
      <vt:lpstr>Aptos</vt:lpstr>
      <vt:lpstr>Arial</vt:lpstr>
      <vt:lpstr>Arial Nova Light</vt:lpstr>
      <vt:lpstr>Bierstadt</vt:lpstr>
      <vt:lpstr>Calibri</vt:lpstr>
      <vt:lpstr>Francois One</vt:lpstr>
      <vt:lpstr>Segoe UI</vt:lpstr>
      <vt:lpstr>Segoe UI Semibold</vt:lpstr>
      <vt:lpstr>Verdana</vt:lpstr>
      <vt:lpstr>Office Theme</vt:lpstr>
      <vt:lpstr>PowerPoint Presentation</vt:lpstr>
      <vt:lpstr>PowerPoint Presentation</vt:lpstr>
      <vt:lpstr>CSSBoost At a Glance</vt:lpstr>
      <vt:lpstr>Consortium</vt:lpstr>
      <vt:lpstr>PowerPoint Presentation</vt:lpstr>
      <vt:lpstr>Challenges and Motivation</vt:lpstr>
      <vt:lpstr>Strategic CSSBoost Objectives</vt:lpstr>
      <vt:lpstr>EU Strategic Pillars relevant to CSSBoost</vt:lpstr>
      <vt:lpstr>PowerPoint Presentation</vt:lpstr>
      <vt:lpstr>CE/CSS Ecosystem and Market</vt:lpstr>
      <vt:lpstr>The Enabling Integrated Environment</vt:lpstr>
      <vt:lpstr>Lifecycle of CSSBoost Solution </vt:lpstr>
      <vt:lpstr>PowerPoint Presentation</vt:lpstr>
      <vt:lpstr>Work Plan</vt:lpstr>
      <vt:lpstr>Pilot Cases</vt:lpstr>
      <vt:lpstr>Demonstrators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Antonia Papadaki</dc:creator>
  <cp:lastModifiedBy>Georgios Arampatzis</cp:lastModifiedBy>
  <cp:revision>52</cp:revision>
  <dcterms:created xsi:type="dcterms:W3CDTF">2024-04-26T09:58:00Z</dcterms:created>
  <dcterms:modified xsi:type="dcterms:W3CDTF">2024-07-10T07:50:27Z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0x010100F6091E372728C74E8F37ED604EBAF92C</vt:lpwstr>
  </property>
</Properties>
</file>