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0" r:id="rId5"/>
    <p:sldId id="319" r:id="rId6"/>
    <p:sldId id="307" r:id="rId7"/>
    <p:sldId id="308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C7E7"/>
    <a:srgbClr val="FFC000"/>
    <a:srgbClr val="00B050"/>
    <a:srgbClr val="FFFFFF"/>
    <a:srgbClr val="E153C3"/>
    <a:srgbClr val="FFFE36"/>
    <a:srgbClr val="CA6AB5"/>
    <a:srgbClr val="FF7575"/>
    <a:srgbClr val="92D050"/>
    <a:srgbClr val="FF4A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04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18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301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3A3405-6A3F-262E-875B-A445AACB7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7E29A-3B51-903D-035C-C2B9F38F62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C1D3B-5212-43BE-896B-112B6D6AB331}" type="datetimeFigureOut">
              <a:rPr lang="en-GB" smtClean="0"/>
              <a:t>09/01/2025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3B7C6C-5F3E-8D89-98AF-EC45E7EACE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2622BB-B63D-D6D5-6B6B-33D534FE1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1246F-F565-47B6-8BCC-44F8A7A9CA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871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A28C15-A4AB-4E5A-9856-68F916AF1F87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2FE85-389F-4D91-9873-D4EB6650A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9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15F02-5D6A-4A09-8A59-A8F5F90570B8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58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14EC-105F-40DD-9807-E192DBE57531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1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34505-42FD-4255-BAC1-A11E5DD5D502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5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1316-6A45-4DCA-8C85-D9E7A607D22D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Content Placeholder 8">
            <a:extLst>
              <a:ext uri="{FF2B5EF4-FFF2-40B4-BE49-F238E27FC236}">
                <a16:creationId xmlns:a16="http://schemas.microsoft.com/office/drawing/2014/main" id="{EA70DA70-EC34-5AB3-F66C-16F2D246B3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82" b="23657"/>
          <a:stretch/>
        </p:blipFill>
        <p:spPr>
          <a:xfrm>
            <a:off x="8755657" y="0"/>
            <a:ext cx="2093235" cy="1041621"/>
          </a:xfrm>
          <a:prstGeom prst="rect">
            <a:avLst/>
          </a:prstGeom>
        </p:spPr>
      </p:pic>
      <p:pic>
        <p:nvPicPr>
          <p:cNvPr id="8" name="Εικόνα 2" descr="Εικόνα που περιέχει γραμματοσειρά, γραφικά, κύκλος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6AD25892-0A7C-09F4-EB37-BCC378BAF28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3917" y="783806"/>
            <a:ext cx="2018083" cy="85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CEE6-93D5-4E82-A942-0F2A20FDFC4D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6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EA87-CA0B-42C9-BFBD-40B72A0EC438}" type="datetime1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Content Placeholder 8">
            <a:extLst>
              <a:ext uri="{FF2B5EF4-FFF2-40B4-BE49-F238E27FC236}">
                <a16:creationId xmlns:a16="http://schemas.microsoft.com/office/drawing/2014/main" id="{455C4A7E-6EBC-F81C-E7B5-586700081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82" b="23657"/>
          <a:stretch/>
        </p:blipFill>
        <p:spPr>
          <a:xfrm>
            <a:off x="8755657" y="0"/>
            <a:ext cx="2093235" cy="1041621"/>
          </a:xfrm>
          <a:prstGeom prst="rect">
            <a:avLst/>
          </a:prstGeom>
        </p:spPr>
      </p:pic>
      <p:pic>
        <p:nvPicPr>
          <p:cNvPr id="11" name="Εικόνα 2" descr="Εικόνα που περιέχει γραμματοσειρά, γραφικά, κύκλος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13A8BCF-5A5A-2E60-CAF2-5BC09480904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3917" y="783806"/>
            <a:ext cx="2018083" cy="85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328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D5709-B69D-4C66-914E-8C2DD27A99C8}" type="datetime1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Content Placeholder 8">
            <a:extLst>
              <a:ext uri="{FF2B5EF4-FFF2-40B4-BE49-F238E27FC236}">
                <a16:creationId xmlns:a16="http://schemas.microsoft.com/office/drawing/2014/main" id="{8FF54FF5-8B81-84A4-868D-34445FBF64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82" b="23657"/>
          <a:stretch/>
        </p:blipFill>
        <p:spPr>
          <a:xfrm>
            <a:off x="8755657" y="0"/>
            <a:ext cx="2093235" cy="1041621"/>
          </a:xfrm>
          <a:prstGeom prst="rect">
            <a:avLst/>
          </a:prstGeom>
        </p:spPr>
      </p:pic>
      <p:pic>
        <p:nvPicPr>
          <p:cNvPr id="11" name="Εικόνα 2" descr="Εικόνα που περιέχει γραμματοσειρά, γραφικά, κύκλος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F7DE5036-EA99-699C-78A8-BEA390E926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3917" y="783806"/>
            <a:ext cx="2018083" cy="85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4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2FE1-BE7F-43D3-9290-621039EAB469}" type="datetime1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2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C1B95-5699-4256-8A03-95662DB38E6E}" type="datetime1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Content Placeholder 8">
            <a:extLst>
              <a:ext uri="{FF2B5EF4-FFF2-40B4-BE49-F238E27FC236}">
                <a16:creationId xmlns:a16="http://schemas.microsoft.com/office/drawing/2014/main" id="{517F352F-DE3E-4F52-920B-BE303DCE9E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82" b="23657"/>
          <a:stretch/>
        </p:blipFill>
        <p:spPr>
          <a:xfrm>
            <a:off x="8755657" y="0"/>
            <a:ext cx="2093235" cy="1041621"/>
          </a:xfrm>
          <a:prstGeom prst="rect">
            <a:avLst/>
          </a:prstGeom>
        </p:spPr>
      </p:pic>
      <p:pic>
        <p:nvPicPr>
          <p:cNvPr id="6" name="Εικόνα 2" descr="Εικόνα που περιέχει γραμματοσειρά, γραφικά, κύκλος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7A4E4274-8CDE-075A-4363-0FE0E1F60DF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3917" y="783806"/>
            <a:ext cx="2018083" cy="85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11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0D8E-4AFA-4F47-8B9A-66E385D830A8}" type="datetime1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5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3185D-B147-4393-84F4-D5581E1BAB26}" type="datetime1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Content Placeholder 8">
            <a:extLst>
              <a:ext uri="{FF2B5EF4-FFF2-40B4-BE49-F238E27FC236}">
                <a16:creationId xmlns:a16="http://schemas.microsoft.com/office/drawing/2014/main" id="{8A373D19-B402-A172-C6CC-51102198FD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82" b="23657"/>
          <a:stretch/>
        </p:blipFill>
        <p:spPr>
          <a:xfrm>
            <a:off x="8755657" y="0"/>
            <a:ext cx="2093235" cy="1041621"/>
          </a:xfrm>
          <a:prstGeom prst="rect">
            <a:avLst/>
          </a:prstGeom>
        </p:spPr>
      </p:pic>
      <p:pic>
        <p:nvPicPr>
          <p:cNvPr id="9" name="Εικόνα 2" descr="Εικόνα που περιέχει γραμματοσειρά, γραφικά, κύκλος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CC6A9C0-1DD5-69FF-5C4C-9A38B1E2E3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3917" y="783806"/>
            <a:ext cx="2018083" cy="85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98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F5903-4F37-4734-9AAC-BA70A07B30AB}" type="datetime1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CCRRI Workshop 16/01/2025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9A307-D406-42BB-9600-BD914BBF4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0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garampatzis@tuc.g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1668857" y="5755629"/>
            <a:ext cx="8296817" cy="1070868"/>
          </a:xfrm>
          <a:custGeom>
            <a:avLst/>
            <a:gdLst/>
            <a:ahLst/>
            <a:cxnLst/>
            <a:rect l="l" t="t" r="r" b="b"/>
            <a:pathLst>
              <a:path w="12445226" h="1606302">
                <a:moveTo>
                  <a:pt x="0" y="0"/>
                </a:moveTo>
                <a:lnTo>
                  <a:pt x="12445226" y="0"/>
                </a:lnTo>
                <a:lnTo>
                  <a:pt x="12445226" y="1606303"/>
                </a:lnTo>
                <a:lnTo>
                  <a:pt x="0" y="16063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0" y="4761598"/>
            <a:ext cx="12191999" cy="210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36"/>
              </a:lnSpc>
            </a:pPr>
            <a:r>
              <a:rPr lang="en-US" sz="1400" spc="569" dirty="0">
                <a:solidFill>
                  <a:srgbClr val="000000"/>
                </a:solidFill>
                <a:latin typeface="+mj-lt"/>
              </a:rPr>
              <a:t>Online Event | 16/01/2025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0" y="3419877"/>
            <a:ext cx="12192000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400" dirty="0">
                <a:solidFill>
                  <a:srgbClr val="FF5757"/>
                </a:solidFill>
                <a:latin typeface="+mj-lt"/>
              </a:rPr>
              <a:t>From demonstration to deployment of circular solutions: </a:t>
            </a:r>
            <a:br>
              <a:rPr lang="en-US" sz="2400" dirty="0">
                <a:solidFill>
                  <a:srgbClr val="FF5757"/>
                </a:solidFill>
                <a:latin typeface="+mj-lt"/>
              </a:rPr>
            </a:br>
            <a:r>
              <a:rPr lang="en-US" sz="2400" dirty="0">
                <a:solidFill>
                  <a:srgbClr val="FF5757"/>
                </a:solidFill>
                <a:latin typeface="+mj-lt"/>
              </a:rPr>
              <a:t>First lessons learnt from CCRI pilot cases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" y="5322190"/>
            <a:ext cx="12191998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dirty="0">
                <a:solidFill>
                  <a:srgbClr val="000000"/>
                </a:solidFill>
                <a:latin typeface="+mj-lt"/>
              </a:rPr>
              <a:t>George ARAMPATZIS | Technical University of Crete (TUC)</a:t>
            </a:r>
            <a:endParaRPr lang="en-US" dirty="0">
              <a:solidFill>
                <a:srgbClr val="000000"/>
              </a:solidFill>
              <a:latin typeface="Francois One" panose="020B060402020202020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64180" y="1721753"/>
            <a:ext cx="5836920" cy="512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dirty="0">
                <a:solidFill>
                  <a:srgbClr val="000000"/>
                </a:solidFill>
                <a:latin typeface="+mj-lt"/>
              </a:rPr>
              <a:t>Boosting Circular Systemic Solutions through Virtual Regional Circular Economy Space</a:t>
            </a:r>
            <a:endParaRPr lang="en-US" dirty="0">
              <a:solidFill>
                <a:srgbClr val="000000"/>
              </a:solidFill>
              <a:latin typeface="Francois One" panose="020B0604020202020204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444536" y="4447978"/>
            <a:ext cx="4749553" cy="926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" name="Content Placeholder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814" y="-542949"/>
            <a:ext cx="2743238" cy="2743238"/>
          </a:xfrm>
          <a:prstGeom prst="rect">
            <a:avLst/>
          </a:prstGeo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8E285FC-31D7-33A7-C46F-66FAA1695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1</a:t>
            </a:fld>
            <a:endParaRPr lang="en-US"/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4C7A3CE2-5D6F-B2D5-5394-270C43307D82}"/>
              </a:ext>
            </a:extLst>
          </p:cNvPr>
          <p:cNvSpPr txBox="1"/>
          <p:nvPr/>
        </p:nvSpPr>
        <p:spPr>
          <a:xfrm>
            <a:off x="-1" y="2341941"/>
            <a:ext cx="12191999" cy="9607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320"/>
              </a:lnSpc>
            </a:pPr>
            <a:r>
              <a:rPr lang="en-US" sz="4800" dirty="0">
                <a:solidFill>
                  <a:srgbClr val="00BF63"/>
                </a:solidFill>
                <a:latin typeface="+mj-lt"/>
              </a:rPr>
              <a:t>CCRI Workshop</a:t>
            </a:r>
          </a:p>
        </p:txBody>
      </p:sp>
      <p:pic>
        <p:nvPicPr>
          <p:cNvPr id="3" name="Εικόνα 2" descr="Εικόνα που περιέχει γραμματοσειρά, γραφικά, κύκλος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7E8F53A8-FEFC-5662-36E8-B513139E88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0667" y="750814"/>
            <a:ext cx="2018083" cy="85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8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9A0BD-5383-DB9A-EC87-D92EEE46C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AB5D0-C7D0-FE2A-E1DD-2ECB2D9C7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CSSBoost Challenges and 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E9BF5-3C66-119F-CF9F-6D994ED448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00000"/>
                </a:solidFill>
              </a:rPr>
              <a:t>CHALLENGES</a:t>
            </a:r>
          </a:p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00B050"/>
                </a:solidFill>
              </a:rPr>
              <a:t>The needs to boost and accelerate CE transition</a:t>
            </a:r>
            <a:br>
              <a:rPr lang="en-US" sz="1400" dirty="0">
                <a:solidFill>
                  <a:srgbClr val="00B050"/>
                </a:solidFill>
              </a:rPr>
            </a:br>
            <a:r>
              <a:rPr lang="en-US" sz="1400" dirty="0"/>
              <a:t>Sustain non-replaceable natural resources, Climate change, Promote lifestyle change towards resource conservation</a:t>
            </a:r>
          </a:p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00B050"/>
                </a:solidFill>
              </a:rPr>
              <a:t>The status</a:t>
            </a:r>
            <a:br>
              <a:rPr lang="en-US" sz="1400" dirty="0">
                <a:solidFill>
                  <a:srgbClr val="00B050"/>
                </a:solidFill>
              </a:rPr>
            </a:br>
            <a:r>
              <a:rPr lang="en-US" sz="1400" dirty="0"/>
              <a:t>“There is only limited evidence that the CE action plans had influenced CE activities in the member states” </a:t>
            </a:r>
            <a:br>
              <a:rPr lang="en-US" sz="1400" dirty="0"/>
            </a:br>
            <a:r>
              <a:rPr lang="en-US" sz="1400" dirty="0"/>
              <a:t>(</a:t>
            </a:r>
            <a:r>
              <a:rPr lang="en-US" sz="1400" i="1" dirty="0"/>
              <a:t>The European Council of Auditors</a:t>
            </a:r>
            <a:r>
              <a:rPr lang="el-GR" sz="1400" i="1" dirty="0"/>
              <a:t>, 2023</a:t>
            </a:r>
            <a:r>
              <a:rPr lang="en-US" sz="1400" i="1" dirty="0"/>
              <a:t>)</a:t>
            </a:r>
            <a:endParaRPr lang="el-GR" sz="1400" dirty="0"/>
          </a:p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00B050"/>
                </a:solidFill>
              </a:rPr>
              <a:t>The main reason</a:t>
            </a:r>
            <a:br>
              <a:rPr lang="en-US" sz="1400" dirty="0">
                <a:solidFill>
                  <a:srgbClr val="00B050"/>
                </a:solidFill>
              </a:rPr>
            </a:br>
            <a:r>
              <a:rPr lang="en-US" sz="1400" dirty="0"/>
              <a:t>Circular business models take place on a micro-level (an individual firm) not accounting the systemic implementation</a:t>
            </a:r>
          </a:p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00B050"/>
                </a:solidFill>
              </a:rPr>
              <a:t>The solution</a:t>
            </a:r>
            <a:br>
              <a:rPr lang="en-US" sz="1400" dirty="0">
                <a:solidFill>
                  <a:srgbClr val="00B050"/>
                </a:solidFill>
              </a:rPr>
            </a:br>
            <a:r>
              <a:rPr lang="en-US" sz="1400" dirty="0"/>
              <a:t>The Circular Systemic Solution (CSS) concept (Projects applying innovative circular models involving different actors, value-chains, levels of government &amp; governance)</a:t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6188F6-DD6A-D4D9-B486-4D89EEC16F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00000"/>
                </a:solidFill>
              </a:rPr>
              <a:t>BARRIERS FOR CSS APPLICATION</a:t>
            </a:r>
          </a:p>
          <a:p>
            <a:pPr marL="228600" lvl="1">
              <a:lnSpc>
                <a:spcPct val="120000"/>
              </a:lnSpc>
              <a:spcBef>
                <a:spcPts val="1000"/>
              </a:spcBef>
            </a:pPr>
            <a:r>
              <a:rPr lang="en-US" sz="1400" dirty="0"/>
              <a:t>Vulnerable to </a:t>
            </a:r>
            <a:r>
              <a:rPr lang="en-US" sz="1400" dirty="0">
                <a:solidFill>
                  <a:srgbClr val="00B050"/>
                </a:solidFill>
              </a:rPr>
              <a:t>systemic barriers </a:t>
            </a:r>
            <a:r>
              <a:rPr lang="en-US" sz="1400" dirty="0"/>
              <a:t>and </a:t>
            </a:r>
            <a:r>
              <a:rPr lang="en-US" sz="1400" dirty="0" err="1"/>
              <a:t>organisational</a:t>
            </a:r>
            <a:r>
              <a:rPr lang="en-US" sz="1400" dirty="0"/>
              <a:t> and governance inefficiencies of CE</a:t>
            </a:r>
          </a:p>
          <a:p>
            <a:pPr marL="228600" lvl="1">
              <a:lnSpc>
                <a:spcPct val="120000"/>
              </a:lnSpc>
              <a:spcBef>
                <a:spcPts val="1000"/>
              </a:spcBef>
            </a:pPr>
            <a:r>
              <a:rPr lang="en-US" sz="1400" dirty="0"/>
              <a:t>Susceptible to changes in </a:t>
            </a:r>
            <a:r>
              <a:rPr lang="en-US" sz="1400" dirty="0">
                <a:solidFill>
                  <a:srgbClr val="00B050"/>
                </a:solidFill>
              </a:rPr>
              <a:t>social</a:t>
            </a:r>
            <a:r>
              <a:rPr lang="en-US" sz="1400" dirty="0"/>
              <a:t> and </a:t>
            </a:r>
            <a:r>
              <a:rPr lang="en-US" sz="1400" dirty="0">
                <a:solidFill>
                  <a:srgbClr val="00B050"/>
                </a:solidFill>
              </a:rPr>
              <a:t>economic</a:t>
            </a:r>
            <a:r>
              <a:rPr lang="en-US" sz="1400" dirty="0"/>
              <a:t> conditions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00000"/>
                </a:solidFill>
              </a:rPr>
              <a:t>CSSBoost OBJECTIVES</a:t>
            </a:r>
          </a:p>
          <a:p>
            <a:pPr>
              <a:lnSpc>
                <a:spcPct val="120000"/>
              </a:lnSpc>
            </a:pPr>
            <a:r>
              <a:rPr lang="en-US" sz="1400" dirty="0" err="1"/>
              <a:t>Maximise</a:t>
            </a:r>
            <a:r>
              <a:rPr lang="en-US" sz="1400" dirty="0"/>
              <a:t> the </a:t>
            </a:r>
            <a:r>
              <a:rPr lang="en-US" sz="1400" dirty="0">
                <a:solidFill>
                  <a:srgbClr val="00B050"/>
                </a:solidFill>
              </a:rPr>
              <a:t>adoption</a:t>
            </a:r>
            <a:r>
              <a:rPr lang="en-US" sz="1400" dirty="0"/>
              <a:t> and impact of any CSS, by applying it within an </a:t>
            </a:r>
            <a:r>
              <a:rPr lang="en-US" sz="1400" dirty="0">
                <a:solidFill>
                  <a:srgbClr val="00B050"/>
                </a:solidFill>
              </a:rPr>
              <a:t>enabling integrated environment</a:t>
            </a:r>
            <a:endParaRPr lang="en-US" sz="1400" dirty="0"/>
          </a:p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00B050"/>
                </a:solidFill>
              </a:rPr>
              <a:t>Extend this environment </a:t>
            </a:r>
            <a:r>
              <a:rPr lang="en-US" sz="1400" dirty="0"/>
              <a:t>to </a:t>
            </a:r>
            <a:r>
              <a:rPr lang="en-US" sz="1400" dirty="0" err="1"/>
              <a:t>energise</a:t>
            </a:r>
            <a:r>
              <a:rPr lang="en-US" sz="1400" dirty="0"/>
              <a:t> and manage the </a:t>
            </a:r>
            <a:r>
              <a:rPr lang="en-US" sz="1400" dirty="0">
                <a:solidFill>
                  <a:srgbClr val="00B050"/>
                </a:solidFill>
              </a:rPr>
              <a:t>entire CE </a:t>
            </a:r>
            <a:r>
              <a:rPr lang="en-US" sz="1400" dirty="0"/>
              <a:t>transition in cities and regions</a:t>
            </a:r>
          </a:p>
          <a:p>
            <a:pPr>
              <a:lnSpc>
                <a:spcPct val="120000"/>
              </a:lnSpc>
            </a:pPr>
            <a:r>
              <a:rPr lang="en-US" sz="1400" dirty="0" err="1"/>
              <a:t>Maximise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00B050"/>
                </a:solidFill>
              </a:rPr>
              <a:t>CSS sustainability and growth </a:t>
            </a:r>
            <a:r>
              <a:rPr lang="en-US" sz="1400" dirty="0"/>
              <a:t>along its entire </a:t>
            </a:r>
            <a:r>
              <a:rPr lang="en-US" sz="1400" dirty="0">
                <a:solidFill>
                  <a:srgbClr val="00B050"/>
                </a:solidFill>
              </a:rPr>
              <a:t>lifecycle</a:t>
            </a:r>
          </a:p>
          <a:p>
            <a:pPr>
              <a:lnSpc>
                <a:spcPct val="120000"/>
              </a:lnSpc>
            </a:pPr>
            <a:r>
              <a:rPr lang="en-US" sz="1400" dirty="0"/>
              <a:t>Enable </a:t>
            </a:r>
            <a:r>
              <a:rPr lang="en-US" sz="1400" dirty="0">
                <a:solidFill>
                  <a:srgbClr val="00B050"/>
                </a:solidFill>
              </a:rPr>
              <a:t>knowledge exchange, CE relations and interoperability </a:t>
            </a:r>
            <a:r>
              <a:rPr lang="en-US" sz="1400" dirty="0"/>
              <a:t>between different regions/cities</a:t>
            </a:r>
          </a:p>
          <a:p>
            <a:pPr>
              <a:lnSpc>
                <a:spcPct val="120000"/>
              </a:lnSpc>
            </a:pPr>
            <a:r>
              <a:rPr lang="en-US" sz="1400" dirty="0"/>
              <a:t>Target the advancement of CE in specific EU regions and </a:t>
            </a:r>
            <a:r>
              <a:rPr lang="en-US" sz="1400" dirty="0">
                <a:solidFill>
                  <a:srgbClr val="00B050"/>
                </a:solidFill>
              </a:rPr>
              <a:t>promote CE methods and mind-set</a:t>
            </a:r>
          </a:p>
          <a:p>
            <a:pPr>
              <a:lnSpc>
                <a:spcPct val="120000"/>
              </a:lnSpc>
            </a:pPr>
            <a:endParaRPr lang="en-US" sz="1400" dirty="0"/>
          </a:p>
          <a:p>
            <a:endParaRPr lang="en-GB" sz="1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9FA86-E857-320C-22E9-3CFCDAAA5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DC29A307-D406-42BB-9600-BD914BBF402A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5C88C88-CA2F-FEFD-1339-4F9DFF5471A3}"/>
              </a:ext>
            </a:extLst>
          </p:cNvPr>
          <p:cNvGrpSpPr/>
          <p:nvPr/>
        </p:nvGrpSpPr>
        <p:grpSpPr>
          <a:xfrm>
            <a:off x="0" y="5899210"/>
            <a:ext cx="1384918" cy="958790"/>
            <a:chOff x="2" y="5899211"/>
            <a:chExt cx="1384918" cy="958790"/>
          </a:xfrm>
        </p:grpSpPr>
        <p:sp>
          <p:nvSpPr>
            <p:cNvPr id="8" name="Half Frame 7">
              <a:extLst>
                <a:ext uri="{FF2B5EF4-FFF2-40B4-BE49-F238E27FC236}">
                  <a16:creationId xmlns:a16="http://schemas.microsoft.com/office/drawing/2014/main" id="{54B2F85D-7646-C149-4983-52CCD88F3450}"/>
                </a:ext>
              </a:extLst>
            </p:cNvPr>
            <p:cNvSpPr/>
            <p:nvPr/>
          </p:nvSpPr>
          <p:spPr>
            <a:xfrm rot="16200000">
              <a:off x="213066" y="5686147"/>
              <a:ext cx="958790" cy="1384918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lf Frame 8">
              <a:extLst>
                <a:ext uri="{FF2B5EF4-FFF2-40B4-BE49-F238E27FC236}">
                  <a16:creationId xmlns:a16="http://schemas.microsoft.com/office/drawing/2014/main" id="{17EA059C-DD8A-7B62-19C0-7653D8847B3B}"/>
                </a:ext>
              </a:extLst>
            </p:cNvPr>
            <p:cNvSpPr/>
            <p:nvPr/>
          </p:nvSpPr>
          <p:spPr>
            <a:xfrm rot="16200000">
              <a:off x="279107" y="5917507"/>
              <a:ext cx="675783" cy="1038688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00BF63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0E7F59C-BBD5-00D3-E3B1-3E510FFD6241}"/>
              </a:ext>
            </a:extLst>
          </p:cNvPr>
          <p:cNvGrpSpPr/>
          <p:nvPr/>
        </p:nvGrpSpPr>
        <p:grpSpPr>
          <a:xfrm>
            <a:off x="11302751" y="-1"/>
            <a:ext cx="889250" cy="665109"/>
            <a:chOff x="11302751" y="-1"/>
            <a:chExt cx="889250" cy="665109"/>
          </a:xfrm>
        </p:grpSpPr>
        <p:sp>
          <p:nvSpPr>
            <p:cNvPr id="11" name="Half Frame 10">
              <a:extLst>
                <a:ext uri="{FF2B5EF4-FFF2-40B4-BE49-F238E27FC236}">
                  <a16:creationId xmlns:a16="http://schemas.microsoft.com/office/drawing/2014/main" id="{EAD9BE56-E44D-1314-5FEE-628E105912F4}"/>
                </a:ext>
              </a:extLst>
            </p:cNvPr>
            <p:cNvSpPr/>
            <p:nvPr/>
          </p:nvSpPr>
          <p:spPr>
            <a:xfrm rot="5400000">
              <a:off x="11414821" y="-112071"/>
              <a:ext cx="665109" cy="889250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FF4A4A"/>
            </a:solidFill>
            <a:ln>
              <a:solidFill>
                <a:srgbClr val="FF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2" name="Half Frame 11">
              <a:extLst>
                <a:ext uri="{FF2B5EF4-FFF2-40B4-BE49-F238E27FC236}">
                  <a16:creationId xmlns:a16="http://schemas.microsoft.com/office/drawing/2014/main" id="{0B075ECB-55D7-1D3C-C29C-2CEEFABE48F6}"/>
                </a:ext>
              </a:extLst>
            </p:cNvPr>
            <p:cNvSpPr/>
            <p:nvPr/>
          </p:nvSpPr>
          <p:spPr>
            <a:xfrm rot="5400000">
              <a:off x="11561435" y="-41318"/>
              <a:ext cx="468788" cy="666937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FF7575"/>
            </a:solidFill>
            <a:ln>
              <a:solidFill>
                <a:srgbClr val="FF4A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7D0DE220-66B2-CFBF-A71B-30CFFDD3F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/>
          <a:lstStyle/>
          <a:p>
            <a:r>
              <a:rPr lang="en-GB"/>
              <a:t>CCRRI Workshop 16/01/2025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086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E971A-DF84-8315-17C2-8E5252DFA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CSSBoost Pilot Circular Systemic Solutions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386A99-812E-D3C6-B05D-469CA6958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CA78E-FB25-9DFE-061E-9BAA2BD20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3</a:t>
            </a:fld>
            <a:endParaRPr lang="en-US"/>
          </a:p>
        </p:txBody>
      </p:sp>
      <p:pic>
        <p:nvPicPr>
          <p:cNvPr id="6" name="Content Placeholder 6" descr="A map of europe with white borders&#10;&#10;Description automatically generated">
            <a:extLst>
              <a:ext uri="{FF2B5EF4-FFF2-40B4-BE49-F238E27FC236}">
                <a16:creationId xmlns:a16="http://schemas.microsoft.com/office/drawing/2014/main" id="{48B1BD9B-9C4B-93F4-E467-85477115F7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78" r="10246" b="1"/>
          <a:stretch/>
        </p:blipFill>
        <p:spPr>
          <a:xfrm>
            <a:off x="2039143" y="1647413"/>
            <a:ext cx="8277383" cy="46776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31E1AB-EF90-900E-C51D-95C0C342F1F4}"/>
              </a:ext>
            </a:extLst>
          </p:cNvPr>
          <p:cNvSpPr txBox="1"/>
          <p:nvPr/>
        </p:nvSpPr>
        <p:spPr>
          <a:xfrm>
            <a:off x="8737611" y="4911198"/>
            <a:ext cx="22169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CSS 1 – Crete, Greece</a:t>
            </a:r>
            <a:endParaRPr lang="en-GB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 descr="A close-up of a plant&#10;&#10;Description automatically generated">
            <a:extLst>
              <a:ext uri="{FF2B5EF4-FFF2-40B4-BE49-F238E27FC236}">
                <a16:creationId xmlns:a16="http://schemas.microsoft.com/office/drawing/2014/main" id="{A7C65096-152D-7903-1587-ED45B1DD47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9041" y="5142398"/>
            <a:ext cx="1220470" cy="12204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 descr="A map of land with water and land&#10;&#10;Description automatically generated">
            <a:extLst>
              <a:ext uri="{FF2B5EF4-FFF2-40B4-BE49-F238E27FC236}">
                <a16:creationId xmlns:a16="http://schemas.microsoft.com/office/drawing/2014/main" id="{46ED8207-57A0-9774-830D-ADDE3DB02EDC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77"/>
          <a:stretch/>
        </p:blipFill>
        <p:spPr>
          <a:xfrm>
            <a:off x="6715283" y="3895799"/>
            <a:ext cx="1190625" cy="124659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820F29F-BE39-245F-1B8C-8296CAE68779}"/>
              </a:ext>
            </a:extLst>
          </p:cNvPr>
          <p:cNvSpPr txBox="1"/>
          <p:nvPr/>
        </p:nvSpPr>
        <p:spPr>
          <a:xfrm>
            <a:off x="6223598" y="3741910"/>
            <a:ext cx="2156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CSS 2 – Marche, Italy</a:t>
            </a:r>
            <a:endParaRPr lang="en-GB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4BF604-C252-7C68-B5F2-5005EEFBF497}"/>
              </a:ext>
            </a:extLst>
          </p:cNvPr>
          <p:cNvSpPr txBox="1"/>
          <p:nvPr/>
        </p:nvSpPr>
        <p:spPr>
          <a:xfrm>
            <a:off x="4856789" y="1929266"/>
            <a:ext cx="35862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CSS 3 – North Black Forest, Germany</a:t>
            </a:r>
            <a:endParaRPr lang="en-GB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 descr="A map of germany with green and white text&#10;&#10;Description automatically generated">
            <a:extLst>
              <a:ext uri="{FF2B5EF4-FFF2-40B4-BE49-F238E27FC236}">
                <a16:creationId xmlns:a16="http://schemas.microsoft.com/office/drawing/2014/main" id="{15D6B6AF-1B5D-2BFE-4B44-287F3ACA550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782" y="2142136"/>
            <a:ext cx="962103" cy="12825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4E3A917-5051-6721-9EE2-F750C46664DE}"/>
              </a:ext>
            </a:extLst>
          </p:cNvPr>
          <p:cNvSpPr txBox="1"/>
          <p:nvPr/>
        </p:nvSpPr>
        <p:spPr>
          <a:xfrm>
            <a:off x="2039143" y="4049687"/>
            <a:ext cx="24193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CSS 4 – Lisbon, Portugal</a:t>
            </a:r>
            <a:endParaRPr lang="en-GB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14" descr="A map of lisbon with a network map&#10;&#10;Description automatically generated">
            <a:extLst>
              <a:ext uri="{FF2B5EF4-FFF2-40B4-BE49-F238E27FC236}">
                <a16:creationId xmlns:a16="http://schemas.microsoft.com/office/drawing/2014/main" id="{189C6A3B-2A7B-D75B-D364-2F53C7BC1AF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073" y="4242724"/>
            <a:ext cx="901232" cy="6669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A29E6BE-264A-ED72-31F0-1D4AD69035AD}"/>
              </a:ext>
            </a:extLst>
          </p:cNvPr>
          <p:cNvSpPr txBox="1"/>
          <p:nvPr/>
        </p:nvSpPr>
        <p:spPr>
          <a:xfrm>
            <a:off x="3718513" y="5629771"/>
            <a:ext cx="35891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CSS 5 – Interregional, Multi-National </a:t>
            </a:r>
            <a:endParaRPr lang="en-GB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5D9D742-9CB1-EFA1-7986-4E4FAA199527}"/>
              </a:ext>
            </a:extLst>
          </p:cNvPr>
          <p:cNvGrpSpPr/>
          <p:nvPr/>
        </p:nvGrpSpPr>
        <p:grpSpPr>
          <a:xfrm>
            <a:off x="2" y="5899211"/>
            <a:ext cx="1384918" cy="958790"/>
            <a:chOff x="2" y="5899211"/>
            <a:chExt cx="1384918" cy="958790"/>
          </a:xfrm>
        </p:grpSpPr>
        <p:sp>
          <p:nvSpPr>
            <p:cNvPr id="18" name="Half Frame 17">
              <a:extLst>
                <a:ext uri="{FF2B5EF4-FFF2-40B4-BE49-F238E27FC236}">
                  <a16:creationId xmlns:a16="http://schemas.microsoft.com/office/drawing/2014/main" id="{82E55311-19A0-44E3-05FB-0E3F214CB69C}"/>
                </a:ext>
              </a:extLst>
            </p:cNvPr>
            <p:cNvSpPr/>
            <p:nvPr/>
          </p:nvSpPr>
          <p:spPr>
            <a:xfrm rot="16200000">
              <a:off x="213066" y="5686147"/>
              <a:ext cx="958790" cy="1384918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Half Frame 18">
              <a:extLst>
                <a:ext uri="{FF2B5EF4-FFF2-40B4-BE49-F238E27FC236}">
                  <a16:creationId xmlns:a16="http://schemas.microsoft.com/office/drawing/2014/main" id="{CF3F8594-AAC2-7389-2471-99B93F35618E}"/>
                </a:ext>
              </a:extLst>
            </p:cNvPr>
            <p:cNvSpPr/>
            <p:nvPr/>
          </p:nvSpPr>
          <p:spPr>
            <a:xfrm rot="16200000">
              <a:off x="279107" y="5917507"/>
              <a:ext cx="675783" cy="1038688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00BF63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DF719D6-AD50-0096-1704-C3E8DAFE1DFE}"/>
              </a:ext>
            </a:extLst>
          </p:cNvPr>
          <p:cNvGrpSpPr/>
          <p:nvPr/>
        </p:nvGrpSpPr>
        <p:grpSpPr>
          <a:xfrm>
            <a:off x="11302751" y="-1"/>
            <a:ext cx="889250" cy="665109"/>
            <a:chOff x="11302751" y="-1"/>
            <a:chExt cx="889250" cy="665109"/>
          </a:xfrm>
        </p:grpSpPr>
        <p:sp>
          <p:nvSpPr>
            <p:cNvPr id="21" name="Half Frame 20">
              <a:extLst>
                <a:ext uri="{FF2B5EF4-FFF2-40B4-BE49-F238E27FC236}">
                  <a16:creationId xmlns:a16="http://schemas.microsoft.com/office/drawing/2014/main" id="{25D25CE9-8BAC-3ABF-1887-ADF4BFD7ADCA}"/>
                </a:ext>
              </a:extLst>
            </p:cNvPr>
            <p:cNvSpPr/>
            <p:nvPr/>
          </p:nvSpPr>
          <p:spPr>
            <a:xfrm rot="5400000">
              <a:off x="11414821" y="-112071"/>
              <a:ext cx="665109" cy="889250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FF4A4A"/>
            </a:solidFill>
            <a:ln>
              <a:solidFill>
                <a:srgbClr val="FF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Half Frame 21">
              <a:extLst>
                <a:ext uri="{FF2B5EF4-FFF2-40B4-BE49-F238E27FC236}">
                  <a16:creationId xmlns:a16="http://schemas.microsoft.com/office/drawing/2014/main" id="{53E6C0ED-2DBC-1A10-0C82-00D01A724A8C}"/>
                </a:ext>
              </a:extLst>
            </p:cNvPr>
            <p:cNvSpPr/>
            <p:nvPr/>
          </p:nvSpPr>
          <p:spPr>
            <a:xfrm rot="5400000">
              <a:off x="11561435" y="-41318"/>
              <a:ext cx="468788" cy="666937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FF7575"/>
            </a:solidFill>
            <a:ln>
              <a:solidFill>
                <a:srgbClr val="FF4A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6806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7C26A-F96F-03A1-C5AB-AD26C9E93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CSSBoost </a:t>
            </a:r>
            <a:r>
              <a:rPr lang="en-US" dirty="0"/>
              <a:t>Demonstrators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FBE3D2-D19C-038F-182C-2ED794B37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1A60A-E4C7-4C6B-327F-F03FD3B03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91D74EA-669D-F40F-BD0C-99CE6BC47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376016"/>
              </p:ext>
            </p:extLst>
          </p:nvPr>
        </p:nvGraphicFramePr>
        <p:xfrm>
          <a:off x="867748" y="1602858"/>
          <a:ext cx="10882291" cy="44146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796">
                  <a:extLst>
                    <a:ext uri="{9D8B030D-6E8A-4147-A177-3AD203B41FA5}">
                      <a16:colId xmlns:a16="http://schemas.microsoft.com/office/drawing/2014/main" val="4238079664"/>
                    </a:ext>
                  </a:extLst>
                </a:gridCol>
                <a:gridCol w="1359856">
                  <a:extLst>
                    <a:ext uri="{9D8B030D-6E8A-4147-A177-3AD203B41FA5}">
                      <a16:colId xmlns:a16="http://schemas.microsoft.com/office/drawing/2014/main" val="233303011"/>
                    </a:ext>
                  </a:extLst>
                </a:gridCol>
                <a:gridCol w="4358640">
                  <a:extLst>
                    <a:ext uri="{9D8B030D-6E8A-4147-A177-3AD203B41FA5}">
                      <a16:colId xmlns:a16="http://schemas.microsoft.com/office/drawing/2014/main" val="905739804"/>
                    </a:ext>
                  </a:extLst>
                </a:gridCol>
                <a:gridCol w="4571999">
                  <a:extLst>
                    <a:ext uri="{9D8B030D-6E8A-4147-A177-3AD203B41FA5}">
                      <a16:colId xmlns:a16="http://schemas.microsoft.com/office/drawing/2014/main" val="4169565146"/>
                    </a:ext>
                  </a:extLst>
                </a:gridCol>
              </a:tblGrid>
              <a:tr h="26227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2" indent="0" algn="ctr" defTabSz="914400" rtl="0" eaLnBrk="1" latinLnBrk="0" hangingPunct="1"/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Region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2" indent="0" algn="ctr" defTabSz="914400" rtl="0" eaLnBrk="1" latinLnBrk="0" hangingPunct="1"/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Scope / Sectors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5725" lvl="2" indent="0" algn="ctr"/>
                      <a:r>
                        <a:rPr lang="en-US" sz="1400" dirty="0"/>
                        <a:t>Value Chains</a:t>
                      </a:r>
                      <a:endParaRPr lang="en-GB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9169201"/>
                  </a:ext>
                </a:extLst>
              </a:tr>
              <a:tr h="629461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Crete, Greece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</a:rPr>
                        <a:t>Agricultural, Livestock and Food Processing By-Products Valorisation CSS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dirty="0"/>
                        <a:t>Fertilizer and materials for soil improvement produced using biomass from livestock production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dirty="0"/>
                        <a:t>New types of plant bio-stimulants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dirty="0"/>
                        <a:t>More nutritious (low glycemic index) versions of bread and other bakery products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181186"/>
                  </a:ext>
                </a:extLst>
              </a:tr>
              <a:tr h="445868"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Marche, Italy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Water Reuse and Nutrients Recovery CSS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dirty="0"/>
                        <a:t>Water for irrigation and nature restoration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1400" dirty="0"/>
                        <a:t>Nutrients for agriculture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775083"/>
                  </a:ext>
                </a:extLst>
              </a:tr>
              <a:tr h="629461"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North Black Forest, 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Conventional Plastics and Bioplastics Recycling CSS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sz="1400" dirty="0"/>
                        <a:t>Conventional plastics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1400" dirty="0"/>
                        <a:t>Bioplastics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657"/>
                  </a:ext>
                </a:extLst>
              </a:tr>
              <a:tr h="543643"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Lisbon, 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</a:rPr>
                        <a:t>Public Transport Vehicle Recycling and Valorisation CSS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dirty="0"/>
                        <a:t>Use of recyclable materials from public transport vehicles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dirty="0"/>
                        <a:t>Material recovery at vehicle end-of-life disposal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831544"/>
                  </a:ext>
                </a:extLst>
              </a:tr>
              <a:tr h="543643"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All above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</a:rPr>
                        <a:t>Multi-regional Multi-National Value Chain CSS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sz="1400" dirty="0"/>
                        <a:t>All above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282305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05788788-4589-1FF9-3DAC-AFF193EDAD97}"/>
              </a:ext>
            </a:extLst>
          </p:cNvPr>
          <p:cNvGrpSpPr/>
          <p:nvPr/>
        </p:nvGrpSpPr>
        <p:grpSpPr>
          <a:xfrm>
            <a:off x="2" y="5899211"/>
            <a:ext cx="1384918" cy="958790"/>
            <a:chOff x="2" y="5899211"/>
            <a:chExt cx="1384918" cy="958790"/>
          </a:xfrm>
        </p:grpSpPr>
        <p:sp>
          <p:nvSpPr>
            <p:cNvPr id="9" name="Half Frame 8">
              <a:extLst>
                <a:ext uri="{FF2B5EF4-FFF2-40B4-BE49-F238E27FC236}">
                  <a16:creationId xmlns:a16="http://schemas.microsoft.com/office/drawing/2014/main" id="{5C229E5E-CB22-4D44-07E2-1EA01E8BEF5F}"/>
                </a:ext>
              </a:extLst>
            </p:cNvPr>
            <p:cNvSpPr/>
            <p:nvPr/>
          </p:nvSpPr>
          <p:spPr>
            <a:xfrm rot="16200000">
              <a:off x="213066" y="5686147"/>
              <a:ext cx="958790" cy="1384918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>
              <a:extLst>
                <a:ext uri="{FF2B5EF4-FFF2-40B4-BE49-F238E27FC236}">
                  <a16:creationId xmlns:a16="http://schemas.microsoft.com/office/drawing/2014/main" id="{858168A7-D8FB-AE3A-154C-DAE71DA59D58}"/>
                </a:ext>
              </a:extLst>
            </p:cNvPr>
            <p:cNvSpPr/>
            <p:nvPr/>
          </p:nvSpPr>
          <p:spPr>
            <a:xfrm rot="16200000">
              <a:off x="279107" y="5917507"/>
              <a:ext cx="675783" cy="1038688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00BF63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051E911-C759-2AEC-3D2B-75CEE89B111E}"/>
              </a:ext>
            </a:extLst>
          </p:cNvPr>
          <p:cNvGrpSpPr/>
          <p:nvPr/>
        </p:nvGrpSpPr>
        <p:grpSpPr>
          <a:xfrm>
            <a:off x="11302751" y="-1"/>
            <a:ext cx="889250" cy="665109"/>
            <a:chOff x="11302751" y="-1"/>
            <a:chExt cx="889250" cy="665109"/>
          </a:xfrm>
        </p:grpSpPr>
        <p:sp>
          <p:nvSpPr>
            <p:cNvPr id="12" name="Half Frame 11">
              <a:extLst>
                <a:ext uri="{FF2B5EF4-FFF2-40B4-BE49-F238E27FC236}">
                  <a16:creationId xmlns:a16="http://schemas.microsoft.com/office/drawing/2014/main" id="{46EC2B35-ABE8-86F3-212F-046853D4AE88}"/>
                </a:ext>
              </a:extLst>
            </p:cNvPr>
            <p:cNvSpPr/>
            <p:nvPr/>
          </p:nvSpPr>
          <p:spPr>
            <a:xfrm rot="5400000">
              <a:off x="11414821" y="-112071"/>
              <a:ext cx="665109" cy="889250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FF4A4A"/>
            </a:solidFill>
            <a:ln>
              <a:solidFill>
                <a:srgbClr val="FF4B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Half Frame 12">
              <a:extLst>
                <a:ext uri="{FF2B5EF4-FFF2-40B4-BE49-F238E27FC236}">
                  <a16:creationId xmlns:a16="http://schemas.microsoft.com/office/drawing/2014/main" id="{60C88851-B0D5-7FC2-9DE5-B09EDCD5C80D}"/>
                </a:ext>
              </a:extLst>
            </p:cNvPr>
            <p:cNvSpPr/>
            <p:nvPr/>
          </p:nvSpPr>
          <p:spPr>
            <a:xfrm rot="5400000">
              <a:off x="11561435" y="-41318"/>
              <a:ext cx="468788" cy="666937"/>
            </a:xfrm>
            <a:prstGeom prst="halfFrame">
              <a:avLst>
                <a:gd name="adj1" fmla="val 16598"/>
                <a:gd name="adj2" fmla="val 15668"/>
              </a:avLst>
            </a:prstGeom>
            <a:solidFill>
              <a:srgbClr val="FF7575"/>
            </a:solidFill>
            <a:ln>
              <a:solidFill>
                <a:srgbClr val="FF4A4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9601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2688870" y="5978135"/>
            <a:ext cx="6816976" cy="879865"/>
          </a:xfrm>
          <a:custGeom>
            <a:avLst/>
            <a:gdLst/>
            <a:ahLst/>
            <a:cxnLst/>
            <a:rect l="l" t="t" r="r" b="b"/>
            <a:pathLst>
              <a:path w="10225464" h="1319798">
                <a:moveTo>
                  <a:pt x="0" y="0"/>
                </a:moveTo>
                <a:lnTo>
                  <a:pt x="10225464" y="0"/>
                </a:lnTo>
                <a:lnTo>
                  <a:pt x="10225464" y="1319798"/>
                </a:lnTo>
                <a:lnTo>
                  <a:pt x="0" y="13197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7"/>
          <p:cNvSpPr txBox="1"/>
          <p:nvPr/>
        </p:nvSpPr>
        <p:spPr>
          <a:xfrm>
            <a:off x="3747007" y="2766910"/>
            <a:ext cx="4700702" cy="10691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320"/>
              </a:lnSpc>
            </a:pPr>
            <a:r>
              <a:rPr lang="en-US" sz="8000" b="1" dirty="0">
                <a:solidFill>
                  <a:srgbClr val="00B050"/>
                </a:solidFill>
                <a:latin typeface="+mj-lt"/>
              </a:rPr>
              <a:t>Thank You!</a:t>
            </a:r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460" y="335683"/>
            <a:ext cx="2965796" cy="2965796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BF19E66-6F63-6251-BE9D-0E69C65A6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CCRRI Workshop 16/01/2025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448F8-7012-2C0F-F827-9813C3875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9A307-D406-42BB-9600-BD914BBF402A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094A30-6397-CA19-AF3B-1DAACAE04248}"/>
              </a:ext>
            </a:extLst>
          </p:cNvPr>
          <p:cNvSpPr txBox="1"/>
          <p:nvPr/>
        </p:nvSpPr>
        <p:spPr>
          <a:xfrm>
            <a:off x="2788536" y="4163627"/>
            <a:ext cx="6614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George ARAMPATZIS</a:t>
            </a:r>
          </a:p>
          <a:p>
            <a:pPr algn="ctr"/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  <a:hlinkClick r:id="rId4"/>
              </a:rPr>
              <a:t>garampatzis@tuc.gr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Technical University of Crete</a:t>
            </a:r>
          </a:p>
          <a:p>
            <a:pPr algn="ctr"/>
            <a:endParaRPr lang="el-GR" sz="16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48901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Calibri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091E372728C74E8F37ED604EBAF92C" ma:contentTypeVersion="13" ma:contentTypeDescription="Create a new document." ma:contentTypeScope="" ma:versionID="7a54a759022a43a7f06dae2d5bbea931">
  <xsd:schema xmlns:xsd="http://www.w3.org/2001/XMLSchema" xmlns:xs="http://www.w3.org/2001/XMLSchema" xmlns:p="http://schemas.microsoft.com/office/2006/metadata/properties" xmlns:ns2="187cfff1-d374-48e8-bdb8-baed04d7d426" xmlns:ns3="940d7ba8-e809-400b-8af3-0ae85c1d09c0" targetNamespace="http://schemas.microsoft.com/office/2006/metadata/properties" ma:root="true" ma:fieldsID="911bdbf51d130bf9e0e74db878461274" ns2:_="" ns3:_="">
    <xsd:import namespace="187cfff1-d374-48e8-bdb8-baed04d7d426"/>
    <xsd:import namespace="940d7ba8-e809-400b-8af3-0ae85c1d09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cfff1-d374-48e8-bdb8-baed04d7d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72be1c2-5354-4253-9f9f-eddd6a2259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0d7ba8-e809-400b-8af3-0ae85c1d09c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d3b182d-4f9f-4cce-828f-b6704e4fc69c}" ma:internalName="TaxCatchAll" ma:showField="CatchAllData" ma:web="940d7ba8-e809-400b-8af3-0ae85c1d09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40d7ba8-e809-400b-8af3-0ae85c1d09c0" xsi:nil="true"/>
    <lcf76f155ced4ddcb4097134ff3c332f xmlns="187cfff1-d374-48e8-bdb8-baed04d7d42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3FDF23A-11D9-4652-BDAC-31E0802559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1EB19B-9C51-4D5B-A317-B9A41F0B5129}"/>
</file>

<file path=customXml/itemProps3.xml><?xml version="1.0" encoding="utf-8"?>
<ds:datastoreItem xmlns:ds="http://schemas.openxmlformats.org/officeDocument/2006/customXml" ds:itemID="{57B710D9-6C7C-49AC-8F85-E39A8B80AC67}">
  <ds:schemaRefs>
    <ds:schemaRef ds:uri="http://schemas.microsoft.com/office/2006/metadata/properties"/>
    <ds:schemaRef ds:uri="http://schemas.microsoft.com/office/infopath/2007/PartnerControls"/>
    <ds:schemaRef ds:uri="68cffe19-8ee3-42a7-b757-11cbbfe169bb"/>
    <ds:schemaRef ds:uri="41a93e47-fdaf-49b7-a50c-24802c242659"/>
    <ds:schemaRef ds:uri="ca087f72-bbe0-41ea-a4af-45f18749f34b"/>
    <ds:schemaRef ds:uri="03a111b8-484a-47ad-b61f-2920cf0de9b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439</Words>
  <Application>Microsoft Office PowerPoint</Application>
  <PresentationFormat>Widescreen</PresentationFormat>
  <Paragraphs>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Francois One</vt:lpstr>
      <vt:lpstr>Verdana</vt:lpstr>
      <vt:lpstr>Office Theme</vt:lpstr>
      <vt:lpstr>PowerPoint Presentation</vt:lpstr>
      <vt:lpstr>CSSBoost Challenges and Objectives</vt:lpstr>
      <vt:lpstr>CSSBoost Pilot Circular Systemic Solutions</vt:lpstr>
      <vt:lpstr>CSSBoost Demonstrators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Markela</dc:creator>
  <cp:lastModifiedBy>George ARAMPATZIS</cp:lastModifiedBy>
  <cp:revision>46</cp:revision>
  <dcterms:created xsi:type="dcterms:W3CDTF">2024-02-07T12:33:09Z</dcterms:created>
  <dcterms:modified xsi:type="dcterms:W3CDTF">2025-01-09T14:41:39Z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0x010100F6091E372728C74E8F37ED604EBAF92C</vt:lpwstr>
  </property>
  <property fmtid="{D5CDD505-2E9C-101B-9397-08002B2CF9AE}" pid="3" name="MediaServiceImageTags">
    <vt:lpwstr/>
  </property>
</Properties>
</file>